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jpg" ContentType="image/jpg"/>
  <Default Extension="png" ContentType="image/png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7772400" cy="10058400"/>
  <p:notesSz cx="7772400" cy="10058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jpg"/><Relationship Id="rId6" Type="http://schemas.openxmlformats.org/officeDocument/2006/relationships/image" Target="../media/image9.jpg"/><Relationship Id="rId7" Type="http://schemas.openxmlformats.org/officeDocument/2006/relationships/image" Target="../media/image10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Relationship Id="rId3" Type="http://schemas.openxmlformats.org/officeDocument/2006/relationships/image" Target="../media/image13.png"/><Relationship Id="rId4" Type="http://schemas.openxmlformats.org/officeDocument/2006/relationships/image" Target="../media/image14.jpg"/><Relationship Id="rId5" Type="http://schemas.openxmlformats.org/officeDocument/2006/relationships/image" Target="../media/image15.jpg"/><Relationship Id="rId6" Type="http://schemas.openxmlformats.org/officeDocument/2006/relationships/image" Target="../media/image16.jpg"/><Relationship Id="rId7" Type="http://schemas.openxmlformats.org/officeDocument/2006/relationships/image" Target="../media/image17.jpg"/><Relationship Id="rId8" Type="http://schemas.openxmlformats.org/officeDocument/2006/relationships/image" Target="../media/image18.png"/><Relationship Id="rId9" Type="http://schemas.openxmlformats.org/officeDocument/2006/relationships/image" Target="../media/image19.jpg"/><Relationship Id="rId10" Type="http://schemas.openxmlformats.org/officeDocument/2006/relationships/image" Target="../media/image20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167383" y="2235707"/>
            <a:ext cx="5492750" cy="0"/>
          </a:xfrm>
          <a:custGeom>
            <a:avLst/>
            <a:gdLst/>
            <a:ahLst/>
            <a:cxnLst/>
            <a:rect l="l" t="t" r="r" b="b"/>
            <a:pathLst>
              <a:path w="5492750" h="0">
                <a:moveTo>
                  <a:pt x="0" y="0"/>
                </a:moveTo>
                <a:lnTo>
                  <a:pt x="549249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071844" y="1257046"/>
            <a:ext cx="5615305" cy="7377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50800" marR="45720" indent="14604">
              <a:lnSpc>
                <a:spcPct val="112999"/>
              </a:lnSpc>
              <a:spcBef>
                <a:spcPts val="100"/>
              </a:spcBef>
            </a:pPr>
            <a:r>
              <a:rPr dirty="0" sz="1150">
                <a:latin typeface="Cambria"/>
                <a:cs typeface="Cambria"/>
              </a:rPr>
              <a:t>provides</a:t>
            </a:r>
            <a:r>
              <a:rPr dirty="0" sz="1150" spc="9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in-</a:t>
            </a:r>
            <a:r>
              <a:rPr dirty="0" sz="1150">
                <a:latin typeface="Cambria"/>
                <a:cs typeface="Cambria"/>
              </a:rPr>
              <a:t>memory,</a:t>
            </a:r>
            <a:r>
              <a:rPr dirty="0" sz="1150" spc="114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distributed</a:t>
            </a:r>
            <a:r>
              <a:rPr dirty="0" sz="1150" spc="1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faster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cluster-</a:t>
            </a:r>
            <a:r>
              <a:rPr dirty="0" sz="1150">
                <a:latin typeface="Cambria"/>
                <a:cs typeface="Cambria"/>
              </a:rPr>
              <a:t>computing,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consists</a:t>
            </a:r>
            <a:r>
              <a:rPr dirty="0" sz="1150" spc="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APIs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in </a:t>
            </a:r>
            <a:r>
              <a:rPr dirty="0" sz="1150">
                <a:latin typeface="Cambria"/>
                <a:cs typeface="Cambria"/>
              </a:rPr>
              <a:t>Java,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Scala,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Python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and </a:t>
            </a:r>
            <a:r>
              <a:rPr dirty="0" sz="1150" spc="-25">
                <a:latin typeface="Cambria"/>
                <a:cs typeface="Cambria"/>
              </a:rPr>
              <a:t>R.</a:t>
            </a:r>
            <a:endParaRPr sz="115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15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95"/>
              </a:spcBef>
            </a:pPr>
            <a:endParaRPr sz="1150">
              <a:latin typeface="Cambria"/>
              <a:cs typeface="Cambria"/>
            </a:endParaRPr>
          </a:p>
          <a:p>
            <a:pPr marL="90805">
              <a:lnSpc>
                <a:spcPct val="100000"/>
              </a:lnSpc>
            </a:pPr>
            <a:r>
              <a:rPr dirty="0" sz="1150">
                <a:latin typeface="Cambria"/>
                <a:cs typeface="Cambria"/>
              </a:rPr>
              <a:t>5.1</a:t>
            </a:r>
            <a:r>
              <a:rPr dirty="0" sz="1150" spc="110">
                <a:latin typeface="Cambria"/>
                <a:cs typeface="Cambria"/>
              </a:rPr>
              <a:t> </a:t>
            </a:r>
            <a:r>
              <a:rPr dirty="0" sz="1150" spc="-220">
                <a:latin typeface="Cambria"/>
                <a:cs typeface="Cambria"/>
              </a:rPr>
              <a:t>1</a:t>
            </a:r>
            <a:r>
              <a:rPr dirty="0" sz="1150" spc="95">
                <a:latin typeface="Cambria"/>
                <a:cs typeface="Cambria"/>
              </a:rPr>
              <a:t> </a:t>
            </a:r>
            <a:r>
              <a:rPr dirty="0" sz="1150" spc="-10" b="1">
                <a:latin typeface="Cambria"/>
                <a:cs typeface="Cambria"/>
              </a:rPr>
              <a:t>INTRODUCTION</a:t>
            </a:r>
            <a:endParaRPr sz="1150">
              <a:latin typeface="Cambria"/>
              <a:cs typeface="Cambria"/>
            </a:endParaRPr>
          </a:p>
          <a:p>
            <a:pPr algn="just" marL="62230" marR="47625" indent="-635">
              <a:lnSpc>
                <a:spcPct val="104299"/>
              </a:lnSpc>
              <a:spcBef>
                <a:spcPts val="1105"/>
              </a:spcBef>
            </a:pPr>
            <a:r>
              <a:rPr dirty="0" sz="1150">
                <a:latin typeface="Cambria"/>
                <a:cs typeface="Cambria"/>
              </a:rPr>
              <a:t>Pig</a:t>
            </a:r>
            <a:r>
              <a:rPr dirty="0" sz="1150" spc="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or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Hive</a:t>
            </a:r>
            <a:r>
              <a:rPr dirty="0" sz="1150" spc="1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are</a:t>
            </a:r>
            <a:r>
              <a:rPr dirty="0" sz="1150" spc="9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high-</a:t>
            </a:r>
            <a:r>
              <a:rPr dirty="0" sz="1150">
                <a:latin typeface="Cambria"/>
                <a:cs typeface="Cambria"/>
              </a:rPr>
              <a:t>level</a:t>
            </a:r>
            <a:r>
              <a:rPr dirty="0" sz="1150" spc="1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scripting</a:t>
            </a:r>
            <a:r>
              <a:rPr dirty="0" sz="1150" spc="1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languages</a:t>
            </a:r>
            <a:r>
              <a:rPr dirty="0" sz="1150" spc="1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that</a:t>
            </a:r>
            <a:r>
              <a:rPr dirty="0" sz="1150" spc="1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are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used</a:t>
            </a:r>
            <a:r>
              <a:rPr dirty="0" sz="1150" spc="1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with</a:t>
            </a:r>
            <a:r>
              <a:rPr dirty="0" sz="1150" spc="10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114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Apache</a:t>
            </a:r>
            <a:r>
              <a:rPr dirty="0" sz="1150" spc="9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Hadoop. </a:t>
            </a:r>
            <a:r>
              <a:rPr dirty="0" sz="1150">
                <a:latin typeface="Cambria"/>
                <a:cs typeface="Cambria"/>
              </a:rPr>
              <a:t>They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have </a:t>
            </a:r>
            <a:r>
              <a:rPr dirty="0" sz="1150" spc="-10">
                <a:latin typeface="Cambria"/>
                <a:cs typeface="Cambria"/>
              </a:rPr>
              <a:t>SQL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like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commands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queries.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commands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before </a:t>
            </a:r>
            <a:r>
              <a:rPr dirty="0" sz="1150">
                <a:latin typeface="Cambria"/>
                <a:cs typeface="Cambria"/>
              </a:rPr>
              <a:t>executing,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translate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to </a:t>
            </a:r>
            <a:r>
              <a:rPr dirty="0" sz="1150">
                <a:latin typeface="Cambria"/>
                <a:cs typeface="Cambria"/>
              </a:rPr>
              <a:t>Map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5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Reduce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parallel-</a:t>
            </a:r>
            <a:r>
              <a:rPr dirty="0" sz="1150">
                <a:latin typeface="Cambria"/>
                <a:cs typeface="Cambria"/>
              </a:rPr>
              <a:t>tasks.</a:t>
            </a:r>
            <a:r>
              <a:rPr dirty="0" sz="1150" spc="-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They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process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queries,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built-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functions,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aggregation </a:t>
            </a:r>
            <a:r>
              <a:rPr dirty="0" sz="1150">
                <a:latin typeface="Cambria"/>
                <a:cs typeface="Cambria"/>
              </a:rPr>
              <a:t>operations</a:t>
            </a:r>
            <a:r>
              <a:rPr dirty="0" sz="1150" spc="114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User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Defined</a:t>
            </a:r>
            <a:r>
              <a:rPr dirty="0" sz="1150" spc="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Functions</a:t>
            </a:r>
            <a:r>
              <a:rPr dirty="0" sz="1150" spc="9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(UDFs).</a:t>
            </a:r>
            <a:r>
              <a:rPr dirty="0" sz="1150" spc="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They</a:t>
            </a:r>
            <a:r>
              <a:rPr dirty="0" sz="1150" spc="114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enable</a:t>
            </a:r>
            <a:r>
              <a:rPr dirty="0" sz="1150" spc="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ease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programming</a:t>
            </a:r>
            <a:r>
              <a:rPr dirty="0" sz="1150" spc="16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for </a:t>
            </a:r>
            <a:r>
              <a:rPr dirty="0" sz="1150" spc="-10">
                <a:latin typeface="Cambria"/>
                <a:cs typeface="Cambria"/>
              </a:rPr>
              <a:t>these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functions.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They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run</a:t>
            </a:r>
            <a:r>
              <a:rPr dirty="0" sz="1150" spc="-60">
                <a:latin typeface="Cambria"/>
                <a:cs typeface="Cambria"/>
              </a:rPr>
              <a:t> </a:t>
            </a:r>
            <a:r>
              <a:rPr dirty="0" sz="1150" spc="-45">
                <a:latin typeface="Cambria"/>
                <a:cs typeface="Cambria"/>
              </a:rPr>
              <a:t>ETL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processes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using </a:t>
            </a:r>
            <a:r>
              <a:rPr dirty="0" sz="1150">
                <a:latin typeface="Cambria"/>
                <a:cs typeface="Cambria"/>
              </a:rPr>
              <a:t>Big</a:t>
            </a:r>
            <a:r>
              <a:rPr dirty="0" sz="1150" spc="-5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Data</a:t>
            </a:r>
            <a:r>
              <a:rPr dirty="0" sz="1150" spc="-5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Store.</a:t>
            </a:r>
            <a:endParaRPr sz="1150">
              <a:latin typeface="Cambria"/>
              <a:cs typeface="Cambria"/>
            </a:endParaRPr>
          </a:p>
          <a:p>
            <a:pPr algn="just" marL="65405" marR="45720" indent="106045">
              <a:lnSpc>
                <a:spcPct val="104299"/>
              </a:lnSpc>
              <a:spcBef>
                <a:spcPts val="575"/>
              </a:spcBef>
            </a:pPr>
            <a:r>
              <a:rPr dirty="0" sz="1150">
                <a:latin typeface="Cambria"/>
                <a:cs typeface="Cambria"/>
              </a:rPr>
              <a:t>Pig</a:t>
            </a:r>
            <a:r>
              <a:rPr dirty="0" sz="1150" spc="2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2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Hive</a:t>
            </a:r>
            <a:r>
              <a:rPr dirty="0" sz="1150" spc="2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programs</a:t>
            </a:r>
            <a:r>
              <a:rPr dirty="0" sz="1150" spc="3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use</a:t>
            </a:r>
            <a:r>
              <a:rPr dirty="0" sz="1150" spc="2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complex</a:t>
            </a:r>
            <a:r>
              <a:rPr dirty="0" sz="1150" spc="3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2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types</a:t>
            </a:r>
            <a:r>
              <a:rPr dirty="0" sz="1150" spc="2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2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operations.</a:t>
            </a:r>
            <a:r>
              <a:rPr dirty="0" sz="1150" spc="3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2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scripts</a:t>
            </a:r>
            <a:r>
              <a:rPr dirty="0" sz="1150" spc="30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and programs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use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datasets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distributed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-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HDFS </a:t>
            </a:r>
            <a:r>
              <a:rPr dirty="0" sz="1150" spc="-10">
                <a:latin typeface="Cambria"/>
                <a:cs typeface="Cambria"/>
              </a:rPr>
              <a:t>Data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Store.</a:t>
            </a:r>
            <a:endParaRPr sz="1150">
              <a:latin typeface="Cambria"/>
              <a:cs typeface="Cambria"/>
            </a:endParaRPr>
          </a:p>
          <a:p>
            <a:pPr algn="just" marL="66040" marR="56515" indent="110489">
              <a:lnSpc>
                <a:spcPct val="104299"/>
              </a:lnSpc>
              <a:spcBef>
                <a:spcPts val="600"/>
              </a:spcBef>
            </a:pPr>
            <a:r>
              <a:rPr dirty="0" sz="1150" spc="-10">
                <a:latin typeface="Cambria"/>
                <a:cs typeface="Cambria"/>
              </a:rPr>
              <a:t>Applications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such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as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analytics,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stream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analytics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graph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analytics,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machine learning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require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following:</a:t>
            </a:r>
            <a:endParaRPr sz="1150">
              <a:latin typeface="Cambria"/>
              <a:cs typeface="Cambria"/>
            </a:endParaRPr>
          </a:p>
          <a:p>
            <a:pPr algn="just" marL="63500" marR="45085" indent="105410">
              <a:lnSpc>
                <a:spcPct val="104299"/>
              </a:lnSpc>
              <a:spcBef>
                <a:spcPts val="580"/>
              </a:spcBef>
            </a:pPr>
            <a:r>
              <a:rPr dirty="0" sz="1150" spc="-75">
                <a:latin typeface="Cambria"/>
                <a:cs typeface="Cambria"/>
              </a:rPr>
              <a:t>In-</a:t>
            </a:r>
            <a:r>
              <a:rPr dirty="0" sz="1150" spc="-80">
                <a:latin typeface="Cambria"/>
                <a:cs typeface="Cambria"/>
              </a:rPr>
              <a:t>memory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 spc="-75">
                <a:latin typeface="Cambria"/>
                <a:cs typeface="Cambria"/>
              </a:rPr>
              <a:t>processing: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In-</a:t>
            </a:r>
            <a:r>
              <a:rPr dirty="0" sz="1150">
                <a:latin typeface="Cambria"/>
                <a:cs typeface="Cambria"/>
              </a:rPr>
              <a:t>memory</a:t>
            </a:r>
            <a:r>
              <a:rPr dirty="0" sz="1150" spc="12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processing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is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fast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when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compared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processing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data </a:t>
            </a:r>
            <a:r>
              <a:rPr dirty="0" sz="1150">
                <a:latin typeface="Cambria"/>
                <a:cs typeface="Cambria"/>
              </a:rPr>
              <a:t>most</a:t>
            </a:r>
            <a:r>
              <a:rPr dirty="0" sz="1150" spc="1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1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1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times,</a:t>
            </a:r>
            <a:r>
              <a:rPr dirty="0" sz="1150" spc="1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from</a:t>
            </a:r>
            <a:r>
              <a:rPr dirty="0" sz="1150" spc="1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1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disk</a:t>
            </a:r>
            <a:r>
              <a:rPr dirty="0" sz="1150" spc="1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or</a:t>
            </a:r>
            <a:r>
              <a:rPr dirty="0" sz="1150" spc="1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remotely</a:t>
            </a:r>
            <a:r>
              <a:rPr dirty="0" sz="1150" spc="229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distributed</a:t>
            </a:r>
            <a:r>
              <a:rPr dirty="0" sz="1150" spc="204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nodes.</a:t>
            </a:r>
            <a:r>
              <a:rPr dirty="0" sz="1150" spc="1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This</a:t>
            </a:r>
            <a:r>
              <a:rPr dirty="0" sz="1150" spc="1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is</a:t>
            </a:r>
            <a:r>
              <a:rPr dirty="0" sz="1150" spc="1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because</a:t>
            </a:r>
            <a:r>
              <a:rPr dirty="0" sz="1150" spc="19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the processor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takes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much</a:t>
            </a:r>
            <a:r>
              <a:rPr dirty="0" sz="1150" spc="-10">
                <a:latin typeface="Cambria"/>
                <a:cs typeface="Cambria"/>
              </a:rPr>
              <a:t> less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time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accessing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memory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compared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 </a:t>
            </a:r>
            <a:r>
              <a:rPr dirty="0" sz="1150" spc="-10">
                <a:latin typeface="Cambria"/>
                <a:cs typeface="Cambria"/>
              </a:rPr>
              <a:t>disk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or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remote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1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node.</a:t>
            </a:r>
            <a:r>
              <a:rPr dirty="0" sz="1150" spc="135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In-</a:t>
            </a:r>
            <a:r>
              <a:rPr dirty="0" sz="1150">
                <a:latin typeface="Cambria"/>
                <a:cs typeface="Cambria"/>
              </a:rPr>
              <a:t>memory</a:t>
            </a:r>
            <a:r>
              <a:rPr dirty="0" sz="1150" spc="229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processing</a:t>
            </a:r>
            <a:r>
              <a:rPr dirty="0" sz="1150" spc="1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also</a:t>
            </a:r>
            <a:r>
              <a:rPr dirty="0" sz="1150" spc="1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facilitates</a:t>
            </a:r>
            <a:r>
              <a:rPr dirty="0" sz="1150" spc="18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real-</a:t>
            </a:r>
            <a:r>
              <a:rPr dirty="0" sz="1150">
                <a:latin typeface="Cambria"/>
                <a:cs typeface="Cambria"/>
              </a:rPr>
              <a:t>time</a:t>
            </a:r>
            <a:r>
              <a:rPr dirty="0" sz="1150" spc="20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processing</a:t>
            </a:r>
            <a:r>
              <a:rPr dirty="0" sz="1150" spc="2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14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streaming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analysis.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 spc="-50">
                <a:latin typeface="Cambria"/>
                <a:cs typeface="Cambria"/>
              </a:rPr>
              <a:t>DAG-</a:t>
            </a:r>
            <a:r>
              <a:rPr dirty="0" sz="1150" spc="-20">
                <a:latin typeface="Cambria"/>
                <a:cs typeface="Cambria"/>
              </a:rPr>
              <a:t>based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acyclic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flow </a:t>
            </a:r>
            <a:r>
              <a:rPr dirty="0" sz="1150">
                <a:latin typeface="Cambria"/>
                <a:cs typeface="Cambria"/>
              </a:rPr>
              <a:t>further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boosts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 spc="-80">
                <a:latin typeface="Cambria"/>
                <a:cs typeface="Cambria"/>
              </a:rPr>
              <a:t>processing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 spc="-10" i="1">
                <a:latin typeface="Cambria"/>
                <a:cs typeface="Cambria"/>
              </a:rPr>
              <a:t>speed.</a:t>
            </a:r>
            <a:endParaRPr sz="1150">
              <a:latin typeface="Cambria"/>
              <a:cs typeface="Cambria"/>
            </a:endParaRPr>
          </a:p>
          <a:p>
            <a:pPr algn="just" marL="50800" marR="43180" indent="123189">
              <a:lnSpc>
                <a:spcPct val="104299"/>
              </a:lnSpc>
              <a:spcBef>
                <a:spcPts val="575"/>
              </a:spcBef>
            </a:pPr>
            <a:r>
              <a:rPr dirty="0" sz="1150" spc="-20">
                <a:latin typeface="Cambria"/>
                <a:cs typeface="Cambria"/>
              </a:rPr>
              <a:t>Application</a:t>
            </a:r>
            <a:r>
              <a:rPr dirty="0" sz="1150" spc="2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tosks</a:t>
            </a:r>
            <a:r>
              <a:rPr dirty="0" sz="1150" spc="165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processing</a:t>
            </a:r>
            <a:r>
              <a:rPr dirty="0" sz="1150" spc="229">
                <a:latin typeface="Cambria"/>
                <a:cs typeface="Cambria"/>
              </a:rPr>
              <a:t> </a:t>
            </a:r>
            <a:r>
              <a:rPr dirty="0" sz="1150" spc="-20" i="1">
                <a:latin typeface="Cambria"/>
                <a:cs typeface="Cambria"/>
              </a:rPr>
              <a:t>Framework:</a:t>
            </a:r>
            <a:r>
              <a:rPr dirty="0" sz="1150" spc="235" i="1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Application</a:t>
            </a:r>
            <a:r>
              <a:rPr dirty="0" sz="1150" spc="2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tasks</a:t>
            </a:r>
            <a:r>
              <a:rPr dirty="0" sz="1150" spc="229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require</a:t>
            </a:r>
            <a:r>
              <a:rPr dirty="0" sz="1150" spc="2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processing</a:t>
            </a:r>
            <a:r>
              <a:rPr dirty="0" sz="1150" spc="2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180">
                <a:latin typeface="Cambria"/>
                <a:cs typeface="Cambria"/>
              </a:rPr>
              <a:t> </a:t>
            </a:r>
            <a:r>
              <a:rPr dirty="0" sz="1150" spc="-50">
                <a:latin typeface="Cambria"/>
                <a:cs typeface="Cambria"/>
              </a:rPr>
              <a:t>a</a:t>
            </a:r>
            <a:r>
              <a:rPr dirty="0" sz="1150">
                <a:latin typeface="Cambria"/>
                <a:cs typeface="Cambria"/>
              </a:rPr>
              <a:t> framework</a:t>
            </a:r>
            <a:r>
              <a:rPr dirty="0" sz="1150" spc="1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which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uses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HDFS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as</a:t>
            </a:r>
            <a:r>
              <a:rPr dirty="0" sz="1150" spc="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well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Hadoop</a:t>
            </a:r>
            <a:r>
              <a:rPr dirty="0" sz="1150" spc="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compatible</a:t>
            </a:r>
            <a:r>
              <a:rPr dirty="0" sz="1150" spc="1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sources,</a:t>
            </a:r>
            <a:r>
              <a:rPr dirty="0" sz="1150" spc="10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such</a:t>
            </a:r>
            <a:r>
              <a:rPr dirty="0" sz="1150" spc="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as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HBase, </a:t>
            </a:r>
            <a:r>
              <a:rPr dirty="0" sz="1150">
                <a:latin typeface="Cambria"/>
                <a:cs typeface="Cambria"/>
              </a:rPr>
              <a:t>Cassandra,</a:t>
            </a:r>
            <a:r>
              <a:rPr dirty="0" sz="1150" spc="1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Ceph,</a:t>
            </a:r>
            <a:r>
              <a:rPr dirty="0" sz="1150" spc="130">
                <a:latin typeface="Cambria"/>
                <a:cs typeface="Cambria"/>
              </a:rPr>
              <a:t> </a:t>
            </a:r>
            <a:r>
              <a:rPr dirty="0" sz="1150" spc="-35">
                <a:latin typeface="Cambria"/>
                <a:cs typeface="Cambria"/>
              </a:rPr>
              <a:t>cloud-</a:t>
            </a:r>
            <a:r>
              <a:rPr dirty="0" sz="1150">
                <a:latin typeface="Cambria"/>
                <a:cs typeface="Cambria"/>
              </a:rPr>
              <a:t>based</a:t>
            </a:r>
            <a:r>
              <a:rPr dirty="0" sz="1150" spc="1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Objects</a:t>
            </a:r>
            <a:r>
              <a:rPr dirty="0" sz="1150" spc="1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Store</a:t>
            </a:r>
            <a:r>
              <a:rPr dirty="0" sz="1150" spc="1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Service</a:t>
            </a:r>
            <a:r>
              <a:rPr dirty="0" sz="1150" spc="1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or</a:t>
            </a:r>
            <a:r>
              <a:rPr dirty="0" sz="1150" spc="1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Amazon</a:t>
            </a:r>
            <a:r>
              <a:rPr dirty="0" sz="1150" spc="1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S3.</a:t>
            </a:r>
            <a:r>
              <a:rPr dirty="0" sz="1150" spc="1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1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tasks</a:t>
            </a:r>
            <a:r>
              <a:rPr dirty="0" sz="1150" spc="17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require </a:t>
            </a:r>
            <a:r>
              <a:rPr dirty="0" sz="1150">
                <a:latin typeface="Cambria"/>
                <a:cs typeface="Cambria"/>
              </a:rPr>
              <a:t>support</a:t>
            </a:r>
            <a:r>
              <a:rPr dirty="0" sz="1150" spc="1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which</a:t>
            </a:r>
            <a:r>
              <a:rPr dirty="0" sz="1150" spc="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facilitates</a:t>
            </a:r>
            <a:r>
              <a:rPr dirty="0" sz="1150" spc="1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running</a:t>
            </a:r>
            <a:r>
              <a:rPr dirty="0" sz="1150" spc="1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Hive,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Pig,</a:t>
            </a:r>
            <a:r>
              <a:rPr dirty="0" sz="1150" spc="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other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Hadoop</a:t>
            </a:r>
            <a:r>
              <a:rPr dirty="0" sz="1150" spc="1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ecosystem</a:t>
            </a:r>
            <a:r>
              <a:rPr dirty="0" sz="1150" spc="1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tools</a:t>
            </a:r>
            <a:r>
              <a:rPr dirty="0" sz="1150" spc="10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in </a:t>
            </a:r>
            <a:r>
              <a:rPr dirty="0" sz="1150">
                <a:latin typeface="Cambria"/>
                <a:cs typeface="Cambria"/>
              </a:rPr>
              <a:t>Java,</a:t>
            </a:r>
            <a:r>
              <a:rPr dirty="0" sz="1150" spc="3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Python,</a:t>
            </a:r>
            <a:r>
              <a:rPr dirty="0" sz="1150" spc="3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</a:t>
            </a:r>
            <a:r>
              <a:rPr dirty="0" sz="1150" spc="3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3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Scala.</a:t>
            </a:r>
            <a:r>
              <a:rPr dirty="0" sz="1150" spc="3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APIs</a:t>
            </a:r>
            <a:r>
              <a:rPr dirty="0" sz="1150" spc="3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using</a:t>
            </a:r>
            <a:r>
              <a:rPr dirty="0" sz="1150" spc="3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Python</a:t>
            </a:r>
            <a:r>
              <a:rPr dirty="0" sz="1150" spc="409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shell</a:t>
            </a:r>
            <a:r>
              <a:rPr dirty="0" sz="1150" spc="3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3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Scala</a:t>
            </a:r>
            <a:r>
              <a:rPr dirty="0" sz="1150" spc="40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shell</a:t>
            </a:r>
            <a:r>
              <a:rPr dirty="0" sz="1150" spc="3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facilitate</a:t>
            </a:r>
            <a:r>
              <a:rPr dirty="0" sz="1150" spc="45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the </a:t>
            </a:r>
            <a:r>
              <a:rPr dirty="0" sz="1150">
                <a:latin typeface="Cambria"/>
                <a:cs typeface="Cambria"/>
              </a:rPr>
              <a:t>interactive</a:t>
            </a:r>
            <a:r>
              <a:rPr dirty="0" sz="1150" spc="175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running</a:t>
            </a:r>
            <a:r>
              <a:rPr dirty="0" sz="1150" spc="170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155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160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applications.</a:t>
            </a:r>
            <a:r>
              <a:rPr dirty="0" sz="1150" spc="190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Many</a:t>
            </a:r>
            <a:r>
              <a:rPr dirty="0" sz="1150" spc="195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applications</a:t>
            </a:r>
            <a:r>
              <a:rPr dirty="0" sz="1150" spc="200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such</a:t>
            </a:r>
            <a:r>
              <a:rPr dirty="0" sz="1150" spc="175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as</a:t>
            </a:r>
            <a:r>
              <a:rPr dirty="0" sz="1150" spc="145">
                <a:latin typeface="Cambria"/>
                <a:cs typeface="Cambria"/>
              </a:rPr>
              <a:t>  </a:t>
            </a:r>
            <a:r>
              <a:rPr dirty="0" sz="1150" spc="-10">
                <a:latin typeface="Cambria"/>
                <a:cs typeface="Cambria"/>
              </a:rPr>
              <a:t>statistical, </a:t>
            </a:r>
            <a:r>
              <a:rPr dirty="0" sz="1150">
                <a:latin typeface="Cambria"/>
                <a:cs typeface="Cambria"/>
              </a:rPr>
              <a:t>mathematical</a:t>
            </a:r>
            <a:r>
              <a:rPr dirty="0" sz="1150" spc="409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2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graph</a:t>
            </a:r>
            <a:r>
              <a:rPr dirty="0" sz="1150" spc="3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analytics,</a:t>
            </a:r>
            <a:r>
              <a:rPr dirty="0" sz="1150" spc="3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3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machine</a:t>
            </a:r>
            <a:r>
              <a:rPr dirty="0" sz="1150" spc="3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learning</a:t>
            </a:r>
            <a:r>
              <a:rPr dirty="0" sz="1150" spc="3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algorithms</a:t>
            </a:r>
            <a:r>
              <a:rPr dirty="0" sz="1150" spc="3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require</a:t>
            </a:r>
            <a:r>
              <a:rPr dirty="0" sz="1150" spc="38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APIs designed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-6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these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languages.</a:t>
            </a:r>
            <a:endParaRPr sz="1150">
              <a:latin typeface="Cambria"/>
              <a:cs typeface="Cambria"/>
            </a:endParaRPr>
          </a:p>
          <a:p>
            <a:pPr algn="just" marL="63500" marR="48895" indent="109220">
              <a:lnSpc>
                <a:spcPct val="104299"/>
              </a:lnSpc>
              <a:spcBef>
                <a:spcPts val="600"/>
              </a:spcBef>
            </a:pPr>
            <a:r>
              <a:rPr dirty="0" sz="1150">
                <a:latin typeface="Cambria"/>
                <a:cs typeface="Cambria"/>
              </a:rPr>
              <a:t>These</a:t>
            </a:r>
            <a:r>
              <a:rPr dirty="0" sz="1150" spc="1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features</a:t>
            </a:r>
            <a:r>
              <a:rPr dirty="0" sz="1150" spc="1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ease</a:t>
            </a:r>
            <a:r>
              <a:rPr dirty="0" sz="1150" spc="1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114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programming</a:t>
            </a:r>
            <a:r>
              <a:rPr dirty="0" sz="1150" spc="1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114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complex</a:t>
            </a:r>
            <a:r>
              <a:rPr dirty="0" sz="1150" spc="1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analytics,</a:t>
            </a:r>
            <a:r>
              <a:rPr dirty="0" sz="1150" spc="1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machine</a:t>
            </a:r>
            <a:r>
              <a:rPr dirty="0" sz="1150" spc="1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learning</a:t>
            </a:r>
            <a:r>
              <a:rPr dirty="0" sz="1150" spc="15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and </a:t>
            </a:r>
            <a:r>
              <a:rPr dirty="0" sz="1150">
                <a:latin typeface="Cambria"/>
                <a:cs typeface="Cambria"/>
              </a:rPr>
              <a:t>other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solutions.</a:t>
            </a:r>
            <a:endParaRPr sz="1150">
              <a:latin typeface="Cambria"/>
              <a:cs typeface="Cambria"/>
            </a:endParaRPr>
          </a:p>
          <a:p>
            <a:pPr algn="just" marL="62230">
              <a:lnSpc>
                <a:spcPct val="100000"/>
              </a:lnSpc>
              <a:spcBef>
                <a:spcPts val="610"/>
              </a:spcBef>
            </a:pPr>
            <a:r>
              <a:rPr dirty="0" sz="1250" spc="-60" b="1">
                <a:latin typeface="Cambria"/>
                <a:cs typeface="Cambria"/>
              </a:rPr>
              <a:t>Advent</a:t>
            </a:r>
            <a:r>
              <a:rPr dirty="0" sz="1250" spc="30" b="1">
                <a:latin typeface="Cambria"/>
                <a:cs typeface="Cambria"/>
              </a:rPr>
              <a:t> </a:t>
            </a:r>
            <a:r>
              <a:rPr dirty="0" sz="1250" spc="-35" b="1">
                <a:latin typeface="Cambria"/>
                <a:cs typeface="Cambria"/>
              </a:rPr>
              <a:t>o/Apache</a:t>
            </a:r>
            <a:r>
              <a:rPr dirty="0" baseline="32679" sz="1275" spc="-52" b="1">
                <a:latin typeface="Cambria"/>
                <a:cs typeface="Cambria"/>
              </a:rPr>
              <a:t>e</a:t>
            </a:r>
            <a:r>
              <a:rPr dirty="0" baseline="32679" sz="1275" b="1">
                <a:latin typeface="Cambria"/>
                <a:cs typeface="Cambria"/>
              </a:rPr>
              <a:t> </a:t>
            </a:r>
            <a:r>
              <a:rPr dirty="0" sz="1250" spc="-10" b="1">
                <a:latin typeface="Cambria"/>
                <a:cs typeface="Cambria"/>
              </a:rPr>
              <a:t>Spork‘</a:t>
            </a:r>
            <a:endParaRPr sz="1250">
              <a:latin typeface="Cambria"/>
              <a:cs typeface="Cambria"/>
            </a:endParaRPr>
          </a:p>
          <a:p>
            <a:pPr algn="just" marL="65405" marR="48260" indent="-3175">
              <a:lnSpc>
                <a:spcPct val="104299"/>
              </a:lnSpc>
              <a:spcBef>
                <a:spcPts val="580"/>
              </a:spcBef>
            </a:pPr>
            <a:r>
              <a:rPr dirty="0" sz="1150" spc="-20">
                <a:latin typeface="Cambria"/>
                <a:cs typeface="Cambria"/>
              </a:rPr>
              <a:t>Berkeley's</a:t>
            </a:r>
            <a:r>
              <a:rPr dirty="0" sz="115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Algorithms,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Machines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5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Peoples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Laboratory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(AMP) developed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Berkeley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Data </a:t>
            </a:r>
            <a:r>
              <a:rPr dirty="0" sz="1150">
                <a:latin typeface="Cambria"/>
                <a:cs typeface="Cambria"/>
              </a:rPr>
              <a:t>Analytics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Stack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(BDAS)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which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support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efficient,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large-</a:t>
            </a:r>
            <a:r>
              <a:rPr dirty="0" sz="1150">
                <a:latin typeface="Cambria"/>
                <a:cs typeface="Cambria"/>
              </a:rPr>
              <a:t>scale</a:t>
            </a:r>
            <a:r>
              <a:rPr dirty="0" sz="1150" spc="75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in-</a:t>
            </a:r>
            <a:r>
              <a:rPr dirty="0" sz="1150">
                <a:latin typeface="Cambria"/>
                <a:cs typeface="Cambria"/>
              </a:rPr>
              <a:t>memory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processing,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4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includes</a:t>
            </a:r>
            <a:r>
              <a:rPr dirty="0" sz="1150" spc="140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applications</a:t>
            </a:r>
            <a:r>
              <a:rPr dirty="0" sz="1150" spc="155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fulfilling</a:t>
            </a:r>
            <a:r>
              <a:rPr dirty="0" sz="1150" spc="150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three</a:t>
            </a:r>
            <a:r>
              <a:rPr dirty="0" sz="1150" spc="135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fundamental</a:t>
            </a:r>
            <a:r>
              <a:rPr dirty="0" sz="1150" spc="155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processing</a:t>
            </a:r>
            <a:r>
              <a:rPr dirty="0" sz="1150" spc="135">
                <a:latin typeface="Cambria"/>
                <a:cs typeface="Cambria"/>
              </a:rPr>
              <a:t>  </a:t>
            </a:r>
            <a:r>
              <a:rPr dirty="0" sz="1150" spc="-10">
                <a:latin typeface="Cambria"/>
                <a:cs typeface="Cambria"/>
              </a:rPr>
              <a:t>requirements: </a:t>
            </a:r>
            <a:r>
              <a:rPr dirty="0" sz="1150">
                <a:latin typeface="Cambria"/>
                <a:cs typeface="Cambria"/>
              </a:rPr>
              <a:t>accuracy,</a:t>
            </a:r>
            <a:r>
              <a:rPr dirty="0" sz="1150" spc="1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time</a:t>
            </a:r>
            <a:r>
              <a:rPr dirty="0" sz="1150" spc="1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1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cost.</a:t>
            </a:r>
            <a:r>
              <a:rPr dirty="0" sz="1150" spc="1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AMP</a:t>
            </a:r>
            <a:r>
              <a:rPr dirty="0" sz="1150" spc="1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first</a:t>
            </a:r>
            <a:r>
              <a:rPr dirty="0" sz="1150" spc="1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developed</a:t>
            </a:r>
            <a:r>
              <a:rPr dirty="0" sz="1150" spc="2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1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13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2009</a:t>
            </a:r>
            <a:r>
              <a:rPr dirty="0" sz="1150" spc="1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1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later</a:t>
            </a:r>
            <a:r>
              <a:rPr dirty="0" sz="1150" spc="1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passed</a:t>
            </a:r>
            <a:r>
              <a:rPr dirty="0" sz="1150" spc="1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on</a:t>
            </a:r>
            <a:r>
              <a:rPr dirty="0" sz="1150" spc="13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the </a:t>
            </a:r>
            <a:r>
              <a:rPr dirty="0" sz="1150" spc="-10">
                <a:latin typeface="Cambria"/>
                <a:cs typeface="Cambria"/>
              </a:rPr>
              <a:t>project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Apache.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new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version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is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Spark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2.3.1.</a:t>
            </a:r>
            <a:endParaRPr sz="1150">
              <a:latin typeface="Cambria"/>
              <a:cs typeface="Cambria"/>
            </a:endParaRPr>
          </a:p>
          <a:p>
            <a:pPr algn="just" marL="173990">
              <a:lnSpc>
                <a:spcPct val="100000"/>
              </a:lnSpc>
              <a:spcBef>
                <a:spcPts val="635"/>
              </a:spcBef>
            </a:pPr>
            <a:r>
              <a:rPr dirty="0" sz="1150" spc="-10">
                <a:latin typeface="Cambria"/>
                <a:cs typeface="Cambria"/>
              </a:rPr>
              <a:t>Apache°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Spark‘</a:t>
            </a:r>
            <a:r>
              <a:rPr dirty="0" sz="1150" spc="-10">
                <a:latin typeface="Cambria"/>
                <a:cs typeface="Cambria"/>
              </a:rPr>
              <a:t> uses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in-</a:t>
            </a:r>
            <a:r>
              <a:rPr dirty="0" sz="1150" spc="-10">
                <a:latin typeface="Cambria"/>
                <a:cs typeface="Cambria"/>
              </a:rPr>
              <a:t>memory</a:t>
            </a:r>
            <a:r>
              <a:rPr dirty="0" sz="1150" spc="10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processing.</a:t>
            </a:r>
            <a:r>
              <a:rPr dirty="0" sz="1150" spc="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Thus,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processing</a:t>
            </a:r>
            <a:r>
              <a:rPr dirty="0" sz="1150" spc="10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is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fast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since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there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is</a:t>
            </a:r>
            <a:endParaRPr sz="115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21212" y="1263142"/>
            <a:ext cx="5701665" cy="729805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algn="just" marL="114300" marR="88900" indent="1270">
              <a:lnSpc>
                <a:spcPct val="103800"/>
              </a:lnSpc>
              <a:spcBef>
                <a:spcPts val="180"/>
              </a:spcBef>
            </a:pPr>
            <a:r>
              <a:rPr dirty="0" sz="1150">
                <a:latin typeface="Cambria"/>
                <a:cs typeface="Cambria"/>
              </a:rPr>
              <a:t>no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delay.</a:t>
            </a:r>
            <a:r>
              <a:rPr dirty="0" sz="1150" spc="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1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reason</a:t>
            </a:r>
            <a:r>
              <a:rPr dirty="0" sz="1150" spc="10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is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that</a:t>
            </a:r>
            <a:r>
              <a:rPr dirty="0" sz="1150" spc="1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processor</a:t>
            </a:r>
            <a:r>
              <a:rPr dirty="0" sz="1150" spc="175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in-</a:t>
            </a:r>
            <a:r>
              <a:rPr dirty="0" sz="1150">
                <a:latin typeface="Cambria"/>
                <a:cs typeface="Cambria"/>
              </a:rPr>
              <a:t>memory</a:t>
            </a:r>
            <a:r>
              <a:rPr dirty="0" sz="1150" spc="20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read</a:t>
            </a:r>
            <a:r>
              <a:rPr dirty="0" sz="1150" spc="10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10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write</a:t>
            </a:r>
            <a:r>
              <a:rPr dirty="0" sz="1150" spc="1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operations</a:t>
            </a:r>
            <a:r>
              <a:rPr dirty="0" sz="1150" spc="1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are</a:t>
            </a:r>
            <a:r>
              <a:rPr dirty="0" sz="1150" spc="10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fast </a:t>
            </a:r>
            <a:r>
              <a:rPr dirty="0" baseline="2415" sz="1725" spc="-30">
                <a:latin typeface="Cambria"/>
                <a:cs typeface="Cambria"/>
              </a:rPr>
              <a:t>compared</a:t>
            </a:r>
            <a:r>
              <a:rPr dirty="0" baseline="2415" sz="1725" spc="-67">
                <a:latin typeface="Cambria"/>
                <a:cs typeface="Cambria"/>
              </a:rPr>
              <a:t> </a:t>
            </a:r>
            <a:r>
              <a:rPr dirty="0" baseline="2415" sz="1725">
                <a:latin typeface="Cambria"/>
                <a:cs typeface="Cambria"/>
              </a:rPr>
              <a:t>to</a:t>
            </a:r>
            <a:r>
              <a:rPr dirty="0" baseline="2415" sz="1725" spc="-75">
                <a:latin typeface="Cambria"/>
                <a:cs typeface="Cambria"/>
              </a:rPr>
              <a:t> </a:t>
            </a:r>
            <a:r>
              <a:rPr dirty="0" baseline="2415" sz="1725">
                <a:latin typeface="Cambria"/>
                <a:cs typeface="Cambria"/>
              </a:rPr>
              <a:t>read from</a:t>
            </a:r>
            <a:r>
              <a:rPr dirty="0" baseline="2415" sz="1725" spc="-37">
                <a:latin typeface="Cambria"/>
                <a:cs typeface="Cambria"/>
              </a:rPr>
              <a:t> </a:t>
            </a:r>
            <a:r>
              <a:rPr dirty="0" baseline="2415" sz="1725">
                <a:latin typeface="Cambria"/>
                <a:cs typeface="Cambria"/>
              </a:rPr>
              <a:t>disk</a:t>
            </a:r>
            <a:r>
              <a:rPr dirty="0" baseline="2415" sz="1725" spc="44">
                <a:latin typeface="Cambria"/>
                <a:cs typeface="Cambria"/>
              </a:rPr>
              <a:t> </a:t>
            </a:r>
            <a:r>
              <a:rPr dirty="0" baseline="2415" sz="1725">
                <a:latin typeface="Cambria"/>
                <a:cs typeface="Cambria"/>
              </a:rPr>
              <a:t>and</a:t>
            </a:r>
            <a:r>
              <a:rPr dirty="0" baseline="2415" sz="1725" spc="-22">
                <a:latin typeface="Cambria"/>
                <a:cs typeface="Cambria"/>
              </a:rPr>
              <a:t> </a:t>
            </a:r>
            <a:r>
              <a:rPr dirty="0" baseline="2415" sz="1725">
                <a:latin typeface="Cambria"/>
                <a:cs typeface="Cambria"/>
              </a:rPr>
              <a:t>write</a:t>
            </a:r>
            <a:r>
              <a:rPr dirty="0" baseline="2415" sz="1725" spc="60">
                <a:latin typeface="Cambria"/>
                <a:cs typeface="Cambria"/>
              </a:rPr>
              <a:t> </a:t>
            </a:r>
            <a:r>
              <a:rPr dirty="0" baseline="2415" sz="1725">
                <a:latin typeface="Cambria"/>
                <a:cs typeface="Cambria"/>
              </a:rPr>
              <a:t>to</a:t>
            </a:r>
            <a:r>
              <a:rPr dirty="0" baseline="2415" sz="1725" spc="-37">
                <a:latin typeface="Cambria"/>
                <a:cs typeface="Cambria"/>
              </a:rPr>
              <a:t> </a:t>
            </a:r>
            <a:r>
              <a:rPr dirty="0" baseline="2415" sz="1725">
                <a:latin typeface="Cambria"/>
                <a:cs typeface="Cambria"/>
              </a:rPr>
              <a:t>disk.</a:t>
            </a:r>
            <a:r>
              <a:rPr dirty="0" baseline="2415" sz="1725" spc="30">
                <a:latin typeface="Cambria"/>
                <a:cs typeface="Cambria"/>
              </a:rPr>
              <a:t> </a:t>
            </a:r>
            <a:r>
              <a:rPr dirty="0" baseline="2415" sz="1725" spc="-44">
                <a:latin typeface="Cambria"/>
                <a:cs typeface="Cambria"/>
              </a:rPr>
              <a:t>A</a:t>
            </a:r>
            <a:r>
              <a:rPr dirty="0" sz="1150" spc="-30">
                <a:latin typeface="Cambria"/>
                <a:cs typeface="Cambria"/>
              </a:rPr>
              <a:t>pac</a:t>
            </a:r>
            <a:r>
              <a:rPr dirty="0" baseline="2415" sz="1725" spc="-44">
                <a:latin typeface="Cambria"/>
                <a:cs typeface="Cambria"/>
              </a:rPr>
              <a:t>h</a:t>
            </a:r>
            <a:r>
              <a:rPr dirty="0" sz="1150" spc="-30">
                <a:latin typeface="Cambria"/>
                <a:cs typeface="Cambria"/>
              </a:rPr>
              <a:t>e</a:t>
            </a:r>
            <a:r>
              <a:rPr dirty="0" baseline="21739" sz="1725" spc="-44">
                <a:latin typeface="Cambria"/>
                <a:cs typeface="Cambria"/>
              </a:rPr>
              <a:t>e</a:t>
            </a:r>
            <a:r>
              <a:rPr dirty="0" baseline="21739" sz="1725" spc="-52">
                <a:latin typeface="Cambria"/>
                <a:cs typeface="Cambria"/>
              </a:rPr>
              <a:t> </a:t>
            </a:r>
            <a:r>
              <a:rPr dirty="0" baseline="2645" sz="1575">
                <a:latin typeface="Cambria"/>
                <a:cs typeface="Cambria"/>
              </a:rPr>
              <a:t>S</a:t>
            </a:r>
            <a:r>
              <a:rPr dirty="0" baseline="2415" sz="1725">
                <a:latin typeface="Cambria"/>
                <a:cs typeface="Cambria"/>
              </a:rPr>
              <a:t>park</a:t>
            </a:r>
            <a:r>
              <a:rPr dirty="0" baseline="2415" sz="1725" spc="195">
                <a:latin typeface="Cambria"/>
                <a:cs typeface="Cambria"/>
              </a:rPr>
              <a:t>  </a:t>
            </a:r>
            <a:r>
              <a:rPr dirty="0" baseline="2415" sz="1725" spc="-15">
                <a:latin typeface="Cambria"/>
                <a:cs typeface="Cambria"/>
              </a:rPr>
              <a:t>uses</a:t>
            </a:r>
            <a:r>
              <a:rPr dirty="0" baseline="2415" sz="1725" spc="22">
                <a:latin typeface="Cambria"/>
                <a:cs typeface="Cambria"/>
              </a:rPr>
              <a:t> </a:t>
            </a:r>
            <a:r>
              <a:rPr dirty="0" baseline="2415" sz="1725">
                <a:latin typeface="Cambria"/>
                <a:cs typeface="Cambria"/>
              </a:rPr>
              <a:t>the</a:t>
            </a:r>
            <a:r>
              <a:rPr dirty="0" baseline="2415" sz="1725" spc="-30">
                <a:latin typeface="Cambria"/>
                <a:cs typeface="Cambria"/>
              </a:rPr>
              <a:t> </a:t>
            </a:r>
            <a:r>
              <a:rPr dirty="0" baseline="2415" sz="1725" spc="-15">
                <a:latin typeface="Cambria"/>
                <a:cs typeface="Cambria"/>
              </a:rPr>
              <a:t>DAGs</a:t>
            </a:r>
            <a:r>
              <a:rPr dirty="0" baseline="2415" sz="1725" spc="37">
                <a:latin typeface="Cambria"/>
                <a:cs typeface="Cambria"/>
              </a:rPr>
              <a:t> </a:t>
            </a:r>
            <a:r>
              <a:rPr dirty="0" baseline="2415" sz="1725">
                <a:latin typeface="Cambria"/>
                <a:cs typeface="Cambria"/>
              </a:rPr>
              <a:t>and</a:t>
            </a:r>
            <a:r>
              <a:rPr dirty="0" baseline="2415" sz="1725" spc="7">
                <a:latin typeface="Cambria"/>
                <a:cs typeface="Cambria"/>
              </a:rPr>
              <a:t> </a:t>
            </a:r>
            <a:r>
              <a:rPr dirty="0" baseline="2415" sz="1725" spc="-15">
                <a:latin typeface="Cambria"/>
                <a:cs typeface="Cambria"/>
              </a:rPr>
              <a:t>acyclic </a:t>
            </a:r>
            <a:r>
              <a:rPr dirty="0" sz="1150" spc="-30">
                <a:latin typeface="Cambria"/>
                <a:cs typeface="Cambria"/>
              </a:rPr>
              <a:t>data-</a:t>
            </a:r>
            <a:r>
              <a:rPr dirty="0" sz="1150">
                <a:latin typeface="Cambria"/>
                <a:cs typeface="Cambria"/>
              </a:rPr>
              <a:t>flows,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from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HDFS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compatible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sources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 spc="-40">
                <a:latin typeface="Cambria"/>
                <a:cs typeface="Cambria"/>
              </a:rPr>
              <a:t>cloud-</a:t>
            </a:r>
            <a:r>
              <a:rPr dirty="0" sz="1150">
                <a:latin typeface="Cambria"/>
                <a:cs typeface="Cambria"/>
              </a:rPr>
              <a:t>based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Stores.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It provides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APIs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programming</a:t>
            </a:r>
            <a:r>
              <a:rPr dirty="0" sz="1150" spc="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-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R,</a:t>
            </a:r>
            <a:r>
              <a:rPr dirty="0" sz="1150" spc="-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Python,</a:t>
            </a:r>
            <a:r>
              <a:rPr dirty="0" sz="1150" spc="-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Java and </a:t>
            </a:r>
            <a:r>
              <a:rPr dirty="0" sz="1150" spc="-10">
                <a:latin typeface="Cambria"/>
                <a:cs typeface="Cambria"/>
              </a:rPr>
              <a:t>Scala.</a:t>
            </a:r>
            <a:endParaRPr sz="1150">
              <a:latin typeface="Cambria"/>
              <a:cs typeface="Cambria"/>
            </a:endParaRPr>
          </a:p>
          <a:p>
            <a:pPr algn="just" marL="113030">
              <a:lnSpc>
                <a:spcPct val="100000"/>
              </a:lnSpc>
              <a:spcBef>
                <a:spcPts val="630"/>
              </a:spcBef>
            </a:pPr>
            <a:r>
              <a:rPr dirty="0" sz="1250" spc="-100" b="1">
                <a:latin typeface="Cambria"/>
                <a:cs typeface="Cambria"/>
              </a:rPr>
              <a:t>Open</a:t>
            </a:r>
            <a:r>
              <a:rPr dirty="0" sz="1250" spc="30" b="1">
                <a:latin typeface="Cambria"/>
                <a:cs typeface="Cambria"/>
              </a:rPr>
              <a:t> </a:t>
            </a:r>
            <a:r>
              <a:rPr dirty="0" sz="1250" spc="-40" b="1">
                <a:latin typeface="Cambria"/>
                <a:cs typeface="Cambria"/>
              </a:rPr>
              <a:t>Source</a:t>
            </a:r>
            <a:r>
              <a:rPr dirty="0" sz="1250" spc="35" b="1">
                <a:latin typeface="Cambria"/>
                <a:cs typeface="Cambria"/>
              </a:rPr>
              <a:t> </a:t>
            </a:r>
            <a:r>
              <a:rPr dirty="0" sz="1250" spc="-30" b="1" i="1">
                <a:latin typeface="Cambria"/>
                <a:cs typeface="Cambria"/>
              </a:rPr>
              <a:t>Analytics</a:t>
            </a:r>
            <a:r>
              <a:rPr dirty="0" sz="1250" spc="105" b="1" i="1">
                <a:latin typeface="Cambria"/>
                <a:cs typeface="Cambria"/>
              </a:rPr>
              <a:t> </a:t>
            </a:r>
            <a:r>
              <a:rPr dirty="0" sz="1250" spc="-10" b="1">
                <a:latin typeface="Cambria"/>
                <a:cs typeface="Cambria"/>
              </a:rPr>
              <a:t>Tools</a:t>
            </a:r>
            <a:endParaRPr sz="1250">
              <a:latin typeface="Cambria"/>
              <a:cs typeface="Cambria"/>
            </a:endParaRPr>
          </a:p>
          <a:p>
            <a:pPr algn="just" marL="113030">
              <a:lnSpc>
                <a:spcPct val="100000"/>
              </a:lnSpc>
              <a:spcBef>
                <a:spcPts val="640"/>
              </a:spcBef>
            </a:pPr>
            <a:r>
              <a:rPr dirty="0" sz="1150" spc="-20">
                <a:latin typeface="Cambria"/>
                <a:cs typeface="Cambria"/>
              </a:rPr>
              <a:t>Following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are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10">
                <a:latin typeface="Cambria"/>
                <a:cs typeface="Cambria"/>
              </a:rPr>
              <a:t> tools:</a:t>
            </a:r>
            <a:endParaRPr sz="1150">
              <a:latin typeface="Cambria"/>
              <a:cs typeface="Cambria"/>
            </a:endParaRPr>
          </a:p>
          <a:p>
            <a:pPr marL="402590" marR="141605" indent="-212090">
              <a:lnSpc>
                <a:spcPct val="116500"/>
              </a:lnSpc>
              <a:spcBef>
                <a:spcPts val="310"/>
              </a:spcBef>
              <a:buAutoNum type="arabicPeriod"/>
              <a:tabLst>
                <a:tab pos="406400" algn="l"/>
              </a:tabLst>
            </a:pPr>
            <a:r>
              <a:rPr dirty="0" sz="1150">
                <a:latin typeface="Cambria"/>
                <a:cs typeface="Cambria"/>
              </a:rPr>
              <a:t>R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 its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library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provide</a:t>
            </a:r>
            <a:r>
              <a:rPr dirty="0" sz="1150" spc="7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various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statistical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analysis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functions.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</a:t>
            </a:r>
            <a:r>
              <a:rPr dirty="0" sz="1150" spc="-20">
                <a:latin typeface="Cambria"/>
                <a:cs typeface="Cambria"/>
              </a:rPr>
              <a:t> now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analyses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large </a:t>
            </a:r>
            <a:r>
              <a:rPr dirty="0" sz="1150" spc="-10">
                <a:latin typeface="Cambria"/>
                <a:cs typeface="Cambria"/>
              </a:rPr>
              <a:t>	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sets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also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since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integrates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with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Big</a:t>
            </a:r>
            <a:r>
              <a:rPr dirty="0" sz="1150" spc="-6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Data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platforms,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such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as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Spark.</a:t>
            </a:r>
            <a:endParaRPr sz="1150">
              <a:latin typeface="Cambria"/>
              <a:cs typeface="Cambria"/>
            </a:endParaRPr>
          </a:p>
          <a:p>
            <a:pPr marL="403225" marR="142240" indent="-214629">
              <a:lnSpc>
                <a:spcPct val="114799"/>
              </a:lnSpc>
              <a:spcBef>
                <a:spcPts val="434"/>
              </a:spcBef>
              <a:buAutoNum type="arabicPeriod"/>
              <a:tabLst>
                <a:tab pos="408305" algn="l"/>
              </a:tabLst>
            </a:pPr>
            <a:r>
              <a:rPr dirty="0" sz="1150">
                <a:latin typeface="Cambria"/>
                <a:cs typeface="Cambria"/>
              </a:rPr>
              <a:t>Python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is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widely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used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language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due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its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analysis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statistics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libraries,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such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as </a:t>
            </a:r>
            <a:r>
              <a:rPr dirty="0" sz="1150" spc="-25">
                <a:latin typeface="Cambria"/>
                <a:cs typeface="Cambria"/>
              </a:rPr>
              <a:t>	</a:t>
            </a:r>
            <a:r>
              <a:rPr dirty="0" sz="1150">
                <a:latin typeface="Cambria"/>
                <a:cs typeface="Cambria"/>
              </a:rPr>
              <a:t>numpy,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scipy,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scikit-</a:t>
            </a:r>
            <a:r>
              <a:rPr dirty="0" sz="1150">
                <a:latin typeface="Cambria"/>
                <a:cs typeface="Cambria"/>
              </a:rPr>
              <a:t>learn,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pandas,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StatsModel.</a:t>
            </a:r>
            <a:endParaRPr sz="1150">
              <a:latin typeface="Cambria"/>
              <a:cs typeface="Cambria"/>
            </a:endParaRPr>
          </a:p>
          <a:p>
            <a:pPr marL="405765" indent="-221615">
              <a:lnSpc>
                <a:spcPct val="100000"/>
              </a:lnSpc>
              <a:spcBef>
                <a:spcPts val="635"/>
              </a:spcBef>
              <a:buAutoNum type="arabicPeriod"/>
              <a:tabLst>
                <a:tab pos="405765" algn="l"/>
              </a:tabLst>
            </a:pPr>
            <a:r>
              <a:rPr dirty="0" sz="1150">
                <a:latin typeface="Cambria"/>
                <a:cs typeface="Cambria"/>
              </a:rPr>
              <a:t>Storm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is</a:t>
            </a:r>
            <a:r>
              <a:rPr dirty="0" sz="1150" spc="-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real-</a:t>
            </a:r>
            <a:r>
              <a:rPr dirty="0" sz="1150">
                <a:latin typeface="Cambria"/>
                <a:cs typeface="Cambria"/>
              </a:rPr>
              <a:t>time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continuous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streams.</a:t>
            </a:r>
            <a:endParaRPr sz="1150">
              <a:latin typeface="Cambria"/>
              <a:cs typeface="Cambria"/>
            </a:endParaRPr>
          </a:p>
          <a:p>
            <a:pPr marL="401955" marR="142240" indent="-213360">
              <a:lnSpc>
                <a:spcPct val="114799"/>
              </a:lnSpc>
              <a:spcBef>
                <a:spcPts val="455"/>
              </a:spcBef>
              <a:buAutoNum type="arabicPeriod"/>
              <a:tabLst>
                <a:tab pos="406400" algn="l"/>
              </a:tabLst>
            </a:pPr>
            <a:r>
              <a:rPr dirty="0" sz="1150">
                <a:latin typeface="Cambria"/>
                <a:cs typeface="Cambria"/>
              </a:rPr>
              <a:t>Pig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is</a:t>
            </a:r>
            <a:r>
              <a:rPr dirty="0" sz="1150" spc="-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-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 </a:t>
            </a:r>
            <a:r>
              <a:rPr dirty="0" sz="1150" spc="-10">
                <a:latin typeface="Cambria"/>
                <a:cs typeface="Cambria"/>
              </a:rPr>
              <a:t>flow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language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with </a:t>
            </a:r>
            <a:r>
              <a:rPr dirty="0" sz="1150" spc="-25">
                <a:latin typeface="Cambria"/>
                <a:cs typeface="Cambria"/>
              </a:rPr>
              <a:t>SQL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like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operations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5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uses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UDFs.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Pig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enables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easy </a:t>
            </a:r>
            <a:r>
              <a:rPr dirty="0" sz="1150" spc="-20">
                <a:latin typeface="Cambria"/>
                <a:cs typeface="Cambria"/>
              </a:rPr>
              <a:t>	</a:t>
            </a:r>
            <a:r>
              <a:rPr dirty="0" sz="1150" spc="-10">
                <a:latin typeface="Cambria"/>
                <a:cs typeface="Cambria"/>
              </a:rPr>
              <a:t>coding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 spc="-15">
                <a:latin typeface="Cambria"/>
                <a:cs typeface="Cambria"/>
              </a:rPr>
              <a:t>compared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-60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MapReduce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complex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tasks.</a:t>
            </a:r>
            <a:endParaRPr sz="1150">
              <a:latin typeface="Cambria"/>
              <a:cs typeface="Cambria"/>
            </a:endParaRPr>
          </a:p>
          <a:p>
            <a:pPr marL="402590" marR="147955" indent="-215900">
              <a:lnSpc>
                <a:spcPct val="114799"/>
              </a:lnSpc>
              <a:spcBef>
                <a:spcPts val="434"/>
              </a:spcBef>
              <a:buAutoNum type="arabicPeriod"/>
              <a:tabLst>
                <a:tab pos="408305" algn="l"/>
              </a:tabLst>
            </a:pPr>
            <a:r>
              <a:rPr dirty="0" sz="1150">
                <a:latin typeface="Cambria"/>
                <a:cs typeface="Cambria"/>
              </a:rPr>
              <a:t>Hive</a:t>
            </a:r>
            <a:r>
              <a:rPr dirty="0" sz="1150" spc="114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is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creation</a:t>
            </a:r>
            <a:r>
              <a:rPr dirty="0" sz="1150" spc="10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12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warehouse,</a:t>
            </a:r>
            <a:r>
              <a:rPr dirty="0" sz="1150" spc="1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integration</a:t>
            </a:r>
            <a:r>
              <a:rPr dirty="0" sz="1150" spc="1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databases</a:t>
            </a:r>
            <a:r>
              <a:rPr dirty="0" sz="1150" spc="1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8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applications, </a:t>
            </a:r>
            <a:r>
              <a:rPr dirty="0" sz="1150" spc="-10">
                <a:latin typeface="Cambria"/>
                <a:cs typeface="Cambria"/>
              </a:rPr>
              <a:t>	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6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uses</a:t>
            </a:r>
            <a:r>
              <a:rPr dirty="0" sz="1150" spc="-25">
                <a:latin typeface="Cambria"/>
                <a:cs typeface="Cambria"/>
              </a:rPr>
              <a:t> SQL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like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scripts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6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UDFs.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Coding</a:t>
            </a:r>
            <a:r>
              <a:rPr dirty="0" sz="115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is</a:t>
            </a:r>
            <a:r>
              <a:rPr dirty="0" sz="1150" spc="-5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easy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compared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-6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MapReduce.</a:t>
            </a:r>
            <a:endParaRPr sz="1150">
              <a:latin typeface="Cambria"/>
              <a:cs typeface="Cambria"/>
            </a:endParaRPr>
          </a:p>
          <a:p>
            <a:pPr algn="just" marL="115570" marR="93345" indent="106680">
              <a:lnSpc>
                <a:spcPct val="104299"/>
              </a:lnSpc>
              <a:spcBef>
                <a:spcPts val="645"/>
              </a:spcBef>
            </a:pPr>
            <a:r>
              <a:rPr dirty="0" sz="1150">
                <a:latin typeface="Cambria"/>
                <a:cs typeface="Cambria"/>
              </a:rPr>
              <a:t>Pandas</a:t>
            </a:r>
            <a:r>
              <a:rPr dirty="0" sz="1150" spc="3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is</a:t>
            </a:r>
            <a:r>
              <a:rPr dirty="0" sz="1150" spc="3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</a:t>
            </a:r>
            <a:r>
              <a:rPr dirty="0" sz="1150" spc="2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open</a:t>
            </a:r>
            <a:r>
              <a:rPr dirty="0" sz="1150" spc="3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source</a:t>
            </a:r>
            <a:r>
              <a:rPr dirty="0" sz="1150" spc="3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Python</a:t>
            </a:r>
            <a:r>
              <a:rPr dirty="0" sz="1150" spc="3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package,</a:t>
            </a:r>
            <a:r>
              <a:rPr dirty="0" sz="1150" spc="3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30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consists</a:t>
            </a:r>
            <a:r>
              <a:rPr dirty="0" sz="1150" spc="3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295">
                <a:latin typeface="Cambria"/>
                <a:cs typeface="Cambria"/>
              </a:rPr>
              <a:t> </a:t>
            </a:r>
            <a:r>
              <a:rPr dirty="0" sz="1150" spc="-45">
                <a:latin typeface="Cambria"/>
                <a:cs typeface="Cambria"/>
              </a:rPr>
              <a:t>BSD-</a:t>
            </a:r>
            <a:r>
              <a:rPr dirty="0" sz="1150">
                <a:latin typeface="Cambria"/>
                <a:cs typeface="Cambria"/>
              </a:rPr>
              <a:t>licensed</a:t>
            </a:r>
            <a:r>
              <a:rPr dirty="0" sz="1150" spc="434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library functions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using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6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Panda</a:t>
            </a:r>
            <a:r>
              <a:rPr dirty="0" sz="1150" spc="-5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(Panel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Data).</a:t>
            </a:r>
            <a:r>
              <a:rPr dirty="0" sz="1150" spc="-40">
                <a:latin typeface="Cambria"/>
                <a:cs typeface="Cambria"/>
              </a:rPr>
              <a:t> (5.3.2.1)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The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Pandas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give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high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performance,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easy- </a:t>
            </a:r>
            <a:r>
              <a:rPr dirty="0" sz="1150" spc="-30">
                <a:latin typeface="Cambria"/>
                <a:cs typeface="Cambria"/>
              </a:rPr>
              <a:t>to-</a:t>
            </a:r>
            <a:r>
              <a:rPr dirty="0" sz="1150">
                <a:latin typeface="Cambria"/>
                <a:cs typeface="Cambria"/>
              </a:rPr>
              <a:t>use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structures</a:t>
            </a:r>
            <a:r>
              <a:rPr dirty="0" sz="1150" spc="10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analysis</a:t>
            </a:r>
            <a:r>
              <a:rPr dirty="0" sz="1150" spc="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tools.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Pandas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enrich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Python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programming language.</a:t>
            </a:r>
            <a:endParaRPr sz="1150">
              <a:latin typeface="Cambria"/>
              <a:cs typeface="Cambria"/>
            </a:endParaRPr>
          </a:p>
          <a:p>
            <a:pPr algn="just" marL="115570" marR="84455" indent="107314">
              <a:lnSpc>
                <a:spcPct val="104299"/>
              </a:lnSpc>
              <a:spcBef>
                <a:spcPts val="600"/>
              </a:spcBef>
            </a:pP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most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popular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open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source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analytics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tools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are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Apache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Spark,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Python,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R,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Apache</a:t>
            </a:r>
            <a:r>
              <a:rPr dirty="0" sz="1150" spc="-25">
                <a:latin typeface="Cambria"/>
                <a:cs typeface="Cambria"/>
              </a:rPr>
              <a:t> Pig </a:t>
            </a:r>
            <a:r>
              <a:rPr dirty="0" sz="1150" spc="-10">
                <a:latin typeface="Cambria"/>
                <a:cs typeface="Cambria"/>
              </a:rPr>
              <a:t>and</a:t>
            </a:r>
            <a:r>
              <a:rPr dirty="0" sz="1150" spc="-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Hive,</a:t>
            </a:r>
            <a:r>
              <a:rPr dirty="0" sz="1150" spc="-10">
                <a:latin typeface="Cambria"/>
                <a:cs typeface="Cambria"/>
              </a:rPr>
              <a:t> according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study.</a:t>
            </a:r>
            <a:endParaRPr sz="1150">
              <a:latin typeface="Cambria"/>
              <a:cs typeface="Cambria"/>
            </a:endParaRPr>
          </a:p>
          <a:p>
            <a:pPr algn="just" marL="113030" marR="86995" indent="113030">
              <a:lnSpc>
                <a:spcPct val="104299"/>
              </a:lnSpc>
              <a:spcBef>
                <a:spcPts val="580"/>
              </a:spcBef>
            </a:pP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1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is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high</a:t>
            </a:r>
            <a:r>
              <a:rPr dirty="0" sz="1150" spc="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volume</a:t>
            </a:r>
            <a:r>
              <a:rPr dirty="0" sz="1150" spc="114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unstructured</a:t>
            </a:r>
            <a:r>
              <a:rPr dirty="0" sz="1150" spc="1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data.</a:t>
            </a:r>
            <a:r>
              <a:rPr dirty="0" sz="1150" spc="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11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seamlessly</a:t>
            </a:r>
            <a:r>
              <a:rPr dirty="0" sz="1150" spc="1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integrates</a:t>
            </a:r>
            <a:r>
              <a:rPr dirty="0" sz="1150" spc="1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with</a:t>
            </a:r>
            <a:r>
              <a:rPr dirty="0" sz="1150" spc="10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Spark </a:t>
            </a:r>
            <a:r>
              <a:rPr dirty="0" sz="1150">
                <a:latin typeface="Cambria"/>
                <a:cs typeface="Cambria"/>
              </a:rPr>
              <a:t>SQL</a:t>
            </a:r>
            <a:r>
              <a:rPr dirty="0" sz="1150" spc="2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which</a:t>
            </a:r>
            <a:r>
              <a:rPr dirty="0" sz="1150" spc="2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uses</a:t>
            </a:r>
            <a:r>
              <a:rPr dirty="0" sz="1150" spc="2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2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structured</a:t>
            </a:r>
            <a:r>
              <a:rPr dirty="0" sz="1150" spc="2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data,</a:t>
            </a:r>
            <a:r>
              <a:rPr dirty="0" sz="1150" spc="254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2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Streaming</a:t>
            </a:r>
            <a:r>
              <a:rPr dirty="0" sz="1150" spc="2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is</a:t>
            </a:r>
            <a:r>
              <a:rPr dirty="0" sz="1150" spc="2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229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streaming</a:t>
            </a:r>
            <a:r>
              <a:rPr dirty="0" sz="1150" spc="2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data,</a:t>
            </a:r>
            <a:r>
              <a:rPr dirty="0" sz="1150" spc="25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Spark </a:t>
            </a:r>
            <a:r>
              <a:rPr dirty="0" sz="1150">
                <a:latin typeface="Cambria"/>
                <a:cs typeface="Cambria"/>
              </a:rPr>
              <a:t>GraphX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graph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databases,</a:t>
            </a:r>
            <a:r>
              <a:rPr dirty="0" sz="1150" spc="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MLib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machine-</a:t>
            </a:r>
            <a:r>
              <a:rPr dirty="0" sz="1150">
                <a:latin typeface="Cambria"/>
                <a:cs typeface="Cambria"/>
              </a:rPr>
              <a:t>learning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library,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Arrow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columnar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in-</a:t>
            </a:r>
            <a:r>
              <a:rPr dirty="0" sz="1150">
                <a:latin typeface="Cambria"/>
                <a:cs typeface="Cambria"/>
              </a:rPr>
              <a:t>memory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analytics.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Spark </a:t>
            </a:r>
            <a:r>
              <a:rPr dirty="0" sz="1150" spc="-10">
                <a:latin typeface="Cambria"/>
                <a:cs typeface="Cambria"/>
              </a:rPr>
              <a:t>provides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easy </a:t>
            </a:r>
            <a:r>
              <a:rPr dirty="0" sz="1150" spc="-10">
                <a:latin typeface="Cambria"/>
                <a:cs typeface="Cambria"/>
              </a:rPr>
              <a:t>programmability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with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inclusion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APIs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programmers</a:t>
            </a:r>
            <a:r>
              <a:rPr dirty="0" sz="1150" spc="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develop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applications</a:t>
            </a:r>
            <a:r>
              <a:rPr dirty="0" sz="1150" spc="10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-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Python,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R,</a:t>
            </a:r>
            <a:r>
              <a:rPr dirty="0" sz="1150" spc="-1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Java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or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Scala.</a:t>
            </a:r>
            <a:endParaRPr sz="1150">
              <a:latin typeface="Cambria"/>
              <a:cs typeface="Cambria"/>
            </a:endParaRPr>
          </a:p>
          <a:p>
            <a:pPr algn="just" marL="115570" marR="96520" indent="106680">
              <a:lnSpc>
                <a:spcPct val="104299"/>
              </a:lnSpc>
              <a:spcBef>
                <a:spcPts val="575"/>
              </a:spcBef>
            </a:pPr>
            <a:r>
              <a:rPr dirty="0" sz="1150">
                <a:latin typeface="Cambria"/>
                <a:cs typeface="Cambria"/>
              </a:rPr>
              <a:t>Reader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needs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learn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following</a:t>
            </a:r>
            <a:r>
              <a:rPr dirty="0" sz="1150" spc="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new</a:t>
            </a:r>
            <a:r>
              <a:rPr dirty="0" sz="1150" spc="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select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key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term,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their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meanings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besides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ones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given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previous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chapters:</a:t>
            </a:r>
            <a:endParaRPr sz="1150">
              <a:latin typeface="Cambria"/>
              <a:cs typeface="Cambria"/>
            </a:endParaRPr>
          </a:p>
          <a:p>
            <a:pPr algn="just" marL="115570" marR="79375" indent="111125">
              <a:lnSpc>
                <a:spcPct val="104299"/>
              </a:lnSpc>
              <a:spcBef>
                <a:spcPts val="600"/>
              </a:spcBef>
            </a:pPr>
            <a:r>
              <a:rPr dirty="0" sz="1150" i="1">
                <a:latin typeface="Cambria"/>
                <a:cs typeface="Cambria"/>
              </a:rPr>
              <a:t>User</a:t>
            </a:r>
            <a:r>
              <a:rPr dirty="0" sz="1150" spc="210" i="1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De</a:t>
            </a:r>
            <a:r>
              <a:rPr dirty="0" sz="1150" spc="2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ned</a:t>
            </a:r>
            <a:r>
              <a:rPr dirty="0" sz="1150" spc="2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functions</a:t>
            </a:r>
            <a:r>
              <a:rPr dirty="0" sz="1150" spc="2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(UDFs)</a:t>
            </a:r>
            <a:r>
              <a:rPr dirty="0" sz="1150" spc="2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refer</a:t>
            </a:r>
            <a:r>
              <a:rPr dirty="0" sz="1150" spc="2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204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custom</a:t>
            </a:r>
            <a:r>
              <a:rPr dirty="0" sz="1150" spc="254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functions</a:t>
            </a:r>
            <a:r>
              <a:rPr dirty="0" sz="1150" spc="2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which</a:t>
            </a:r>
            <a:r>
              <a:rPr dirty="0" sz="1150" spc="254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are</a:t>
            </a:r>
            <a:r>
              <a:rPr dirty="0" sz="1150" spc="2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not</a:t>
            </a:r>
            <a:r>
              <a:rPr dirty="0" sz="1150" spc="254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built-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250">
                <a:latin typeface="Cambria"/>
                <a:cs typeface="Cambria"/>
              </a:rPr>
              <a:t> </a:t>
            </a:r>
            <a:r>
              <a:rPr dirty="0" sz="1150" spc="-50">
                <a:latin typeface="Cambria"/>
                <a:cs typeface="Cambria"/>
              </a:rPr>
              <a:t>a</a:t>
            </a:r>
            <a:r>
              <a:rPr dirty="0" sz="1150" spc="-10">
                <a:latin typeface="Cambria"/>
                <a:cs typeface="Cambria"/>
              </a:rPr>
              <a:t> programming</a:t>
            </a:r>
            <a:r>
              <a:rPr dirty="0" sz="1150" spc="1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language</a:t>
            </a:r>
            <a:r>
              <a:rPr dirty="0" sz="1150" spc="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but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user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adds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them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they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can be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written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language,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such as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Java,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Python,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Ruby,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Jython,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JRuby</a:t>
            </a:r>
            <a:r>
              <a:rPr dirty="0" sz="1150" spc="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or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Scala.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They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easily</a:t>
            </a:r>
            <a:r>
              <a:rPr dirty="0" sz="1150" spc="1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embed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into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scripts</a:t>
            </a:r>
            <a:r>
              <a:rPr dirty="0" sz="1150" spc="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written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in </a:t>
            </a:r>
            <a:r>
              <a:rPr dirty="0" sz="1150">
                <a:latin typeface="Cambria"/>
                <a:cs typeface="Cambria"/>
              </a:rPr>
              <a:t>that</a:t>
            </a:r>
            <a:r>
              <a:rPr dirty="0" sz="1150" spc="-6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programming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language.</a:t>
            </a:r>
            <a:r>
              <a:rPr dirty="0" sz="1150" spc="-25">
                <a:latin typeface="Cambria"/>
                <a:cs typeface="Cambria"/>
              </a:rPr>
              <a:t> Examples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6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languages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with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provisions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60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UDFs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are</a:t>
            </a:r>
            <a:r>
              <a:rPr dirty="0" sz="1150" spc="-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Hive,</a:t>
            </a:r>
            <a:r>
              <a:rPr dirty="0" sz="1150" spc="-6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Pig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6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Spark.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50">
                <a:latin typeface="Cambria"/>
                <a:cs typeface="Cambria"/>
              </a:rPr>
              <a:t>UDFs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provide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extensibility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programming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language.</a:t>
            </a:r>
            <a:endParaRPr sz="1150">
              <a:latin typeface="Cambria"/>
              <a:cs typeface="Cambria"/>
            </a:endParaRPr>
          </a:p>
          <a:p>
            <a:pPr algn="just" marL="226695">
              <a:lnSpc>
                <a:spcPct val="100000"/>
              </a:lnSpc>
              <a:spcBef>
                <a:spcPts val="635"/>
              </a:spcBef>
            </a:pPr>
            <a:r>
              <a:rPr dirty="0" sz="1150" spc="-55" i="1">
                <a:latin typeface="Cambria"/>
                <a:cs typeface="Cambria"/>
              </a:rPr>
              <a:t>Vectorized</a:t>
            </a:r>
            <a:r>
              <a:rPr dirty="0" sz="1150" spc="65" i="1">
                <a:latin typeface="Cambria"/>
                <a:cs typeface="Cambria"/>
              </a:rPr>
              <a:t> </a:t>
            </a:r>
            <a:r>
              <a:rPr dirty="0" sz="1150" spc="-65" i="1">
                <a:latin typeface="Cambria"/>
                <a:cs typeface="Cambria"/>
              </a:rPr>
              <a:t>UDFs</a:t>
            </a:r>
            <a:r>
              <a:rPr dirty="0" sz="1150" spc="10" i="1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(VUDFs)</a:t>
            </a:r>
            <a:r>
              <a:rPr dirty="0" sz="1150">
                <a:latin typeface="Cambria"/>
                <a:cs typeface="Cambria"/>
              </a:rPr>
              <a:t> refer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-5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custom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functions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using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series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data-</a:t>
            </a:r>
            <a:r>
              <a:rPr dirty="0" sz="1150" spc="-10">
                <a:latin typeface="Cambria"/>
                <a:cs typeface="Cambria"/>
              </a:rPr>
              <a:t>structure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(meaning</a:t>
            </a:r>
            <a:endParaRPr sz="115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20511" y="1199134"/>
            <a:ext cx="5531485" cy="7499350"/>
          </a:xfrm>
          <a:prstGeom prst="rect">
            <a:avLst/>
          </a:prstGeom>
        </p:spPr>
        <p:txBody>
          <a:bodyPr wrap="square" lIns="0" tIns="93345" rIns="0" bIns="0" rtlCol="0" vert="horz">
            <a:spAutoFit/>
          </a:bodyPr>
          <a:lstStyle/>
          <a:p>
            <a:pPr algn="just" marL="14604">
              <a:lnSpc>
                <a:spcPct val="100000"/>
              </a:lnSpc>
              <a:spcBef>
                <a:spcPts val="735"/>
              </a:spcBef>
            </a:pPr>
            <a:r>
              <a:rPr dirty="0" sz="1150">
                <a:latin typeface="Cambria"/>
                <a:cs typeface="Cambria"/>
              </a:rPr>
              <a:t>one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dimensional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array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or </a:t>
            </a:r>
            <a:r>
              <a:rPr dirty="0" sz="1150" spc="-10">
                <a:latin typeface="Cambria"/>
                <a:cs typeface="Cambria"/>
              </a:rPr>
              <a:t>tuples).</a:t>
            </a:r>
            <a:endParaRPr sz="1150">
              <a:latin typeface="Cambria"/>
              <a:cs typeface="Cambria"/>
            </a:endParaRPr>
          </a:p>
          <a:p>
            <a:pPr algn="just" marL="16510" marR="15875" indent="106680">
              <a:lnSpc>
                <a:spcPct val="104299"/>
              </a:lnSpc>
              <a:spcBef>
                <a:spcPts val="575"/>
              </a:spcBef>
            </a:pPr>
            <a:r>
              <a:rPr dirty="0" sz="1150" spc="-55" i="1">
                <a:latin typeface="Cambria"/>
                <a:cs typeface="Cambria"/>
              </a:rPr>
              <a:t>Grouped</a:t>
            </a:r>
            <a:r>
              <a:rPr dirty="0" sz="1150" spc="-10" i="1">
                <a:latin typeface="Cambria"/>
                <a:cs typeface="Cambria"/>
              </a:rPr>
              <a:t> </a:t>
            </a:r>
            <a:r>
              <a:rPr dirty="0" sz="1150" spc="-50" i="1">
                <a:latin typeface="Cambria"/>
                <a:cs typeface="Cambria"/>
              </a:rPr>
              <a:t>Vectorized</a:t>
            </a:r>
            <a:r>
              <a:rPr dirty="0" sz="1150" spc="-10" i="1">
                <a:latin typeface="Cambria"/>
                <a:cs typeface="Cambria"/>
              </a:rPr>
              <a:t> </a:t>
            </a:r>
            <a:r>
              <a:rPr dirty="0" sz="1150" spc="-75" i="1">
                <a:latin typeface="Cambria"/>
                <a:cs typeface="Cambria"/>
              </a:rPr>
              <a:t>UDFs</a:t>
            </a:r>
            <a:r>
              <a:rPr dirty="0" sz="1150" spc="15" i="1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(GVUDFs)</a:t>
            </a:r>
            <a:r>
              <a:rPr dirty="0" sz="1150">
                <a:latin typeface="Cambria"/>
                <a:cs typeface="Cambria"/>
              </a:rPr>
              <a:t> refer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-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custom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functions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written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using</a:t>
            </a:r>
            <a:r>
              <a:rPr dirty="0" sz="1150" spc="-5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DataFrame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as </a:t>
            </a:r>
            <a:r>
              <a:rPr dirty="0" sz="1150" spc="-10">
                <a:latin typeface="Cambria"/>
                <a:cs typeface="Cambria"/>
              </a:rPr>
              <a:t>inputs.</a:t>
            </a:r>
            <a:endParaRPr sz="1150">
              <a:latin typeface="Cambria"/>
              <a:cs typeface="Cambria"/>
            </a:endParaRPr>
          </a:p>
          <a:p>
            <a:pPr algn="just" marL="16510" marR="5080" indent="109220">
              <a:lnSpc>
                <a:spcPct val="104299"/>
              </a:lnSpc>
              <a:spcBef>
                <a:spcPts val="600"/>
              </a:spcBef>
            </a:pPr>
            <a:r>
              <a:rPr dirty="0" sz="1150" spc="-45" i="1">
                <a:latin typeface="Cambria"/>
                <a:cs typeface="Cambria"/>
              </a:rPr>
              <a:t>DataFrame</a:t>
            </a:r>
            <a:r>
              <a:rPr dirty="0" sz="1150" spc="185" i="1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1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refers</a:t>
            </a:r>
            <a:r>
              <a:rPr dirty="0" sz="1150" spc="1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distributed</a:t>
            </a:r>
            <a:r>
              <a:rPr dirty="0" sz="1150" spc="1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collection</a:t>
            </a:r>
            <a:r>
              <a:rPr dirty="0" sz="1150" spc="1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114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that</a:t>
            </a:r>
            <a:r>
              <a:rPr dirty="0" sz="1150" spc="1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organizes</a:t>
            </a:r>
            <a:r>
              <a:rPr dirty="0" sz="1150" spc="1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into</a:t>
            </a:r>
            <a:r>
              <a:rPr dirty="0" sz="1150" spc="7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the </a:t>
            </a:r>
            <a:r>
              <a:rPr dirty="0" sz="1150">
                <a:latin typeface="Cambria"/>
                <a:cs typeface="Cambria"/>
              </a:rPr>
              <a:t>named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columns. The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concept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20">
                <a:latin typeface="Cambria"/>
                <a:cs typeface="Cambria"/>
              </a:rPr>
              <a:t> DataFrame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is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similar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database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table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 spc="-50">
                <a:latin typeface="Cambria"/>
                <a:cs typeface="Cambria"/>
              </a:rPr>
              <a:t>a</a:t>
            </a:r>
            <a:r>
              <a:rPr dirty="0" sz="1150" spc="-10">
                <a:latin typeface="Cambria"/>
                <a:cs typeface="Cambria"/>
              </a:rPr>
              <a:t> relational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database.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frame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concept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-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is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25">
                <a:latin typeface="Cambria"/>
                <a:cs typeface="Cambria"/>
              </a:rPr>
              <a:t> basis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frame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concept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in </a:t>
            </a:r>
            <a:r>
              <a:rPr dirty="0" sz="1150">
                <a:latin typeface="Cambria"/>
                <a:cs typeface="Cambria"/>
              </a:rPr>
              <a:t>Spark.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Scala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and</a:t>
            </a:r>
            <a:r>
              <a:rPr dirty="0" sz="1150" spc="-10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Java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35">
                <a:latin typeface="Cambria"/>
                <a:cs typeface="Cambria"/>
              </a:rPr>
              <a:t>APIs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 spc="-35">
                <a:latin typeface="Cambria"/>
                <a:cs typeface="Cambria"/>
              </a:rPr>
              <a:t>DataFrames</a:t>
            </a:r>
            <a:r>
              <a:rPr dirty="0" sz="1150" spc="95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are</a:t>
            </a:r>
            <a:r>
              <a:rPr dirty="0" sz="1150" spc="-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just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dataset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rows.</a:t>
            </a:r>
            <a:endParaRPr sz="1150">
              <a:latin typeface="Cambria"/>
              <a:cs typeface="Cambria"/>
            </a:endParaRPr>
          </a:p>
          <a:p>
            <a:pPr algn="just" marL="131445">
              <a:lnSpc>
                <a:spcPct val="100000"/>
              </a:lnSpc>
              <a:spcBef>
                <a:spcPts val="640"/>
              </a:spcBef>
            </a:pPr>
            <a:r>
              <a:rPr dirty="0" sz="1150" spc="-75" i="1">
                <a:latin typeface="Cambria"/>
                <a:cs typeface="Cambria"/>
              </a:rPr>
              <a:t>SchemaRDD</a:t>
            </a:r>
            <a:r>
              <a:rPr dirty="0" sz="1150" spc="60" i="1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is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name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20">
                <a:latin typeface="Cambria"/>
                <a:cs typeface="Cambria"/>
              </a:rPr>
              <a:t> Spark</a:t>
            </a:r>
            <a:r>
              <a:rPr dirty="0" sz="1150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DataFrame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earlier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versions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Spark.</a:t>
            </a:r>
            <a:endParaRPr sz="1150">
              <a:latin typeface="Cambria"/>
              <a:cs typeface="Cambria"/>
            </a:endParaRPr>
          </a:p>
          <a:p>
            <a:pPr algn="just" marL="14604" marR="11430" indent="116839">
              <a:lnSpc>
                <a:spcPct val="104299"/>
              </a:lnSpc>
              <a:spcBef>
                <a:spcPts val="575"/>
              </a:spcBef>
            </a:pPr>
            <a:r>
              <a:rPr dirty="0" sz="1150" i="1">
                <a:latin typeface="Cambria"/>
                <a:cs typeface="Cambria"/>
              </a:rPr>
              <a:t>SerDe</a:t>
            </a:r>
            <a:r>
              <a:rPr dirty="0" sz="1150" spc="229" i="1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refers</a:t>
            </a:r>
            <a:r>
              <a:rPr dirty="0" sz="1150" spc="254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229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Serializer/Deserializer</a:t>
            </a:r>
            <a:r>
              <a:rPr dirty="0" sz="1150" spc="2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functions</a:t>
            </a:r>
            <a:r>
              <a:rPr dirty="0" sz="1150" spc="2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(methods).</a:t>
            </a:r>
            <a:r>
              <a:rPr dirty="0" sz="1150" spc="2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Java</a:t>
            </a:r>
            <a:r>
              <a:rPr dirty="0" sz="1150" spc="2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syntax</a:t>
            </a:r>
            <a:r>
              <a:rPr dirty="0" sz="1150" spc="2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is</a:t>
            </a:r>
            <a:r>
              <a:rPr dirty="0" sz="1150" spc="22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SERDE, ‘serde.class.name’.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SerDe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use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codes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obtaining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records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from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unstructured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data.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The </a:t>
            </a:r>
            <a:r>
              <a:rPr dirty="0" sz="1150">
                <a:latin typeface="Cambria"/>
                <a:cs typeface="Cambria"/>
              </a:rPr>
              <a:t>serializer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function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saves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records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deserializer</a:t>
            </a:r>
            <a:r>
              <a:rPr dirty="0" sz="1150" spc="10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function</a:t>
            </a:r>
            <a:r>
              <a:rPr dirty="0" sz="1150" spc="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loads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(extracts)</a:t>
            </a:r>
            <a:r>
              <a:rPr dirty="0" sz="1150" spc="8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the </a:t>
            </a:r>
            <a:r>
              <a:rPr dirty="0" sz="1150" spc="-10">
                <a:latin typeface="Cambria"/>
                <a:cs typeface="Cambria"/>
              </a:rPr>
              <a:t>records.</a:t>
            </a:r>
            <a:endParaRPr sz="1150">
              <a:latin typeface="Cambria"/>
              <a:cs typeface="Cambria"/>
            </a:endParaRPr>
          </a:p>
          <a:p>
            <a:pPr algn="just" marL="17145" marR="13335" indent="102870">
              <a:lnSpc>
                <a:spcPct val="104299"/>
              </a:lnSpc>
              <a:spcBef>
                <a:spcPts val="600"/>
              </a:spcBef>
            </a:pPr>
            <a:r>
              <a:rPr dirty="0" sz="1150" spc="-60">
                <a:latin typeface="Cambria"/>
                <a:cs typeface="Cambria"/>
              </a:rPr>
              <a:t>Date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 spc="-75">
                <a:latin typeface="Cambria"/>
                <a:cs typeface="Cambria"/>
              </a:rPr>
              <a:t>pipeline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means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-6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collected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from</a:t>
            </a:r>
            <a:r>
              <a:rPr dirty="0" sz="1150" spc="-20">
                <a:latin typeface="Cambria"/>
                <a:cs typeface="Cambria"/>
              </a:rPr>
              <a:t> various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 </a:t>
            </a:r>
            <a:r>
              <a:rPr dirty="0" sz="1150" spc="-25">
                <a:latin typeface="Cambria"/>
                <a:cs typeface="Cambria"/>
              </a:rPr>
              <a:t>sources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passes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through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in-</a:t>
            </a:r>
            <a:r>
              <a:rPr dirty="0" sz="1150" spc="-10">
                <a:latin typeface="Cambria"/>
                <a:cs typeface="Cambria"/>
              </a:rPr>
              <a:t>between </a:t>
            </a:r>
            <a:r>
              <a:rPr dirty="0" sz="1150">
                <a:latin typeface="Cambria"/>
                <a:cs typeface="Cambria"/>
              </a:rPr>
              <a:t>phases</a:t>
            </a:r>
            <a:r>
              <a:rPr dirty="0" sz="1150" spc="11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(stages)</a:t>
            </a:r>
            <a:r>
              <a:rPr dirty="0" sz="1150" spc="10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processing.</a:t>
            </a:r>
            <a:r>
              <a:rPr dirty="0" sz="1150" spc="1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output</a:t>
            </a:r>
            <a:r>
              <a:rPr dirty="0" sz="1150" spc="1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each</a:t>
            </a:r>
            <a:r>
              <a:rPr dirty="0" sz="1150" spc="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stage</a:t>
            </a:r>
            <a:r>
              <a:rPr dirty="0" sz="1150" spc="10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is</a:t>
            </a:r>
            <a:r>
              <a:rPr dirty="0" sz="1150" spc="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1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input</a:t>
            </a:r>
            <a:r>
              <a:rPr dirty="0" sz="1150" spc="1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next</a:t>
            </a:r>
            <a:r>
              <a:rPr dirty="0" sz="1150" spc="1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the </a:t>
            </a:r>
            <a:r>
              <a:rPr dirty="0" sz="1150">
                <a:latin typeface="Cambria"/>
                <a:cs typeface="Cambria"/>
              </a:rPr>
              <a:t>pipeline.</a:t>
            </a:r>
            <a:r>
              <a:rPr dirty="0" sz="1150" spc="2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Processing</a:t>
            </a:r>
            <a:r>
              <a:rPr dirty="0" sz="1150" spc="31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in-</a:t>
            </a:r>
            <a:r>
              <a:rPr dirty="0" sz="1150">
                <a:latin typeface="Cambria"/>
                <a:cs typeface="Cambria"/>
              </a:rPr>
              <a:t>between</a:t>
            </a:r>
            <a:r>
              <a:rPr dirty="0" sz="1150" spc="2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uses</a:t>
            </a:r>
            <a:r>
              <a:rPr dirty="0" sz="1150" spc="2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204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chain</a:t>
            </a:r>
            <a:r>
              <a:rPr dirty="0" sz="1150" spc="2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229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function</a:t>
            </a:r>
            <a:r>
              <a:rPr dirty="0" sz="1150" spc="2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calls</a:t>
            </a:r>
            <a:r>
              <a:rPr dirty="0" sz="1150" spc="2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229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</a:t>
            </a:r>
            <a:r>
              <a:rPr dirty="0" sz="1150" spc="2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application</a:t>
            </a:r>
            <a:r>
              <a:rPr dirty="0" sz="1150" spc="29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or </a:t>
            </a:r>
            <a:r>
              <a:rPr dirty="0" sz="1150" spc="-20">
                <a:latin typeface="Cambria"/>
                <a:cs typeface="Cambria"/>
              </a:rPr>
              <a:t>process,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such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as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ETL.</a:t>
            </a:r>
            <a:endParaRPr sz="1150">
              <a:latin typeface="Cambria"/>
              <a:cs typeface="Cambria"/>
            </a:endParaRPr>
          </a:p>
          <a:p>
            <a:pPr algn="just" marL="14604" marR="13335" indent="108585">
              <a:lnSpc>
                <a:spcPct val="104299"/>
              </a:lnSpc>
              <a:spcBef>
                <a:spcPts val="575"/>
              </a:spcBef>
            </a:pPr>
            <a:r>
              <a:rPr dirty="0" sz="1150" spc="-70">
                <a:latin typeface="Cambria"/>
                <a:cs typeface="Cambria"/>
              </a:rPr>
              <a:t>Groph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refers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non-</a:t>
            </a:r>
            <a:r>
              <a:rPr dirty="0" sz="1150">
                <a:latin typeface="Cambria"/>
                <a:cs typeface="Cambria"/>
              </a:rPr>
              <a:t>linear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structure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with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properties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attached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-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each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vertex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and </a:t>
            </a:r>
            <a:r>
              <a:rPr dirty="0" sz="1150">
                <a:latin typeface="Cambria"/>
                <a:cs typeface="Cambria"/>
              </a:rPr>
              <a:t>edge.</a:t>
            </a:r>
            <a:r>
              <a:rPr dirty="0" sz="1150" spc="1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Computations</a:t>
            </a:r>
            <a:r>
              <a:rPr dirty="0" sz="1150" spc="229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perform</a:t>
            </a:r>
            <a:r>
              <a:rPr dirty="0" sz="1150" spc="1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at</a:t>
            </a:r>
            <a:r>
              <a:rPr dirty="0" sz="1150" spc="1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each</a:t>
            </a:r>
            <a:r>
              <a:rPr dirty="0" sz="1150" spc="1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node</a:t>
            </a:r>
            <a:r>
              <a:rPr dirty="0" sz="1150" spc="1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114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graph</a:t>
            </a:r>
            <a:r>
              <a:rPr dirty="0" sz="1150" spc="1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structure</a:t>
            </a:r>
            <a:r>
              <a:rPr dirty="0" sz="1150" spc="1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using</a:t>
            </a:r>
            <a:r>
              <a:rPr dirty="0" sz="1150" spc="1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path</a:t>
            </a:r>
            <a:r>
              <a:rPr dirty="0" sz="1150" spc="1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traversals </a:t>
            </a:r>
            <a:r>
              <a:rPr dirty="0" sz="1150" spc="-20">
                <a:latin typeface="Cambria"/>
                <a:cs typeface="Cambria"/>
              </a:rPr>
              <a:t>between</a:t>
            </a:r>
            <a:r>
              <a:rPr dirty="0" sz="1150">
                <a:latin typeface="Cambria"/>
                <a:cs typeface="Cambria"/>
              </a:rPr>
              <a:t> the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vertices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(Section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8.2).</a:t>
            </a:r>
            <a:endParaRPr sz="1150">
              <a:latin typeface="Cambria"/>
              <a:cs typeface="Cambria"/>
            </a:endParaRPr>
          </a:p>
          <a:p>
            <a:pPr algn="just" marL="12700" marR="15875" indent="107314">
              <a:lnSpc>
                <a:spcPct val="104900"/>
              </a:lnSpc>
              <a:spcBef>
                <a:spcPts val="570"/>
              </a:spcBef>
            </a:pPr>
            <a:r>
              <a:rPr dirty="0" sz="1150" spc="-50">
                <a:latin typeface="Cambria"/>
                <a:cs typeface="Cambria"/>
              </a:rPr>
              <a:t>Directed</a:t>
            </a:r>
            <a:r>
              <a:rPr dirty="0" sz="1150" spc="105">
                <a:latin typeface="Cambria"/>
                <a:cs typeface="Cambria"/>
              </a:rPr>
              <a:t> </a:t>
            </a:r>
            <a:r>
              <a:rPr dirty="0" sz="1150" spc="-20" i="1">
                <a:latin typeface="Cambria"/>
                <a:cs typeface="Cambria"/>
              </a:rPr>
              <a:t>Acyclic</a:t>
            </a:r>
            <a:r>
              <a:rPr dirty="0" sz="1150" spc="50" i="1">
                <a:latin typeface="Cambria"/>
                <a:cs typeface="Cambria"/>
              </a:rPr>
              <a:t> </a:t>
            </a:r>
            <a:r>
              <a:rPr dirty="0" sz="1150" spc="-35">
                <a:latin typeface="Cambria"/>
                <a:cs typeface="Cambria"/>
              </a:rPr>
              <a:t>Graph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(DAG)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refers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directed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graph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with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no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cyclic</a:t>
            </a:r>
            <a:r>
              <a:rPr dirty="0" sz="1150" spc="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traversal.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Here, </a:t>
            </a:r>
            <a:r>
              <a:rPr dirty="0" sz="1150">
                <a:latin typeface="Cambria"/>
                <a:cs typeface="Cambria"/>
              </a:rPr>
              <a:t>one</a:t>
            </a:r>
            <a:r>
              <a:rPr dirty="0" sz="1150" spc="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set</a:t>
            </a:r>
            <a:r>
              <a:rPr dirty="0" sz="1150" spc="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inputs</a:t>
            </a:r>
            <a:r>
              <a:rPr dirty="0" sz="1150" spc="8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simultaneously</a:t>
            </a:r>
            <a:r>
              <a:rPr dirty="0" sz="1150" spc="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applies</a:t>
            </a:r>
            <a:r>
              <a:rPr dirty="0" sz="1150" spc="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at</a:t>
            </a:r>
            <a:r>
              <a:rPr dirty="0" sz="1150" spc="10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DAG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node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input,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after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operations (computations)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at</a:t>
            </a:r>
            <a:r>
              <a:rPr dirty="0" sz="1150" spc="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node,</a:t>
            </a:r>
            <a:r>
              <a:rPr dirty="0" sz="1150" spc="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only</a:t>
            </a:r>
            <a:r>
              <a:rPr dirty="0" sz="1150" spc="10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one</a:t>
            </a:r>
            <a:r>
              <a:rPr dirty="0" sz="1150" spc="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set</a:t>
            </a:r>
            <a:r>
              <a:rPr dirty="0" sz="1150" spc="10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outputs</a:t>
            </a:r>
            <a:r>
              <a:rPr dirty="0" sz="1150" spc="1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is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generated.</a:t>
            </a:r>
            <a:r>
              <a:rPr dirty="0" sz="1150" spc="1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node</a:t>
            </a:r>
            <a:r>
              <a:rPr dirty="0" sz="1150" spc="9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represents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statements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5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operators,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which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execute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at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node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-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graph.</a:t>
            </a:r>
            <a:endParaRPr sz="1150">
              <a:latin typeface="Cambria"/>
              <a:cs typeface="Cambria"/>
            </a:endParaRPr>
          </a:p>
          <a:p>
            <a:pPr algn="just" marL="14604" marR="14604" indent="111125">
              <a:lnSpc>
                <a:spcPct val="104299"/>
              </a:lnSpc>
              <a:spcBef>
                <a:spcPts val="575"/>
              </a:spcBef>
            </a:pPr>
            <a:r>
              <a:rPr dirty="0" sz="1150" spc="-25" i="1">
                <a:latin typeface="Cambria"/>
                <a:cs typeface="Cambria"/>
              </a:rPr>
              <a:t>Nested</a:t>
            </a:r>
            <a:r>
              <a:rPr dirty="0" sz="1150" spc="114" i="1">
                <a:latin typeface="Cambria"/>
                <a:cs typeface="Cambria"/>
              </a:rPr>
              <a:t> </a:t>
            </a:r>
            <a:r>
              <a:rPr dirty="0" sz="1150" spc="-10" i="1">
                <a:latin typeface="Cambria"/>
                <a:cs typeface="Cambria"/>
              </a:rPr>
              <a:t>tables</a:t>
            </a:r>
            <a:r>
              <a:rPr dirty="0" sz="1150" spc="100" i="1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 spc="-30" i="1">
                <a:latin typeface="Cambria"/>
                <a:cs typeface="Cambria"/>
              </a:rPr>
              <a:t>databases</a:t>
            </a:r>
            <a:r>
              <a:rPr dirty="0" sz="1150" spc="135" i="1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refer</a:t>
            </a:r>
            <a:r>
              <a:rPr dirty="0" sz="1150" spc="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one</a:t>
            </a:r>
            <a:r>
              <a:rPr dirty="0" sz="1150" spc="10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column</a:t>
            </a:r>
            <a:r>
              <a:rPr dirty="0" sz="1150" spc="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tables.</a:t>
            </a:r>
            <a:r>
              <a:rPr dirty="0" sz="1150" spc="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Oracle</a:t>
            </a:r>
            <a:r>
              <a:rPr dirty="0" sz="1150" spc="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RDBMS</a:t>
            </a:r>
            <a:r>
              <a:rPr dirty="0" sz="1150" spc="10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uses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PL/SQL.</a:t>
            </a:r>
            <a:r>
              <a:rPr dirty="0" sz="1150" spc="125">
                <a:latin typeface="Cambria"/>
                <a:cs typeface="Cambria"/>
              </a:rPr>
              <a:t> </a:t>
            </a:r>
            <a:r>
              <a:rPr dirty="0" sz="1150" spc="-50">
                <a:latin typeface="Cambria"/>
                <a:cs typeface="Cambria"/>
              </a:rPr>
              <a:t>A</a:t>
            </a:r>
            <a:r>
              <a:rPr dirty="0" sz="1150" spc="-10">
                <a:latin typeface="Cambria"/>
                <a:cs typeface="Cambria"/>
              </a:rPr>
              <a:t> database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stores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rows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nested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table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no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particular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order.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While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SQL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assigns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rows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-10">
                <a:latin typeface="Cambria"/>
                <a:cs typeface="Cambria"/>
              </a:rPr>
              <a:t> consecutive</a:t>
            </a:r>
            <a:r>
              <a:rPr dirty="0" sz="1150" spc="114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subscripts</a:t>
            </a:r>
            <a:r>
              <a:rPr dirty="0" sz="1150" spc="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starting</a:t>
            </a:r>
            <a:r>
              <a:rPr dirty="0" sz="1150" spc="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at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1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so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that</a:t>
            </a:r>
            <a:r>
              <a:rPr dirty="0" sz="1150" spc="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each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row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accesses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like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array element,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PL/SQL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accesses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-5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nested</a:t>
            </a:r>
            <a:r>
              <a:rPr dirty="0" sz="1150">
                <a:latin typeface="Cambria"/>
                <a:cs typeface="Cambria"/>
              </a:rPr>
              <a:t> table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-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no</a:t>
            </a:r>
            <a:r>
              <a:rPr dirty="0" sz="1150" spc="-5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order.</a:t>
            </a:r>
            <a:endParaRPr sz="1150">
              <a:latin typeface="Cambria"/>
              <a:cs typeface="Cambria"/>
            </a:endParaRPr>
          </a:p>
          <a:p>
            <a:pPr algn="just" marL="14604" marR="12065" indent="111125">
              <a:lnSpc>
                <a:spcPct val="104299"/>
              </a:lnSpc>
              <a:spcBef>
                <a:spcPts val="580"/>
              </a:spcBef>
            </a:pPr>
            <a:r>
              <a:rPr dirty="0" sz="1150" spc="-50" i="1">
                <a:latin typeface="Cambria"/>
                <a:cs typeface="Cambria"/>
              </a:rPr>
              <a:t>Parquet</a:t>
            </a:r>
            <a:r>
              <a:rPr dirty="0" sz="1150" spc="55" i="1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refers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nested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hierarchical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columnar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storage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group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rows,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wherein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each row</a:t>
            </a:r>
            <a:r>
              <a:rPr dirty="0" sz="1150" spc="-10">
                <a:latin typeface="Cambria"/>
                <a:cs typeface="Cambria"/>
              </a:rPr>
              <a:t> has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-5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number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6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columns,</a:t>
            </a:r>
            <a:r>
              <a:rPr dirty="0" sz="1150">
                <a:latin typeface="Cambria"/>
                <a:cs typeface="Cambria"/>
              </a:rPr>
              <a:t> each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column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has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one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chunk,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each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chunk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has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-5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number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pages.</a:t>
            </a:r>
            <a:endParaRPr sz="1150">
              <a:latin typeface="Cambria"/>
              <a:cs typeface="Cambria"/>
            </a:endParaRPr>
          </a:p>
          <a:p>
            <a:pPr algn="just" marL="16510" marR="13970" indent="103505">
              <a:lnSpc>
                <a:spcPct val="104299"/>
              </a:lnSpc>
              <a:spcBef>
                <a:spcPts val="600"/>
              </a:spcBef>
            </a:pPr>
            <a:r>
              <a:rPr dirty="0" sz="1150" spc="-75">
                <a:latin typeface="Cambria"/>
                <a:cs typeface="Cambria"/>
              </a:rPr>
              <a:t>In-</a:t>
            </a:r>
            <a:r>
              <a:rPr dirty="0" sz="1150" spc="-90">
                <a:latin typeface="Cambria"/>
                <a:cs typeface="Cambria"/>
              </a:rPr>
              <a:t>memory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refers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read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from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 memory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during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computations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 data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written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 memory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at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same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node,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thus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ensuring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fasten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memory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accesses.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Disk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accesses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5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remote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node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accesses</a:t>
            </a:r>
            <a:r>
              <a:rPr dirty="0" sz="115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make </a:t>
            </a:r>
            <a:r>
              <a:rPr dirty="0" sz="1150" spc="-20">
                <a:latin typeface="Cambria"/>
                <a:cs typeface="Cambria"/>
              </a:rPr>
              <a:t>computations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slow.</a:t>
            </a:r>
            <a:endParaRPr sz="1150">
              <a:latin typeface="Cambria"/>
              <a:cs typeface="Cambria"/>
            </a:endParaRPr>
          </a:p>
          <a:p>
            <a:pPr algn="just" marL="12700" marR="17780" indent="110489">
              <a:lnSpc>
                <a:spcPct val="104299"/>
              </a:lnSpc>
              <a:spcBef>
                <a:spcPts val="575"/>
              </a:spcBef>
            </a:pPr>
            <a:r>
              <a:rPr dirty="0" sz="1150" spc="-35">
                <a:latin typeface="Cambria"/>
                <a:cs typeface="Cambria"/>
              </a:rPr>
              <a:t>Columnar</a:t>
            </a:r>
            <a:r>
              <a:rPr dirty="0" sz="1150" spc="175">
                <a:latin typeface="Cambria"/>
                <a:cs typeface="Cambria"/>
              </a:rPr>
              <a:t> </a:t>
            </a:r>
            <a:r>
              <a:rPr dirty="0" sz="1150" spc="-75">
                <a:latin typeface="Cambria"/>
                <a:cs typeface="Cambria"/>
              </a:rPr>
              <a:t>in-</a:t>
            </a:r>
            <a:r>
              <a:rPr dirty="0" sz="1150" spc="-40">
                <a:latin typeface="Cambria"/>
                <a:cs typeface="Cambria"/>
              </a:rPr>
              <a:t>memory</a:t>
            </a:r>
            <a:r>
              <a:rPr dirty="0" sz="1150" spc="16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analytics</a:t>
            </a:r>
            <a:r>
              <a:rPr dirty="0" sz="1150" spc="1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refers</a:t>
            </a:r>
            <a:r>
              <a:rPr dirty="0" sz="1150" spc="1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1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usages</a:t>
            </a:r>
            <a:r>
              <a:rPr dirty="0" sz="1150" spc="1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10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optimized</a:t>
            </a:r>
            <a:r>
              <a:rPr dirty="0" sz="1150" spc="20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layout</a:t>
            </a:r>
            <a:r>
              <a:rPr dirty="0" sz="1150" spc="1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columnar</a:t>
            </a:r>
            <a:r>
              <a:rPr dirty="0" sz="1150" spc="18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tables </a:t>
            </a:r>
            <a:r>
              <a:rPr dirty="0" sz="1150">
                <a:latin typeface="Cambria"/>
                <a:cs typeface="Cambria"/>
              </a:rPr>
              <a:t>(nested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tables,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Hive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ORC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tables).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That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provides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easier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locality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using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successive </a:t>
            </a:r>
            <a:r>
              <a:rPr dirty="0" sz="1150">
                <a:latin typeface="Cambria"/>
                <a:cs typeface="Cambria"/>
              </a:rPr>
              <a:t>memory</a:t>
            </a:r>
            <a:r>
              <a:rPr dirty="0" sz="1150" spc="4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addresses.</a:t>
            </a:r>
            <a:r>
              <a:rPr dirty="0" sz="1150" spc="409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409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CPUs</a:t>
            </a:r>
            <a:r>
              <a:rPr dirty="0" sz="1150" spc="434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3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GPUs</a:t>
            </a:r>
            <a:r>
              <a:rPr dirty="0" sz="1150" spc="40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provide</a:t>
            </a:r>
            <a:r>
              <a:rPr dirty="0" sz="1150" spc="4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higher</a:t>
            </a:r>
            <a:r>
              <a:rPr dirty="0" sz="1150" spc="4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performance</a:t>
            </a:r>
            <a:r>
              <a:rPr dirty="0" sz="1150" spc="484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39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native</a:t>
            </a:r>
            <a:endParaRPr sz="115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20511" y="1279906"/>
            <a:ext cx="5527675" cy="7454900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algn="just" marL="16510" marR="8890" indent="4445">
              <a:lnSpc>
                <a:spcPct val="104299"/>
              </a:lnSpc>
              <a:spcBef>
                <a:spcPts val="40"/>
              </a:spcBef>
            </a:pPr>
            <a:r>
              <a:rPr dirty="0" sz="1150" spc="-20">
                <a:latin typeface="Cambria"/>
                <a:cs typeface="Cambria"/>
              </a:rPr>
              <a:t>vectorized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optimization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during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analytics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OLAP.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Apache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Arrow</a:t>
            </a:r>
            <a:r>
              <a:rPr dirty="0" sz="1150" spc="140">
                <a:latin typeface="Cambria"/>
                <a:cs typeface="Cambria"/>
              </a:rPr>
              <a:t>  </a:t>
            </a:r>
            <a:r>
              <a:rPr dirty="0" sz="1150" spc="-20">
                <a:latin typeface="Cambria"/>
                <a:cs typeface="Cambria"/>
              </a:rPr>
              <a:t>enables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usages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5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in- memory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columnar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analysis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5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grouped</a:t>
            </a:r>
            <a:r>
              <a:rPr dirty="0" sz="115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vectorized </a:t>
            </a:r>
            <a:r>
              <a:rPr dirty="0" sz="1150" spc="-10">
                <a:latin typeface="Cambria"/>
                <a:cs typeface="Cambria"/>
              </a:rPr>
              <a:t>UDFs.</a:t>
            </a:r>
            <a:endParaRPr sz="1150">
              <a:latin typeface="Cambria"/>
              <a:cs typeface="Cambria"/>
            </a:endParaRPr>
          </a:p>
          <a:p>
            <a:pPr algn="just" marL="14604" marR="5080" indent="111125">
              <a:lnSpc>
                <a:spcPct val="104900"/>
              </a:lnSpc>
              <a:spcBef>
                <a:spcPts val="570"/>
              </a:spcBef>
            </a:pPr>
            <a:r>
              <a:rPr dirty="0" sz="1150" spc="-95" i="1">
                <a:latin typeface="Cambria"/>
                <a:cs typeface="Cambria"/>
              </a:rPr>
              <a:t>ETL</a:t>
            </a:r>
            <a:r>
              <a:rPr dirty="0" sz="1150" spc="30" i="1">
                <a:latin typeface="Cambria"/>
                <a:cs typeface="Cambria"/>
              </a:rPr>
              <a:t> </a:t>
            </a:r>
            <a:r>
              <a:rPr dirty="0" sz="1150" spc="-45" i="1">
                <a:latin typeface="Cambria"/>
                <a:cs typeface="Cambria"/>
              </a:rPr>
              <a:t>{Extract,</a:t>
            </a:r>
            <a:r>
              <a:rPr dirty="0" sz="1150" spc="-15" i="1">
                <a:latin typeface="Cambria"/>
                <a:cs typeface="Cambria"/>
              </a:rPr>
              <a:t> </a:t>
            </a:r>
            <a:r>
              <a:rPr dirty="0" sz="1150" spc="-120">
                <a:latin typeface="Cambria"/>
                <a:cs typeface="Cambria"/>
              </a:rPr>
              <a:t>Trons/orm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 spc="-145">
                <a:latin typeface="Cambria"/>
                <a:cs typeface="Cambria"/>
              </a:rPr>
              <a:t>rind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 spc="-70" i="1">
                <a:latin typeface="Cambria"/>
                <a:cs typeface="Cambria"/>
              </a:rPr>
              <a:t>Load)</a:t>
            </a:r>
            <a:r>
              <a:rPr dirty="0" sz="1150" spc="5" i="1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refers</a:t>
            </a:r>
            <a:r>
              <a:rPr dirty="0" sz="1150" spc="-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-6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operations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on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-5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database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or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Data</a:t>
            </a:r>
            <a:r>
              <a:rPr dirty="0" sz="1150">
                <a:latin typeface="Cambria"/>
                <a:cs typeface="Cambria"/>
              </a:rPr>
              <a:t> Store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using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 spc="-50">
                <a:latin typeface="Cambria"/>
                <a:cs typeface="Cambria"/>
              </a:rPr>
              <a:t>a</a:t>
            </a:r>
            <a:r>
              <a:rPr dirty="0" sz="1150">
                <a:latin typeface="Cambria"/>
                <a:cs typeface="Cambria"/>
              </a:rPr>
              <a:t> tool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or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program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(maximum)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code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up to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few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thousand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lines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code.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ETL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tools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pull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the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from</a:t>
            </a:r>
            <a:r>
              <a:rPr dirty="0" sz="1150" spc="1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various</a:t>
            </a:r>
            <a:r>
              <a:rPr dirty="0" sz="1150" spc="10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10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sources</a:t>
            </a:r>
            <a:r>
              <a:rPr dirty="0" sz="1150" spc="10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store</a:t>
            </a:r>
            <a:r>
              <a:rPr dirty="0" sz="1150" spc="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(load)</a:t>
            </a:r>
            <a:r>
              <a:rPr dirty="0" sz="1150" spc="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it</a:t>
            </a:r>
            <a:r>
              <a:rPr dirty="0" sz="1150" spc="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appropriate</a:t>
            </a:r>
            <a:r>
              <a:rPr dirty="0" sz="1150" spc="1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10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Store</a:t>
            </a:r>
            <a:r>
              <a:rPr dirty="0" sz="1150" spc="11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after applying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required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transformation</a:t>
            </a:r>
            <a:endParaRPr sz="1150">
              <a:latin typeface="Cambria"/>
              <a:cs typeface="Cambria"/>
            </a:endParaRPr>
          </a:p>
          <a:p>
            <a:pPr marL="14604">
              <a:lnSpc>
                <a:spcPct val="100000"/>
              </a:lnSpc>
              <a:spcBef>
                <a:spcPts val="60"/>
              </a:spcBef>
            </a:pPr>
            <a:r>
              <a:rPr dirty="0" sz="1150" spc="-10">
                <a:latin typeface="Cambria"/>
                <a:cs typeface="Cambria"/>
              </a:rPr>
              <a:t>operation.</a:t>
            </a:r>
            <a:endParaRPr sz="1150">
              <a:latin typeface="Cambria"/>
              <a:cs typeface="Cambria"/>
            </a:endParaRPr>
          </a:p>
          <a:p>
            <a:pPr algn="just" marL="18415" marR="11430" indent="104775">
              <a:lnSpc>
                <a:spcPct val="104299"/>
              </a:lnSpc>
              <a:spcBef>
                <a:spcPts val="575"/>
              </a:spcBef>
            </a:pPr>
            <a:r>
              <a:rPr dirty="0" sz="1150" spc="-25">
                <a:latin typeface="Cambria"/>
                <a:cs typeface="Cambria"/>
              </a:rPr>
              <a:t>Shell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means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environment</a:t>
            </a:r>
            <a:r>
              <a:rPr dirty="0" sz="1150" spc="1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write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run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programming</a:t>
            </a:r>
            <a:r>
              <a:rPr dirty="0" sz="1150" spc="1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scripts;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example</a:t>
            </a:r>
            <a:r>
              <a:rPr dirty="0" sz="1150" spc="10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the </a:t>
            </a:r>
            <a:r>
              <a:rPr dirty="0" sz="1150" spc="-20">
                <a:latin typeface="Cambria"/>
                <a:cs typeface="Cambria"/>
              </a:rPr>
              <a:t>scripts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query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processing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similar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SQL.</a:t>
            </a:r>
            <a:endParaRPr sz="1150">
              <a:latin typeface="Cambria"/>
              <a:cs typeface="Cambria"/>
            </a:endParaRPr>
          </a:p>
          <a:p>
            <a:pPr algn="just" marL="14604" marR="5080" indent="116839">
              <a:lnSpc>
                <a:spcPct val="104800"/>
              </a:lnSpc>
              <a:spcBef>
                <a:spcPts val="570"/>
              </a:spcBef>
            </a:pPr>
            <a:r>
              <a:rPr dirty="0" sz="1150" spc="-50" i="1">
                <a:latin typeface="Cambria"/>
                <a:cs typeface="Cambria"/>
              </a:rPr>
              <a:t>Schema</a:t>
            </a:r>
            <a:r>
              <a:rPr dirty="0" sz="1150" spc="20" i="1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refers</a:t>
            </a:r>
            <a:r>
              <a:rPr dirty="0" sz="1150" spc="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blueprint</a:t>
            </a:r>
            <a:r>
              <a:rPr dirty="0" sz="1150" spc="1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organization</a:t>
            </a:r>
            <a:r>
              <a:rPr dirty="0" sz="1150" spc="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or</a:t>
            </a:r>
            <a:r>
              <a:rPr dirty="0" sz="1150" spc="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structuring</a:t>
            </a:r>
            <a:r>
              <a:rPr dirty="0" sz="1150" spc="1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database</a:t>
            </a:r>
            <a:r>
              <a:rPr dirty="0" sz="1150" spc="1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or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table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or </a:t>
            </a:r>
            <a:r>
              <a:rPr dirty="0" sz="1150" spc="-10">
                <a:latin typeface="Cambria"/>
                <a:cs typeface="Cambria"/>
              </a:rPr>
              <a:t>dataset.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blueprint tells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how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database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constructs.</a:t>
            </a:r>
            <a:r>
              <a:rPr dirty="0" sz="1150">
                <a:latin typeface="Cambria"/>
                <a:cs typeface="Cambria"/>
              </a:rPr>
              <a:t> A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construction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may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use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division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2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30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3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into</a:t>
            </a:r>
            <a:r>
              <a:rPr dirty="0" sz="1150" spc="2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rows.</a:t>
            </a:r>
            <a:r>
              <a:rPr dirty="0" sz="1150" spc="30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Relational-</a:t>
            </a:r>
            <a:r>
              <a:rPr dirty="0" sz="1150">
                <a:latin typeface="Cambria"/>
                <a:cs typeface="Cambria"/>
              </a:rPr>
              <a:t>database</a:t>
            </a:r>
            <a:r>
              <a:rPr dirty="0" sz="1150" spc="2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construction</a:t>
            </a:r>
            <a:r>
              <a:rPr dirty="0" sz="1150" spc="3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may</a:t>
            </a:r>
            <a:r>
              <a:rPr dirty="0" sz="1150" spc="3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use</a:t>
            </a:r>
            <a:r>
              <a:rPr dirty="0" sz="1150" spc="3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2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division</a:t>
            </a:r>
            <a:r>
              <a:rPr dirty="0" sz="1150" spc="34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into </a:t>
            </a:r>
            <a:r>
              <a:rPr dirty="0" sz="1150">
                <a:latin typeface="Cambria"/>
                <a:cs typeface="Cambria"/>
              </a:rPr>
              <a:t>database</a:t>
            </a:r>
            <a:r>
              <a:rPr dirty="0" sz="1150" spc="1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tables.</a:t>
            </a:r>
            <a:r>
              <a:rPr dirty="0" sz="1150" spc="1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Schema</a:t>
            </a:r>
            <a:r>
              <a:rPr dirty="0" sz="1150" spc="1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1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database</a:t>
            </a:r>
            <a:r>
              <a:rPr dirty="0" sz="1150" spc="1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is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defined</a:t>
            </a:r>
            <a:r>
              <a:rPr dirty="0" sz="1150" spc="1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as</a:t>
            </a:r>
            <a:r>
              <a:rPr dirty="0" sz="1150" spc="114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set</a:t>
            </a:r>
            <a:r>
              <a:rPr dirty="0" sz="1150" spc="1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formulae,</a:t>
            </a:r>
            <a:r>
              <a:rPr dirty="0" sz="1150" spc="1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called</a:t>
            </a:r>
            <a:r>
              <a:rPr dirty="0" sz="1150" spc="114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integrity constraints,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imposed.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(Formulae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may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be</a:t>
            </a:r>
            <a:r>
              <a:rPr dirty="0" sz="1150" spc="-114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just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sentences.)</a:t>
            </a:r>
            <a:endParaRPr sz="1150">
              <a:latin typeface="Cambria"/>
              <a:cs typeface="Cambria"/>
            </a:endParaRPr>
          </a:p>
          <a:p>
            <a:pPr algn="just" marL="16510" marR="7620" indent="114935">
              <a:lnSpc>
                <a:spcPct val="104299"/>
              </a:lnSpc>
              <a:spcBef>
                <a:spcPts val="575"/>
              </a:spcBef>
            </a:pPr>
            <a:r>
              <a:rPr dirty="0" sz="1150" i="1">
                <a:latin typeface="Cambria"/>
                <a:cs typeface="Cambria"/>
              </a:rPr>
              <a:t>SQL</a:t>
            </a:r>
            <a:r>
              <a:rPr dirty="0" sz="1150" spc="185" i="1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refers</a:t>
            </a:r>
            <a:r>
              <a:rPr dirty="0" sz="1150" spc="20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1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1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language</a:t>
            </a:r>
            <a:r>
              <a:rPr dirty="0" sz="1150" spc="2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1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(i)</a:t>
            </a:r>
            <a:r>
              <a:rPr dirty="0" sz="1150" spc="1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writing</a:t>
            </a:r>
            <a:r>
              <a:rPr dirty="0" sz="1150" spc="2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structured</a:t>
            </a:r>
            <a:r>
              <a:rPr dirty="0" sz="1150" spc="2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queries</a:t>
            </a:r>
            <a:r>
              <a:rPr dirty="0" sz="1150" spc="2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1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processing</a:t>
            </a:r>
            <a:r>
              <a:rPr dirty="0" sz="1150" spc="2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using</a:t>
            </a:r>
            <a:r>
              <a:rPr dirty="0" sz="1150" spc="225">
                <a:latin typeface="Cambria"/>
                <a:cs typeface="Cambria"/>
              </a:rPr>
              <a:t> </a:t>
            </a:r>
            <a:r>
              <a:rPr dirty="0" sz="1150" spc="-50">
                <a:latin typeface="Cambria"/>
                <a:cs typeface="Cambria"/>
              </a:rPr>
              <a:t>a</a:t>
            </a:r>
            <a:r>
              <a:rPr dirty="0" sz="1150" spc="-10">
                <a:latin typeface="Cambria"/>
                <a:cs typeface="Cambria"/>
              </a:rPr>
              <a:t> relational database;</a:t>
            </a:r>
            <a:endParaRPr sz="1150">
              <a:latin typeface="Cambria"/>
              <a:cs typeface="Cambria"/>
            </a:endParaRPr>
          </a:p>
          <a:p>
            <a:pPr algn="just" marL="16510" marR="11430" indent="-4445">
              <a:lnSpc>
                <a:spcPct val="104299"/>
              </a:lnSpc>
            </a:pPr>
            <a:r>
              <a:rPr dirty="0" sz="1150">
                <a:latin typeface="Cambria"/>
                <a:cs typeface="Cambria"/>
              </a:rPr>
              <a:t>(ii) schema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creation,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schema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modifications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 data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access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control; (iii)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creating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client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-6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sending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query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scripts, </a:t>
            </a:r>
            <a:r>
              <a:rPr dirty="0" sz="1150">
                <a:latin typeface="Cambria"/>
                <a:cs typeface="Cambria"/>
              </a:rPr>
              <a:t>creating </a:t>
            </a:r>
            <a:r>
              <a:rPr dirty="0" sz="1150" spc="-20">
                <a:latin typeface="Cambria"/>
                <a:cs typeface="Cambria"/>
              </a:rPr>
              <a:t>server</a:t>
            </a:r>
            <a:r>
              <a:rPr dirty="0" sz="115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databases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managing</a:t>
            </a:r>
            <a:r>
              <a:rPr dirty="0" sz="1150">
                <a:latin typeface="Cambria"/>
                <a:cs typeface="Cambria"/>
              </a:rPr>
              <a:t> the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databases;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and</a:t>
            </a:r>
            <a:r>
              <a:rPr dirty="0" sz="1150" spc="-5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(iv) </a:t>
            </a:r>
            <a:r>
              <a:rPr dirty="0" sz="1150" spc="-10">
                <a:latin typeface="Cambria"/>
                <a:cs typeface="Cambria"/>
              </a:rPr>
              <a:t>viewing,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querying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changing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(update,</a:t>
            </a:r>
            <a:r>
              <a:rPr dirty="0" sz="115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insert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or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append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or</a:t>
            </a:r>
            <a:r>
              <a:rPr dirty="0" sz="1150" spc="-25">
                <a:latin typeface="Cambria"/>
                <a:cs typeface="Cambria"/>
              </a:rPr>
              <a:t> delete)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databases.</a:t>
            </a:r>
            <a:endParaRPr sz="1150">
              <a:latin typeface="Cambria"/>
              <a:cs typeface="Cambria"/>
            </a:endParaRPr>
          </a:p>
          <a:p>
            <a:pPr algn="just" marL="14604" marR="18415" indent="105410">
              <a:lnSpc>
                <a:spcPct val="105200"/>
              </a:lnSpc>
              <a:spcBef>
                <a:spcPts val="565"/>
              </a:spcBef>
            </a:pPr>
            <a:r>
              <a:rPr dirty="0" sz="1150" spc="-45">
                <a:latin typeface="Cambria"/>
                <a:cs typeface="Cambria"/>
              </a:rPr>
              <a:t>Metostore</a:t>
            </a:r>
            <a:r>
              <a:rPr dirty="0" sz="1150" spc="2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refers</a:t>
            </a:r>
            <a:r>
              <a:rPr dirty="0" sz="1150" spc="2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2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2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system</a:t>
            </a:r>
            <a:r>
              <a:rPr dirty="0" sz="1150" spc="2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objects,</a:t>
            </a:r>
            <a:r>
              <a:rPr dirty="0" sz="1150" spc="254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files,</a:t>
            </a:r>
            <a:r>
              <a:rPr dirty="0" sz="1150" spc="2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catalog,</a:t>
            </a:r>
            <a:r>
              <a:rPr dirty="0" sz="1150" spc="2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schema</a:t>
            </a:r>
            <a:r>
              <a:rPr dirty="0" sz="1150" spc="2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or</a:t>
            </a:r>
            <a:r>
              <a:rPr dirty="0" sz="1150" spc="2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tables,</a:t>
            </a:r>
            <a:r>
              <a:rPr dirty="0" sz="1150" spc="26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databases, </a:t>
            </a:r>
            <a:r>
              <a:rPr dirty="0" sz="1150">
                <a:latin typeface="Cambria"/>
                <a:cs typeface="Cambria"/>
              </a:rPr>
              <a:t>columns</a:t>
            </a:r>
            <a:r>
              <a:rPr dirty="0" sz="1150" spc="2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1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1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table,</a:t>
            </a:r>
            <a:r>
              <a:rPr dirty="0" sz="1150" spc="2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their</a:t>
            </a:r>
            <a:r>
              <a:rPr dirty="0" sz="1150" spc="229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2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types,</a:t>
            </a:r>
            <a:r>
              <a:rPr dirty="0" sz="1150" spc="254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2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mapping</a:t>
            </a:r>
            <a:r>
              <a:rPr dirty="0" sz="1150" spc="2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with</a:t>
            </a:r>
            <a:r>
              <a:rPr dirty="0" sz="1150" spc="1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HDFS</a:t>
            </a:r>
            <a:r>
              <a:rPr dirty="0" sz="1150" spc="2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or</a:t>
            </a:r>
            <a:r>
              <a:rPr dirty="0" sz="1150" spc="2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any</a:t>
            </a:r>
            <a:r>
              <a:rPr dirty="0" sz="1150" spc="2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other</a:t>
            </a:r>
            <a:r>
              <a:rPr dirty="0" sz="1150" spc="24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storage formats. </a:t>
            </a:r>
            <a:r>
              <a:rPr dirty="0" sz="1150" spc="-20">
                <a:latin typeface="Cambria"/>
                <a:cs typeface="Cambria"/>
              </a:rPr>
              <a:t>Metastore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provides</a:t>
            </a:r>
            <a:r>
              <a:rPr dirty="0" sz="115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access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-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them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during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computation.</a:t>
            </a:r>
            <a:endParaRPr sz="1150">
              <a:latin typeface="Cambria"/>
              <a:cs typeface="Cambria"/>
            </a:endParaRPr>
          </a:p>
          <a:p>
            <a:pPr algn="just" marL="14604" marR="8255" indent="107950">
              <a:lnSpc>
                <a:spcPct val="104299"/>
              </a:lnSpc>
              <a:spcBef>
                <a:spcPts val="575"/>
              </a:spcBef>
            </a:pPr>
            <a:r>
              <a:rPr dirty="0" sz="1150" spc="-10" i="1">
                <a:latin typeface="Cambria"/>
                <a:cs typeface="Cambria"/>
              </a:rPr>
              <a:t>Cassandra</a:t>
            </a:r>
            <a:r>
              <a:rPr dirty="0" sz="1150" spc="260" i="1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refers</a:t>
            </a:r>
            <a:r>
              <a:rPr dirty="0" sz="1150" spc="2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2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2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distributed</a:t>
            </a:r>
            <a:r>
              <a:rPr dirty="0" sz="1150" spc="3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DBMS</a:t>
            </a:r>
            <a:r>
              <a:rPr dirty="0" sz="1150" spc="2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designed</a:t>
            </a:r>
            <a:r>
              <a:rPr dirty="0" sz="1150" spc="3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2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handling</a:t>
            </a:r>
            <a:r>
              <a:rPr dirty="0" sz="1150" spc="3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2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high</a:t>
            </a:r>
            <a:r>
              <a:rPr dirty="0" sz="1150" spc="30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volume</a:t>
            </a:r>
            <a:r>
              <a:rPr dirty="0" sz="1150" spc="32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of </a:t>
            </a:r>
            <a:r>
              <a:rPr dirty="0" sz="1150">
                <a:latin typeface="Cambria"/>
                <a:cs typeface="Cambria"/>
              </a:rPr>
              <a:t>structured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across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multiple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servers.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Cassandra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is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HDFS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compatible.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Cassandra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DBs </a:t>
            </a:r>
            <a:r>
              <a:rPr dirty="0" sz="1150">
                <a:latin typeface="Cambria"/>
                <a:cs typeface="Cambria"/>
              </a:rPr>
              <a:t>distribution</a:t>
            </a:r>
            <a:r>
              <a:rPr dirty="0" sz="1150" spc="3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model</a:t>
            </a:r>
            <a:r>
              <a:rPr dirty="0" sz="1150" spc="3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is</a:t>
            </a:r>
            <a:r>
              <a:rPr dirty="0" sz="1150" spc="254">
                <a:latin typeface="Cambria"/>
                <a:cs typeface="Cambria"/>
              </a:rPr>
              <a:t> </a:t>
            </a:r>
            <a:r>
              <a:rPr dirty="0" sz="1150" spc="-35">
                <a:latin typeface="Cambria"/>
                <a:cs typeface="Cambria"/>
              </a:rPr>
              <a:t>peer-</a:t>
            </a:r>
            <a:r>
              <a:rPr dirty="0" sz="1150" spc="-30">
                <a:latin typeface="Cambria"/>
                <a:cs typeface="Cambria"/>
              </a:rPr>
              <a:t>to-</a:t>
            </a:r>
            <a:r>
              <a:rPr dirty="0" sz="1150">
                <a:latin typeface="Cambria"/>
                <a:cs typeface="Cambria"/>
              </a:rPr>
              <a:t>peer</a:t>
            </a:r>
            <a:r>
              <a:rPr dirty="0" sz="1150" spc="3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distribution</a:t>
            </a:r>
            <a:r>
              <a:rPr dirty="0" sz="1150" spc="3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2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2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system</a:t>
            </a:r>
            <a:r>
              <a:rPr dirty="0" sz="1150" spc="3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across</a:t>
            </a:r>
            <a:r>
              <a:rPr dirty="0" sz="1150" spc="3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its</a:t>
            </a:r>
            <a:r>
              <a:rPr dirty="0" sz="1150" spc="2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nodes.</a:t>
            </a:r>
            <a:r>
              <a:rPr dirty="0" sz="1150" spc="29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Data distributes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among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all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nodes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cluster.</a:t>
            </a:r>
            <a:endParaRPr sz="1150">
              <a:latin typeface="Cambria"/>
              <a:cs typeface="Cambria"/>
            </a:endParaRPr>
          </a:p>
          <a:p>
            <a:pPr algn="just" marL="13335" marR="6985" indent="118110">
              <a:lnSpc>
                <a:spcPct val="104299"/>
              </a:lnSpc>
              <a:spcBef>
                <a:spcPts val="580"/>
              </a:spcBef>
            </a:pPr>
            <a:r>
              <a:rPr dirty="0" sz="1150" spc="-65" i="1">
                <a:latin typeface="Cambria"/>
                <a:cs typeface="Cambria"/>
              </a:rPr>
              <a:t>Software</a:t>
            </a:r>
            <a:r>
              <a:rPr dirty="0" sz="1150" spc="20" i="1">
                <a:latin typeface="Cambria"/>
                <a:cs typeface="Cambria"/>
              </a:rPr>
              <a:t> </a:t>
            </a:r>
            <a:r>
              <a:rPr dirty="0" sz="1150" spc="-40" i="1">
                <a:latin typeface="Cambria"/>
                <a:cs typeface="Cambria"/>
              </a:rPr>
              <a:t>stack</a:t>
            </a:r>
            <a:r>
              <a:rPr dirty="0" sz="1150" spc="35" i="1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refers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group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programs.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Stack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programs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work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tandem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(together </a:t>
            </a:r>
            <a:r>
              <a:rPr dirty="0" sz="1150">
                <a:latin typeface="Cambria"/>
                <a:cs typeface="Cambria"/>
              </a:rPr>
              <a:t>or</a:t>
            </a:r>
            <a:r>
              <a:rPr dirty="0" sz="1150" spc="2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2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conjunction)</a:t>
            </a:r>
            <a:r>
              <a:rPr dirty="0" sz="1150" spc="3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2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produce</a:t>
            </a:r>
            <a:r>
              <a:rPr dirty="0" sz="1150" spc="3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2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result.</a:t>
            </a:r>
            <a:r>
              <a:rPr dirty="0" sz="1150" spc="3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Software</a:t>
            </a:r>
            <a:r>
              <a:rPr dirty="0" sz="1150" spc="3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stack</a:t>
            </a:r>
            <a:r>
              <a:rPr dirty="0" sz="1150" spc="2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also</a:t>
            </a:r>
            <a:r>
              <a:rPr dirty="0" sz="1150" spc="2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refers</a:t>
            </a:r>
            <a:r>
              <a:rPr dirty="0" sz="1150" spc="3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2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any</a:t>
            </a:r>
            <a:r>
              <a:rPr dirty="0" sz="1150" spc="3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set</a:t>
            </a:r>
            <a:r>
              <a:rPr dirty="0" sz="1150" spc="31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of </a:t>
            </a:r>
            <a:r>
              <a:rPr dirty="0" sz="1150" spc="-10">
                <a:latin typeface="Cambria"/>
                <a:cs typeface="Cambria"/>
              </a:rPr>
              <a:t>applications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that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works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specific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defined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order.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example, LAMP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is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software </a:t>
            </a:r>
            <a:r>
              <a:rPr dirty="0" sz="1150">
                <a:latin typeface="Cambria"/>
                <a:cs typeface="Cambria"/>
              </a:rPr>
              <a:t>stack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that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consists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-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group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open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source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components,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namely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Linux,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Apache,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MySQL, </a:t>
            </a:r>
            <a:r>
              <a:rPr dirty="0" sz="1150">
                <a:latin typeface="Cambria"/>
                <a:cs typeface="Cambria"/>
              </a:rPr>
              <a:t>Perl,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PHP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or</a:t>
            </a:r>
            <a:r>
              <a:rPr dirty="0" sz="1150" spc="-5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Python.</a:t>
            </a:r>
            <a:endParaRPr sz="1150">
              <a:latin typeface="Cambria"/>
              <a:cs typeface="Cambria"/>
            </a:endParaRPr>
          </a:p>
          <a:p>
            <a:pPr algn="just" marL="12700" marR="12065" indent="112395">
              <a:lnSpc>
                <a:spcPct val="104299"/>
              </a:lnSpc>
              <a:spcBef>
                <a:spcPts val="600"/>
              </a:spcBef>
            </a:pPr>
            <a:r>
              <a:rPr dirty="0" sz="1150">
                <a:latin typeface="Cambria"/>
                <a:cs typeface="Cambria"/>
              </a:rPr>
              <a:t>Ad</a:t>
            </a:r>
            <a:r>
              <a:rPr dirty="0" sz="1150" spc="11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hoc</a:t>
            </a:r>
            <a:r>
              <a:rPr dirty="0" sz="1150" spc="1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query</a:t>
            </a:r>
            <a:r>
              <a:rPr dirty="0" sz="1150" spc="20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refers</a:t>
            </a:r>
            <a:r>
              <a:rPr dirty="0" sz="1150" spc="1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1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“for</a:t>
            </a:r>
            <a:r>
              <a:rPr dirty="0" sz="1150" spc="1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this</a:t>
            </a:r>
            <a:r>
              <a:rPr dirty="0" sz="1150" spc="1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purpose”</a:t>
            </a:r>
            <a:r>
              <a:rPr dirty="0" sz="1150" spc="2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query,</a:t>
            </a:r>
            <a:r>
              <a:rPr dirty="0" sz="1150" spc="1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“on</a:t>
            </a:r>
            <a:r>
              <a:rPr dirty="0" sz="1150" spc="1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1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fly”</a:t>
            </a:r>
            <a:r>
              <a:rPr dirty="0" sz="1150" spc="1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query</a:t>
            </a:r>
            <a:r>
              <a:rPr dirty="0" sz="1150" spc="1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or</a:t>
            </a:r>
            <a:r>
              <a:rPr dirty="0" sz="1150" spc="1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165">
                <a:latin typeface="Cambria"/>
                <a:cs typeface="Cambria"/>
              </a:rPr>
              <a:t> </a:t>
            </a:r>
            <a:r>
              <a:rPr dirty="0" sz="1150" spc="85">
                <a:latin typeface="Cambria"/>
                <a:cs typeface="Cambria"/>
              </a:rPr>
              <a:t>just</a:t>
            </a:r>
            <a:r>
              <a:rPr dirty="0" sz="1150" spc="19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so” </a:t>
            </a:r>
            <a:r>
              <a:rPr dirty="0" sz="1150">
                <a:latin typeface="Cambria"/>
                <a:cs typeface="Cambria"/>
              </a:rPr>
              <a:t>query.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It's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kind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SQL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query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that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is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loosely</a:t>
            </a:r>
            <a:r>
              <a:rPr dirty="0" sz="1150" spc="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used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when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required.</a:t>
            </a:r>
            <a:r>
              <a:rPr dirty="0" sz="1150" spc="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example,</a:t>
            </a:r>
            <a:r>
              <a:rPr dirty="0" sz="1150" spc="114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var </a:t>
            </a:r>
            <a:r>
              <a:rPr dirty="0" sz="1150" spc="-30">
                <a:latin typeface="Courier New"/>
                <a:cs typeface="Courier New"/>
              </a:rPr>
              <a:t>newSqlQuery</a:t>
            </a:r>
            <a:r>
              <a:rPr dirty="0" sz="1150" spc="-145">
                <a:latin typeface="Courier New"/>
                <a:cs typeface="Courier New"/>
              </a:rPr>
              <a:t> </a:t>
            </a:r>
            <a:r>
              <a:rPr dirty="0" sz="1150">
                <a:latin typeface="Courier New"/>
                <a:cs typeface="Courier New"/>
              </a:rPr>
              <a:t>=</a:t>
            </a:r>
            <a:r>
              <a:rPr dirty="0" sz="1150" spc="-95">
                <a:latin typeface="Courier New"/>
                <a:cs typeface="Courier New"/>
              </a:rPr>
              <a:t> </a:t>
            </a:r>
            <a:r>
              <a:rPr dirty="0" sz="1150" spc="-10">
                <a:latin typeface="Courier New"/>
                <a:cs typeface="Courier New"/>
              </a:rPr>
              <a:t>“SELECT</a:t>
            </a:r>
            <a:r>
              <a:rPr dirty="0" sz="1150" spc="70">
                <a:latin typeface="Courier New"/>
                <a:cs typeface="Courier New"/>
              </a:rPr>
              <a:t> </a:t>
            </a:r>
            <a:r>
              <a:rPr dirty="0" sz="1150">
                <a:latin typeface="Courier New"/>
                <a:cs typeface="Courier New"/>
              </a:rPr>
              <a:t>*</a:t>
            </a:r>
            <a:r>
              <a:rPr dirty="0" sz="1150" spc="-35">
                <a:latin typeface="Courier New"/>
                <a:cs typeface="Courier New"/>
              </a:rPr>
              <a:t> </a:t>
            </a:r>
            <a:r>
              <a:rPr dirty="0" sz="1150">
                <a:latin typeface="Courier New"/>
                <a:cs typeface="Courier New"/>
              </a:rPr>
              <a:t>FROM</a:t>
            </a:r>
            <a:r>
              <a:rPr dirty="0" sz="1150" spc="20">
                <a:latin typeface="Courier New"/>
                <a:cs typeface="Courier New"/>
              </a:rPr>
              <a:t> </a:t>
            </a:r>
            <a:r>
              <a:rPr dirty="0" sz="1150">
                <a:latin typeface="Courier New"/>
                <a:cs typeface="Courier New"/>
              </a:rPr>
              <a:t>table</a:t>
            </a:r>
            <a:r>
              <a:rPr dirty="0" sz="1150" spc="35">
                <a:latin typeface="Courier New"/>
                <a:cs typeface="Courier New"/>
              </a:rPr>
              <a:t> </a:t>
            </a:r>
            <a:r>
              <a:rPr dirty="0" sz="1150">
                <a:latin typeface="Courier New"/>
                <a:cs typeface="Courier New"/>
              </a:rPr>
              <a:t>WHERE</a:t>
            </a:r>
            <a:r>
              <a:rPr dirty="0" sz="1150" spc="30">
                <a:latin typeface="Courier New"/>
                <a:cs typeface="Courier New"/>
              </a:rPr>
              <a:t> </a:t>
            </a:r>
            <a:r>
              <a:rPr dirty="0" sz="1150">
                <a:latin typeface="Courier New"/>
                <a:cs typeface="Courier New"/>
              </a:rPr>
              <a:t>id =</a:t>
            </a:r>
            <a:r>
              <a:rPr dirty="0" sz="1150" spc="-25">
                <a:latin typeface="Courier New"/>
                <a:cs typeface="Courier New"/>
              </a:rPr>
              <a:t> </a:t>
            </a:r>
            <a:r>
              <a:rPr dirty="0" sz="1150">
                <a:latin typeface="Courier New"/>
                <a:cs typeface="Courier New"/>
              </a:rPr>
              <a:t>“</a:t>
            </a:r>
            <a:r>
              <a:rPr dirty="0" sz="1150" spc="-20">
                <a:latin typeface="Courier New"/>
                <a:cs typeface="Courier New"/>
              </a:rPr>
              <a:t> </a:t>
            </a:r>
            <a:r>
              <a:rPr dirty="0" sz="1150">
                <a:latin typeface="Courier New"/>
                <a:cs typeface="Courier New"/>
              </a:rPr>
              <a:t>+ </a:t>
            </a:r>
            <a:r>
              <a:rPr dirty="0" sz="1150" spc="-105">
                <a:latin typeface="Courier New"/>
                <a:cs typeface="Courier New"/>
              </a:rPr>
              <a:t>toy_puzzleId.</a:t>
            </a:r>
            <a:r>
              <a:rPr dirty="0" sz="1150" spc="-65">
                <a:latin typeface="Courier New"/>
                <a:cs typeface="Courier New"/>
              </a:rPr>
              <a:t> </a:t>
            </a:r>
            <a:r>
              <a:rPr dirty="0" sz="1150" spc="-320">
                <a:latin typeface="Courier New"/>
                <a:cs typeface="Courier New"/>
              </a:rPr>
              <a:t>it </a:t>
            </a:r>
            <a:r>
              <a:rPr dirty="0" sz="1150">
                <a:latin typeface="Cambria"/>
                <a:cs typeface="Cambria"/>
              </a:rPr>
              <a:t>will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be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different</a:t>
            </a:r>
            <a:r>
              <a:rPr dirty="0" sz="1150" spc="1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each</a:t>
            </a:r>
            <a:r>
              <a:rPr dirty="0" sz="1150" spc="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time</a:t>
            </a:r>
            <a:r>
              <a:rPr dirty="0" sz="1150" spc="114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this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code</a:t>
            </a:r>
            <a:r>
              <a:rPr dirty="0" sz="1150" spc="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executes,</a:t>
            </a:r>
            <a:r>
              <a:rPr dirty="0" sz="1150" spc="1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depending</a:t>
            </a:r>
            <a:r>
              <a:rPr dirty="0" sz="1150" spc="1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on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value</a:t>
            </a:r>
            <a:r>
              <a:rPr dirty="0" sz="1150" spc="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toy_puzzleId </a:t>
            </a:r>
            <a:r>
              <a:rPr dirty="0" sz="1150" spc="-30">
                <a:latin typeface="Cambria"/>
                <a:cs typeface="Cambria"/>
              </a:rPr>
              <a:t>(Example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4.7).</a:t>
            </a:r>
            <a:endParaRPr sz="1150">
              <a:latin typeface="Cambria"/>
              <a:cs typeface="Cambria"/>
            </a:endParaRPr>
          </a:p>
          <a:p>
            <a:pPr algn="just" marL="124460">
              <a:lnSpc>
                <a:spcPct val="100000"/>
              </a:lnSpc>
              <a:spcBef>
                <a:spcPts val="635"/>
              </a:spcBef>
            </a:pPr>
            <a:r>
              <a:rPr dirty="0" sz="1150">
                <a:latin typeface="Cambria"/>
                <a:cs typeface="Cambria"/>
              </a:rPr>
              <a:t>This</a:t>
            </a:r>
            <a:r>
              <a:rPr dirty="0" sz="1150" spc="10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chapter</a:t>
            </a:r>
            <a:r>
              <a:rPr dirty="0" sz="1150" spc="15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focusses</a:t>
            </a:r>
            <a:r>
              <a:rPr dirty="0" sz="1150" spc="114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on</a:t>
            </a:r>
            <a:r>
              <a:rPr dirty="0" sz="1150" spc="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1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114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analysis</a:t>
            </a:r>
            <a:r>
              <a:rPr dirty="0" sz="1150" spc="1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with</a:t>
            </a:r>
            <a:r>
              <a:rPr dirty="0" sz="1150" spc="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Spark.</a:t>
            </a:r>
            <a:r>
              <a:rPr dirty="0" sz="1150" spc="1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Section</a:t>
            </a:r>
            <a:r>
              <a:rPr dirty="0" sz="1150" spc="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5.2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introduces</a:t>
            </a:r>
            <a:endParaRPr sz="115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155191" y="2959607"/>
            <a:ext cx="5492750" cy="746760"/>
            <a:chOff x="1155191" y="2959607"/>
            <a:chExt cx="5492750" cy="746760"/>
          </a:xfrm>
        </p:grpSpPr>
        <p:sp>
          <p:nvSpPr>
            <p:cNvPr id="3" name="object 3" descr=""/>
            <p:cNvSpPr/>
            <p:nvPr/>
          </p:nvSpPr>
          <p:spPr>
            <a:xfrm>
              <a:off x="6530339" y="2980943"/>
              <a:ext cx="0" cy="725805"/>
            </a:xfrm>
            <a:custGeom>
              <a:avLst/>
              <a:gdLst/>
              <a:ahLst/>
              <a:cxnLst/>
              <a:rect l="l" t="t" r="r" b="b"/>
              <a:pathLst>
                <a:path w="0" h="725804">
                  <a:moveTo>
                    <a:pt x="0" y="725424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54545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6001512" y="2985515"/>
              <a:ext cx="533400" cy="0"/>
            </a:xfrm>
            <a:custGeom>
              <a:avLst/>
              <a:gdLst/>
              <a:ahLst/>
              <a:cxnLst/>
              <a:rect l="l" t="t" r="r" b="b"/>
              <a:pathLst>
                <a:path w="533400" h="0">
                  <a:moveTo>
                    <a:pt x="0" y="0"/>
                  </a:moveTo>
                  <a:lnTo>
                    <a:pt x="533400" y="0"/>
                  </a:lnTo>
                </a:path>
              </a:pathLst>
            </a:custGeom>
            <a:ln w="9144">
              <a:solidFill>
                <a:srgbClr val="54545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999988" y="2980943"/>
              <a:ext cx="0" cy="238125"/>
            </a:xfrm>
            <a:custGeom>
              <a:avLst/>
              <a:gdLst/>
              <a:ahLst/>
              <a:cxnLst/>
              <a:rect l="l" t="t" r="r" b="b"/>
              <a:pathLst>
                <a:path w="0" h="238125">
                  <a:moveTo>
                    <a:pt x="0" y="237744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54545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995415" y="3147059"/>
              <a:ext cx="539750" cy="0"/>
            </a:xfrm>
            <a:custGeom>
              <a:avLst/>
              <a:gdLst/>
              <a:ahLst/>
              <a:cxnLst/>
              <a:rect l="l" t="t" r="r" b="b"/>
              <a:pathLst>
                <a:path w="539750" h="0">
                  <a:moveTo>
                    <a:pt x="0" y="0"/>
                  </a:moveTo>
                  <a:lnTo>
                    <a:pt x="539496" y="0"/>
                  </a:lnTo>
                </a:path>
              </a:pathLst>
            </a:custGeom>
            <a:ln w="9144">
              <a:solidFill>
                <a:srgbClr val="54545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155191" y="2965703"/>
              <a:ext cx="5492750" cy="0"/>
            </a:xfrm>
            <a:custGeom>
              <a:avLst/>
              <a:gdLst/>
              <a:ahLst/>
              <a:cxnLst/>
              <a:rect l="l" t="t" r="r" b="b"/>
              <a:pathLst>
                <a:path w="5492750" h="0">
                  <a:moveTo>
                    <a:pt x="0" y="0"/>
                  </a:moveTo>
                  <a:lnTo>
                    <a:pt x="5492496" y="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04559" y="2999231"/>
              <a:ext cx="505967" cy="140207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04559" y="2999231"/>
              <a:ext cx="505967" cy="140207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1122812" y="1279906"/>
            <a:ext cx="5519420" cy="1978025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algn="just" marL="12700" marR="5080" indent="2540">
              <a:lnSpc>
                <a:spcPct val="104700"/>
              </a:lnSpc>
              <a:spcBef>
                <a:spcPts val="35"/>
              </a:spcBef>
            </a:pP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architecture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features,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software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stack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components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their functions.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Section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5.3 </a:t>
            </a:r>
            <a:r>
              <a:rPr dirty="0" sz="1150">
                <a:latin typeface="Cambria"/>
                <a:cs typeface="Cambria"/>
              </a:rPr>
              <a:t>describes</a:t>
            </a:r>
            <a:r>
              <a:rPr dirty="0" sz="1150" spc="254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steps</a:t>
            </a:r>
            <a:r>
              <a:rPr dirty="0" sz="1150" spc="2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1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20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analysis</a:t>
            </a:r>
            <a:r>
              <a:rPr dirty="0" sz="1150" spc="2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with</a:t>
            </a:r>
            <a:r>
              <a:rPr dirty="0" sz="1150" spc="1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229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1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using</a:t>
            </a:r>
            <a:r>
              <a:rPr dirty="0" sz="1150" spc="2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2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with</a:t>
            </a:r>
            <a:r>
              <a:rPr dirty="0" sz="1150" spc="2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advanced</a:t>
            </a:r>
            <a:r>
              <a:rPr dirty="0" sz="1150" spc="19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Python </a:t>
            </a:r>
            <a:r>
              <a:rPr dirty="0" sz="1150">
                <a:latin typeface="Cambria"/>
                <a:cs typeface="Cambria"/>
              </a:rPr>
              <a:t>features.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Section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5.4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describes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methods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6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downloading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Spark,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programming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with</a:t>
            </a:r>
            <a:r>
              <a:rPr dirty="0" sz="1150" spc="-6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RDDs, </a:t>
            </a: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shell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developing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testing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codes,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applications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MLib.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Section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5.5 </a:t>
            </a:r>
            <a:r>
              <a:rPr dirty="0" sz="1150" spc="-10">
                <a:latin typeface="Cambria"/>
                <a:cs typeface="Cambria"/>
              </a:rPr>
              <a:t>describes</a:t>
            </a:r>
            <a:r>
              <a:rPr dirty="0" sz="1150" spc="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ETL</a:t>
            </a:r>
            <a:r>
              <a:rPr dirty="0" sz="1150" spc="7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processes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using</a:t>
            </a:r>
            <a:r>
              <a:rPr dirty="0" sz="1150" spc="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built-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functions</a:t>
            </a:r>
            <a:r>
              <a:rPr dirty="0" sz="1150" spc="1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operators,</a:t>
            </a:r>
            <a:r>
              <a:rPr dirty="0" sz="1150" spc="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ETL</a:t>
            </a:r>
            <a:r>
              <a:rPr dirty="0" sz="1150" spc="7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pipelines. Section</a:t>
            </a:r>
            <a:r>
              <a:rPr dirty="0" sz="1150" spc="-55">
                <a:latin typeface="Cambria"/>
                <a:cs typeface="Cambria"/>
              </a:rPr>
              <a:t> </a:t>
            </a:r>
            <a:r>
              <a:rPr dirty="0" sz="1150" spc="-40">
                <a:latin typeface="Cambria"/>
                <a:cs typeface="Cambria"/>
              </a:rPr>
              <a:t>5.6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describes</a:t>
            </a:r>
            <a:r>
              <a:rPr dirty="0" sz="1150">
                <a:latin typeface="Cambria"/>
                <a:cs typeface="Cambria"/>
              </a:rPr>
              <a:t> data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analytics,</a:t>
            </a:r>
            <a:r>
              <a:rPr dirty="0" sz="1150">
                <a:latin typeface="Cambria"/>
                <a:cs typeface="Cambria"/>
              </a:rPr>
              <a:t> data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reporting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 </a:t>
            </a:r>
            <a:r>
              <a:rPr dirty="0" sz="1150" spc="-10">
                <a:latin typeface="Cambria"/>
                <a:cs typeface="Cambria"/>
              </a:rPr>
              <a:t>visualization.</a:t>
            </a:r>
            <a:endParaRPr sz="115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15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45"/>
              </a:spcBef>
            </a:pPr>
            <a:endParaRPr sz="1150">
              <a:latin typeface="Cambria"/>
              <a:cs typeface="Cambria"/>
            </a:endParaRPr>
          </a:p>
          <a:p>
            <a:pPr marL="39370">
              <a:lnSpc>
                <a:spcPct val="100000"/>
              </a:lnSpc>
            </a:pPr>
            <a:r>
              <a:rPr dirty="0" sz="1150">
                <a:latin typeface="Cambria"/>
                <a:cs typeface="Cambria"/>
              </a:rPr>
              <a:t>5.2</a:t>
            </a:r>
            <a:r>
              <a:rPr dirty="0" sz="1150" spc="140">
                <a:latin typeface="Cambria"/>
                <a:cs typeface="Cambria"/>
              </a:rPr>
              <a:t> </a:t>
            </a:r>
            <a:r>
              <a:rPr dirty="0" sz="1150" spc="-220">
                <a:latin typeface="Cambria"/>
                <a:cs typeface="Cambria"/>
              </a:rPr>
              <a:t>1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 spc="-10" b="1">
                <a:latin typeface="Cambria"/>
                <a:cs typeface="Cambria"/>
              </a:rPr>
              <a:t>SPARK</a:t>
            </a:r>
            <a:endParaRPr sz="1150">
              <a:latin typeface="Cambria"/>
              <a:cs typeface="Cambria"/>
            </a:endParaRPr>
          </a:p>
          <a:p>
            <a:pPr algn="just" marL="13335">
              <a:lnSpc>
                <a:spcPct val="100000"/>
              </a:lnSpc>
              <a:spcBef>
                <a:spcPts val="1165"/>
              </a:spcBef>
            </a:pPr>
            <a:r>
              <a:rPr dirty="0" sz="1150">
                <a:latin typeface="Cambria"/>
                <a:cs typeface="Cambria"/>
              </a:rPr>
              <a:t>Apache°</a:t>
            </a:r>
            <a:r>
              <a:rPr dirty="0" sz="1150" spc="1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215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is</a:t>
            </a:r>
            <a:r>
              <a:rPr dirty="0" sz="1150" spc="1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Just</a:t>
            </a:r>
            <a:r>
              <a:rPr dirty="0" sz="1150" spc="1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215">
                <a:latin typeface="Cambria"/>
                <a:cs typeface="Cambria"/>
              </a:rPr>
              <a:t> </a:t>
            </a:r>
            <a:r>
              <a:rPr dirty="0" sz="1150" spc="-60" i="1">
                <a:latin typeface="Cambria"/>
                <a:cs typeface="Cambria"/>
              </a:rPr>
              <a:t>general</a:t>
            </a:r>
            <a:r>
              <a:rPr dirty="0" sz="1150" spc="215" i="1">
                <a:latin typeface="Cambria"/>
                <a:cs typeface="Cambria"/>
              </a:rPr>
              <a:t> </a:t>
            </a:r>
            <a:r>
              <a:rPr dirty="0" sz="1150" spc="-70">
                <a:latin typeface="Cambria"/>
                <a:cs typeface="Cambria"/>
              </a:rPr>
              <a:t>compute</a:t>
            </a:r>
            <a:r>
              <a:rPr dirty="0" sz="1150" spc="175">
                <a:latin typeface="Cambria"/>
                <a:cs typeface="Cambria"/>
              </a:rPr>
              <a:t> </a:t>
            </a:r>
            <a:r>
              <a:rPr dirty="0" sz="1150" spc="-35">
                <a:latin typeface="Cambria"/>
                <a:cs typeface="Cambria"/>
              </a:rPr>
              <a:t>engine.</a:t>
            </a:r>
            <a:r>
              <a:rPr dirty="0" sz="1150" spc="16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Apache°</a:t>
            </a:r>
            <a:endParaRPr sz="1150">
              <a:latin typeface="Cambria"/>
              <a:cs typeface="Cambri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124665" y="3239769"/>
            <a:ext cx="3939540" cy="5626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635">
              <a:lnSpc>
                <a:spcPts val="1440"/>
              </a:lnSpc>
              <a:spcBef>
                <a:spcPts val="95"/>
              </a:spcBef>
            </a:pP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295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powers</a:t>
            </a:r>
            <a:r>
              <a:rPr dirty="0" sz="1150" spc="3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30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analytics</a:t>
            </a:r>
            <a:r>
              <a:rPr dirty="0" sz="1150" spc="3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applications</a:t>
            </a:r>
            <a:r>
              <a:rPr dirty="0" sz="1150" spc="3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up</a:t>
            </a:r>
            <a:r>
              <a:rPr dirty="0" sz="1150" spc="2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2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100</a:t>
            </a:r>
            <a:r>
              <a:rPr dirty="0" sz="1150" spc="33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times </a:t>
            </a:r>
            <a:r>
              <a:rPr dirty="0" sz="1150">
                <a:latin typeface="Cambria"/>
                <a:cs typeface="Cambria"/>
              </a:rPr>
              <a:t>faster.</a:t>
            </a:r>
            <a:r>
              <a:rPr dirty="0" sz="1150" spc="-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It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supports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 spc="-75">
                <a:latin typeface="Cambria"/>
                <a:cs typeface="Cambria"/>
              </a:rPr>
              <a:t>HDFS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50" i="1">
                <a:latin typeface="Cambria"/>
                <a:cs typeface="Cambria"/>
              </a:rPr>
              <a:t>compatible</a:t>
            </a:r>
            <a:r>
              <a:rPr dirty="0" sz="1150" spc="10" i="1">
                <a:latin typeface="Cambria"/>
                <a:cs typeface="Cambria"/>
              </a:rPr>
              <a:t> </a:t>
            </a:r>
            <a:r>
              <a:rPr dirty="0" sz="1150" spc="-35">
                <a:latin typeface="Cambria"/>
                <a:cs typeface="Cambria"/>
              </a:rPr>
              <a:t>dntn.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has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simple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and </a:t>
            </a:r>
            <a:r>
              <a:rPr dirty="0" sz="1000" i="1">
                <a:latin typeface="Cambria"/>
                <a:cs typeface="Cambria"/>
              </a:rPr>
              <a:t>expressive</a:t>
            </a:r>
            <a:r>
              <a:rPr dirty="0" sz="1000" spc="204" i="1">
                <a:latin typeface="Cambria"/>
                <a:cs typeface="Cambria"/>
              </a:rPr>
              <a:t> </a:t>
            </a:r>
            <a:r>
              <a:rPr dirty="0" sz="1000" i="1">
                <a:latin typeface="Cambria"/>
                <a:cs typeface="Cambria"/>
              </a:rPr>
              <a:t>programming</a:t>
            </a:r>
            <a:r>
              <a:rPr dirty="0" sz="1000" spc="204" i="1">
                <a:latin typeface="Cambria"/>
                <a:cs typeface="Cambria"/>
              </a:rPr>
              <a:t> </a:t>
            </a:r>
            <a:r>
              <a:rPr dirty="0" sz="1000" spc="-10" i="1">
                <a:latin typeface="Cambria"/>
                <a:cs typeface="Cambria"/>
              </a:rPr>
              <a:t>model.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198364" y="3214116"/>
            <a:ext cx="1332230" cy="487680"/>
          </a:xfrm>
          <a:prstGeom prst="rect">
            <a:avLst/>
          </a:prstGeom>
          <a:ln w="9144">
            <a:solidFill>
              <a:srgbClr val="545454"/>
            </a:solidFill>
          </a:ln>
        </p:spPr>
        <p:txBody>
          <a:bodyPr wrap="square" lIns="0" tIns="50165" rIns="0" bIns="0" rtlCol="0" vert="horz">
            <a:spAutoFit/>
          </a:bodyPr>
          <a:lstStyle/>
          <a:p>
            <a:pPr algn="just" marL="100330" marR="85725" indent="6985">
              <a:lnSpc>
                <a:spcPct val="87800"/>
              </a:lnSpc>
              <a:spcBef>
                <a:spcPts val="395"/>
              </a:spcBef>
            </a:pPr>
            <a:r>
              <a:rPr dirty="0" sz="900" spc="-110">
                <a:latin typeface="Cambria"/>
                <a:cs typeface="Cambria"/>
              </a:rPr>
              <a:t>Spark</a:t>
            </a:r>
            <a:r>
              <a:rPr dirty="0" sz="900" spc="60">
                <a:latin typeface="Cambria"/>
                <a:cs typeface="Cambria"/>
              </a:rPr>
              <a:t> </a:t>
            </a:r>
            <a:r>
              <a:rPr dirty="0" sz="900" spc="-90">
                <a:latin typeface="Cambria"/>
                <a:cs typeface="Cambria"/>
              </a:rPr>
              <a:t>architwtural</a:t>
            </a:r>
            <a:r>
              <a:rPr dirty="0" sz="900" spc="65">
                <a:latin typeface="Cambria"/>
                <a:cs typeface="Cambria"/>
              </a:rPr>
              <a:t> </a:t>
            </a:r>
            <a:r>
              <a:rPr dirty="0" sz="900" spc="-70">
                <a:latin typeface="Cambria"/>
                <a:cs typeface="Cambria"/>
              </a:rPr>
              <a:t>features..</a:t>
            </a:r>
            <a:r>
              <a:rPr dirty="0" sz="900" spc="500">
                <a:latin typeface="Cambria"/>
                <a:cs typeface="Cambria"/>
              </a:rPr>
              <a:t> </a:t>
            </a:r>
            <a:r>
              <a:rPr dirty="0" sz="850">
                <a:latin typeface="Cambria"/>
                <a:cs typeface="Cambria"/>
              </a:rPr>
              <a:t>sof</a:t>
            </a:r>
            <a:r>
              <a:rPr dirty="0" sz="850" spc="160">
                <a:latin typeface="Cambria"/>
                <a:cs typeface="Cambria"/>
              </a:rPr>
              <a:t>  </a:t>
            </a:r>
            <a:r>
              <a:rPr dirty="0" sz="850" spc="-100">
                <a:latin typeface="Cambria"/>
                <a:cs typeface="Cambria"/>
              </a:rPr>
              <a:t>ara</a:t>
            </a:r>
            <a:r>
              <a:rPr dirty="0" sz="850" spc="55">
                <a:latin typeface="Cambria"/>
                <a:cs typeface="Cambria"/>
              </a:rPr>
              <a:t> </a:t>
            </a:r>
            <a:r>
              <a:rPr dirty="0" sz="850" spc="-70">
                <a:latin typeface="Cambria"/>
                <a:cs typeface="Cambria"/>
              </a:rPr>
              <a:t>stack</a:t>
            </a:r>
            <a:r>
              <a:rPr dirty="0" sz="850" spc="25">
                <a:latin typeface="Cambria"/>
                <a:cs typeface="Cambria"/>
              </a:rPr>
              <a:t> </a:t>
            </a:r>
            <a:r>
              <a:rPr dirty="0" sz="850" spc="-40">
                <a:latin typeface="Cambria"/>
                <a:cs typeface="Cambria"/>
              </a:rPr>
              <a:t>components.</a:t>
            </a:r>
            <a:r>
              <a:rPr dirty="0" sz="850" spc="500">
                <a:latin typeface="Cambria"/>
                <a:cs typeface="Cambria"/>
              </a:rPr>
              <a:t> </a:t>
            </a:r>
            <a:r>
              <a:rPr dirty="0" sz="850" spc="-70">
                <a:latin typeface="Cambria"/>
                <a:cs typeface="Cambria"/>
              </a:rPr>
              <a:t>and</a:t>
            </a:r>
            <a:r>
              <a:rPr dirty="0" sz="850" spc="40">
                <a:latin typeface="Cambria"/>
                <a:cs typeface="Cambria"/>
              </a:rPr>
              <a:t> </a:t>
            </a:r>
            <a:r>
              <a:rPr dirty="0" sz="850" spc="-60">
                <a:latin typeface="Cambria"/>
                <a:cs typeface="Cambria"/>
              </a:rPr>
              <a:t>their</a:t>
            </a:r>
            <a:r>
              <a:rPr dirty="0" sz="850" spc="-40">
                <a:latin typeface="Cambria"/>
                <a:cs typeface="Cambria"/>
              </a:rPr>
              <a:t> </a:t>
            </a:r>
            <a:r>
              <a:rPr dirty="0" sz="850" spc="-10">
                <a:latin typeface="Cambria"/>
                <a:cs typeface="Cambria"/>
              </a:rPr>
              <a:t>functions</a:t>
            </a:r>
            <a:endParaRPr sz="850">
              <a:latin typeface="Cambria"/>
              <a:cs typeface="Cambri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112473" y="3864609"/>
            <a:ext cx="5537835" cy="3376929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algn="just" marL="20320" marR="5080" indent="110489">
              <a:lnSpc>
                <a:spcPct val="104299"/>
              </a:lnSpc>
              <a:spcBef>
                <a:spcPts val="40"/>
              </a:spcBef>
            </a:pPr>
            <a:r>
              <a:rPr dirty="0" sz="1150" spc="-20">
                <a:latin typeface="Cambria"/>
                <a:cs typeface="Cambria"/>
              </a:rPr>
              <a:t>Expressive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program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model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implements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 spc="-70">
                <a:latin typeface="Cambria"/>
                <a:cs typeface="Cambria"/>
              </a:rPr>
              <a:t>number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mathematical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 logic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operations </a:t>
            </a:r>
            <a:r>
              <a:rPr dirty="0" sz="1150">
                <a:latin typeface="Cambria"/>
                <a:cs typeface="Cambria"/>
              </a:rPr>
              <a:t>with</a:t>
            </a:r>
            <a:r>
              <a:rPr dirty="0" sz="1150" spc="1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smaller</a:t>
            </a:r>
            <a:r>
              <a:rPr dirty="0" sz="1150" spc="1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1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easier</a:t>
            </a:r>
            <a:r>
              <a:rPr dirty="0" sz="1150" spc="1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written</a:t>
            </a:r>
            <a:r>
              <a:rPr dirty="0" sz="1150" spc="1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codes</a:t>
            </a:r>
            <a:r>
              <a:rPr dirty="0" sz="1150" spc="1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which</a:t>
            </a:r>
            <a:r>
              <a:rPr dirty="0" sz="1150" spc="1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10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compiler</a:t>
            </a:r>
            <a:r>
              <a:rPr dirty="0" sz="1150" spc="2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as</a:t>
            </a:r>
            <a:r>
              <a:rPr dirty="0" sz="1150" spc="1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well</a:t>
            </a:r>
            <a:r>
              <a:rPr dirty="0" sz="1150" spc="1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as</a:t>
            </a:r>
            <a:r>
              <a:rPr dirty="0" sz="1150" spc="1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programmer</a:t>
            </a:r>
            <a:r>
              <a:rPr dirty="0" sz="1150" spc="22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can </a:t>
            </a:r>
            <a:r>
              <a:rPr dirty="0" sz="1150">
                <a:latin typeface="Cambria"/>
                <a:cs typeface="Cambria"/>
              </a:rPr>
              <a:t>understand</a:t>
            </a:r>
            <a:r>
              <a:rPr dirty="0" sz="1150" spc="114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easily.</a:t>
            </a:r>
            <a:r>
              <a:rPr dirty="0" sz="1150" spc="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model,</a:t>
            </a:r>
            <a:r>
              <a:rPr dirty="0" sz="1150" spc="1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therefore,</a:t>
            </a:r>
            <a:r>
              <a:rPr dirty="0" sz="1150" spc="10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gives</a:t>
            </a:r>
            <a:r>
              <a:rPr dirty="0" sz="1150" spc="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programming</a:t>
            </a:r>
            <a:r>
              <a:rPr dirty="0" sz="1150" spc="1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ease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wide</a:t>
            </a:r>
            <a:r>
              <a:rPr dirty="0" sz="1150" spc="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range</a:t>
            </a:r>
            <a:r>
              <a:rPr dirty="0" sz="1150" spc="9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of </a:t>
            </a:r>
            <a:r>
              <a:rPr dirty="0" sz="1150">
                <a:latin typeface="Cambria"/>
                <a:cs typeface="Cambria"/>
              </a:rPr>
              <a:t>applications.</a:t>
            </a:r>
            <a:r>
              <a:rPr dirty="0" sz="1150" spc="11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Applications</a:t>
            </a:r>
            <a:r>
              <a:rPr dirty="0" sz="1150" spc="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expressive</a:t>
            </a:r>
            <a:r>
              <a:rPr dirty="0" sz="1150" spc="10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codes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are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analytics,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Extract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Transform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Load </a:t>
            </a:r>
            <a:r>
              <a:rPr dirty="0" sz="1150" spc="-55">
                <a:latin typeface="Cambria"/>
                <a:cs typeface="Cambria"/>
              </a:rPr>
              <a:t>(ETL),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Machine</a:t>
            </a:r>
            <a:r>
              <a:rPr dirty="0" sz="115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Learning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(ML),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stream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processing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graph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computations.</a:t>
            </a:r>
            <a:endParaRPr sz="1150">
              <a:latin typeface="Cambria"/>
              <a:cs typeface="Cambria"/>
            </a:endParaRPr>
          </a:p>
          <a:p>
            <a:pPr algn="just" marL="22860" marR="6985" indent="111760">
              <a:lnSpc>
                <a:spcPct val="104299"/>
              </a:lnSpc>
              <a:spcBef>
                <a:spcPts val="575"/>
              </a:spcBef>
            </a:pPr>
            <a:r>
              <a:rPr dirty="0" sz="1150" spc="-25">
                <a:latin typeface="Cambria"/>
                <a:cs typeface="Cambria"/>
              </a:rPr>
              <a:t>Spark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 spc="-15">
                <a:latin typeface="Cambria"/>
                <a:cs typeface="Cambria"/>
              </a:rPr>
              <a:t>runs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 spc="10">
                <a:latin typeface="Cambria"/>
                <a:cs typeface="Cambria"/>
              </a:rPr>
              <a:t>on </a:t>
            </a:r>
            <a:r>
              <a:rPr dirty="0" sz="1150" spc="-5">
                <a:latin typeface="Cambria"/>
                <a:cs typeface="Cambria"/>
              </a:rPr>
              <a:t>bot</a:t>
            </a:r>
            <a:r>
              <a:rPr dirty="0" sz="1150">
                <a:latin typeface="Cambria"/>
                <a:cs typeface="Cambria"/>
              </a:rPr>
              <a:t>h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 spc="-55">
                <a:latin typeface="Cambria"/>
                <a:cs typeface="Cambria"/>
              </a:rPr>
              <a:t>Windows</a:t>
            </a:r>
            <a:r>
              <a:rPr dirty="0" sz="1150" spc="12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and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 spc="-15">
                <a:latin typeface="Cambria"/>
                <a:cs typeface="Cambria"/>
              </a:rPr>
              <a:t>UNIX-</a:t>
            </a:r>
            <a:r>
              <a:rPr dirty="0" sz="1150" spc="-10">
                <a:latin typeface="Cambria"/>
                <a:cs typeface="Cambria"/>
              </a:rPr>
              <a:t>like</a:t>
            </a:r>
            <a:r>
              <a:rPr dirty="0" sz="1150" spc="100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systems,</a:t>
            </a:r>
            <a:r>
              <a:rPr dirty="0" sz="1150" spc="10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such</a:t>
            </a:r>
            <a:r>
              <a:rPr dirty="0" sz="1150" spc="75">
                <a:latin typeface="Cambria"/>
                <a:cs typeface="Cambria"/>
              </a:rPr>
              <a:t> </a:t>
            </a:r>
            <a:r>
              <a:rPr dirty="0" sz="1150" spc="-40">
                <a:latin typeface="Cambria"/>
                <a:cs typeface="Cambria"/>
              </a:rPr>
              <a:t>as</a:t>
            </a:r>
            <a:r>
              <a:rPr dirty="0" sz="1150">
                <a:latin typeface="Cambria"/>
                <a:cs typeface="Cambria"/>
              </a:rPr>
              <a:t> </a:t>
            </a:r>
            <a:r>
              <a:rPr dirty="0" sz="1150" spc="-5">
                <a:latin typeface="Cambria"/>
                <a:cs typeface="Cambria"/>
              </a:rPr>
              <a:t>Linu</a:t>
            </a:r>
            <a:r>
              <a:rPr dirty="0" sz="1150">
                <a:latin typeface="Cambria"/>
                <a:cs typeface="Cambria"/>
              </a:rPr>
              <a:t>x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and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Mac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OS.</a:t>
            </a:r>
            <a:r>
              <a:rPr dirty="0" sz="1150" spc="-60">
                <a:latin typeface="Cambria"/>
                <a:cs typeface="Cambria"/>
              </a:rPr>
              <a:t> </a:t>
            </a:r>
            <a:r>
              <a:rPr dirty="0" sz="1150" spc="20">
                <a:latin typeface="Cambria"/>
                <a:cs typeface="Cambria"/>
              </a:rPr>
              <a:t>Java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 spc="-15">
                <a:latin typeface="Cambria"/>
                <a:cs typeface="Cambria"/>
              </a:rPr>
              <a:t>is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essential</a:t>
            </a:r>
            <a:r>
              <a:rPr dirty="0" sz="1150" spc="21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for</a:t>
            </a:r>
            <a:r>
              <a:rPr dirty="0" sz="1150" spc="15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running</a:t>
            </a:r>
            <a:r>
              <a:rPr dirty="0" sz="1150" spc="23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Spark</a:t>
            </a:r>
            <a:r>
              <a:rPr dirty="0" sz="1150" spc="19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applications.</a:t>
            </a:r>
            <a:r>
              <a:rPr dirty="0" sz="1150" spc="23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Executing</a:t>
            </a:r>
            <a:r>
              <a:rPr dirty="0" sz="1150" spc="254">
                <a:latin typeface="Cambria"/>
                <a:cs typeface="Cambria"/>
              </a:rPr>
              <a:t> </a:t>
            </a:r>
            <a:r>
              <a:rPr dirty="0" sz="1150" spc="5">
                <a:latin typeface="Cambria"/>
                <a:cs typeface="Cambria"/>
              </a:rPr>
              <a:t>a</a:t>
            </a:r>
            <a:r>
              <a:rPr dirty="0" sz="1150" spc="145">
                <a:latin typeface="Cambria"/>
                <a:cs typeface="Cambria"/>
              </a:rPr>
              <a:t> </a:t>
            </a:r>
            <a:r>
              <a:rPr dirty="0" sz="1150" spc="-35">
                <a:latin typeface="Cambria"/>
                <a:cs typeface="Cambria"/>
              </a:rPr>
              <a:t>spark</a:t>
            </a:r>
            <a:r>
              <a:rPr dirty="0" sz="1150" spc="18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application</a:t>
            </a:r>
            <a:r>
              <a:rPr dirty="0" sz="1150" spc="215">
                <a:latin typeface="Cambria"/>
                <a:cs typeface="Cambria"/>
              </a:rPr>
              <a:t> </a:t>
            </a:r>
            <a:r>
              <a:rPr dirty="0" sz="1150" spc="10">
                <a:latin typeface="Cambria"/>
                <a:cs typeface="Cambria"/>
              </a:rPr>
              <a:t>on</a:t>
            </a:r>
            <a:r>
              <a:rPr dirty="0" sz="1150" spc="135">
                <a:latin typeface="Cambria"/>
                <a:cs typeface="Cambria"/>
              </a:rPr>
              <a:t> </a:t>
            </a:r>
            <a:r>
              <a:rPr dirty="0" sz="1150" spc="5">
                <a:latin typeface="Cambria"/>
                <a:cs typeface="Cambria"/>
              </a:rPr>
              <a:t>a</a:t>
            </a:r>
            <a:r>
              <a:rPr dirty="0" sz="1150" spc="120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computer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system</a:t>
            </a:r>
            <a:r>
              <a:rPr dirty="0" sz="1150" spc="9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therefore</a:t>
            </a:r>
            <a:r>
              <a:rPr dirty="0" sz="1150" spc="100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requires</a:t>
            </a:r>
            <a:r>
              <a:rPr dirty="0" sz="1150" spc="110">
                <a:latin typeface="Cambria"/>
                <a:cs typeface="Cambria"/>
              </a:rPr>
              <a:t> </a:t>
            </a:r>
            <a:r>
              <a:rPr dirty="0" sz="1150" spc="-15">
                <a:latin typeface="Cambria"/>
                <a:cs typeface="Cambria"/>
              </a:rPr>
              <a:t>setting</a:t>
            </a:r>
            <a:r>
              <a:rPr dirty="0" sz="1150" spc="105">
                <a:latin typeface="Cambria"/>
                <a:cs typeface="Cambria"/>
              </a:rPr>
              <a:t> </a:t>
            </a:r>
            <a:r>
              <a:rPr dirty="0" sz="1150" spc="5">
                <a:latin typeface="Cambria"/>
                <a:cs typeface="Cambria"/>
              </a:rPr>
              <a:t>a</a:t>
            </a:r>
            <a:r>
              <a:rPr dirty="0" sz="1150" spc="-10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JDK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 spc="-5">
                <a:latin typeface="Cambria"/>
                <a:cs typeface="Cambria"/>
              </a:rPr>
              <a:t>pat</a:t>
            </a:r>
            <a:r>
              <a:rPr dirty="0" sz="1150">
                <a:latin typeface="Cambria"/>
                <a:cs typeface="Cambria"/>
              </a:rPr>
              <a:t>h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using</a:t>
            </a:r>
            <a:r>
              <a:rPr dirty="0" sz="1150">
                <a:latin typeface="Cambria"/>
                <a:cs typeface="Cambria"/>
              </a:rPr>
              <a:t> JAVA_HOME</a:t>
            </a:r>
            <a:r>
              <a:rPr dirty="0" sz="1150" spc="10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environment</a:t>
            </a:r>
            <a:r>
              <a:rPr dirty="0" sz="1150" spc="229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variable</a:t>
            </a:r>
            <a:r>
              <a:rPr dirty="0" sz="1150" spc="9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or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system</a:t>
            </a:r>
            <a:r>
              <a:rPr dirty="0" sz="1150" spc="7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variable,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PATH.</a:t>
            </a:r>
            <a:r>
              <a:rPr dirty="0" sz="1150" spc="7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Spark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 spc="-50">
                <a:latin typeface="Cambria"/>
                <a:cs typeface="Cambria"/>
              </a:rPr>
              <a:t>2.3.1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runs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 spc="10">
                <a:latin typeface="Cambria"/>
                <a:cs typeface="Cambria"/>
              </a:rPr>
              <a:t>on</a:t>
            </a:r>
            <a:r>
              <a:rPr dirty="0" sz="1150" spc="-120">
                <a:latin typeface="Cambria"/>
                <a:cs typeface="Cambria"/>
              </a:rPr>
              <a:t> </a:t>
            </a:r>
            <a:r>
              <a:rPr dirty="0" sz="1150" spc="20">
                <a:latin typeface="Cambria"/>
                <a:cs typeface="Cambria"/>
              </a:rPr>
              <a:t>Java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80">
                <a:latin typeface="Cambria"/>
                <a:cs typeface="Cambria"/>
              </a:rPr>
              <a:t>8+,</a:t>
            </a:r>
            <a:r>
              <a:rPr dirty="0" sz="1150">
                <a:latin typeface="Cambria"/>
                <a:cs typeface="Cambria"/>
              </a:rPr>
              <a:t> </a:t>
            </a:r>
            <a:r>
              <a:rPr dirty="0" sz="1150" spc="-5">
                <a:latin typeface="Cambria"/>
                <a:cs typeface="Cambria"/>
              </a:rPr>
              <a:t>Pytho</a:t>
            </a:r>
            <a:r>
              <a:rPr dirty="0" sz="1150">
                <a:latin typeface="Cambria"/>
                <a:cs typeface="Cambria"/>
              </a:rPr>
              <a:t>n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 spc="-85">
                <a:latin typeface="Cambria"/>
                <a:cs typeface="Cambria"/>
              </a:rPr>
              <a:t>2.7+/3.4+</a:t>
            </a:r>
            <a:r>
              <a:rPr dirty="0" sz="1150" spc="9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and </a:t>
            </a:r>
            <a:r>
              <a:rPr dirty="0" sz="1150" spc="-15">
                <a:latin typeface="Cambria"/>
                <a:cs typeface="Cambria"/>
              </a:rPr>
              <a:t>R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 spc="-60">
                <a:latin typeface="Cambria"/>
                <a:cs typeface="Cambria"/>
              </a:rPr>
              <a:t>3.1+,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and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Scala</a:t>
            </a:r>
            <a:endParaRPr sz="1150">
              <a:latin typeface="Cambria"/>
              <a:cs typeface="Cambria"/>
            </a:endParaRPr>
          </a:p>
          <a:p>
            <a:pPr algn="just" marL="12700" marR="31750" indent="11430">
              <a:lnSpc>
                <a:spcPct val="104299"/>
              </a:lnSpc>
              <a:spcBef>
                <a:spcPts val="25"/>
              </a:spcBef>
            </a:pPr>
            <a:r>
              <a:rPr dirty="0" sz="1150" spc="-10">
                <a:latin typeface="Cambria"/>
                <a:cs typeface="Cambria"/>
              </a:rPr>
              <a:t>2.11.x.</a:t>
            </a:r>
            <a:r>
              <a:rPr dirty="0" sz="1150" spc="-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 multiple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languages,</a:t>
            </a:r>
            <a:r>
              <a:rPr dirty="0" sz="1150">
                <a:latin typeface="Cambria"/>
                <a:cs typeface="Cambria"/>
              </a:rPr>
              <a:t> Python and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Scala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shells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provide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 spc="-50">
                <a:latin typeface="Cambria"/>
                <a:cs typeface="Cambria"/>
              </a:rPr>
              <a:t>great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 spc="-80">
                <a:latin typeface="Cambria"/>
                <a:cs typeface="Cambria"/>
              </a:rPr>
              <a:t>eose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35">
                <a:latin typeface="Cambria"/>
                <a:cs typeface="Cambria"/>
              </a:rPr>
              <a:t>in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 spc="-40">
                <a:latin typeface="Cambria"/>
                <a:cs typeface="Cambria"/>
              </a:rPr>
              <a:t>programming </a:t>
            </a:r>
            <a:r>
              <a:rPr dirty="0" sz="1150" spc="-30">
                <a:latin typeface="Cambria"/>
                <a:cs typeface="Cambria"/>
              </a:rPr>
              <a:t>for</a:t>
            </a:r>
            <a:r>
              <a:rPr dirty="0" sz="1150" spc="-50">
                <a:latin typeface="Cambria"/>
                <a:cs typeface="Cambria"/>
              </a:rPr>
              <a:t> </a:t>
            </a:r>
            <a:r>
              <a:rPr dirty="0" sz="1150" spc="-55" i="1">
                <a:latin typeface="Cambria"/>
                <a:cs typeface="Cambria"/>
              </a:rPr>
              <a:t>complex</a:t>
            </a:r>
            <a:r>
              <a:rPr dirty="0" sz="1150" spc="-10" i="1">
                <a:latin typeface="Cambria"/>
                <a:cs typeface="Cambria"/>
              </a:rPr>
              <a:t> </a:t>
            </a:r>
            <a:r>
              <a:rPr dirty="0" sz="1150" spc="-35" i="1">
                <a:latin typeface="Cambria"/>
                <a:cs typeface="Cambria"/>
              </a:rPr>
              <a:t>analytics,</a:t>
            </a:r>
            <a:r>
              <a:rPr dirty="0" sz="1150" spc="-15" i="1">
                <a:latin typeface="Cambria"/>
                <a:cs typeface="Cambria"/>
              </a:rPr>
              <a:t> </a:t>
            </a:r>
            <a:r>
              <a:rPr dirty="0" sz="1150" spc="-70">
                <a:latin typeface="Cambria"/>
                <a:cs typeface="Cambria"/>
              </a:rPr>
              <a:t>machine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 spc="-60">
                <a:latin typeface="Cambria"/>
                <a:cs typeface="Cambria"/>
              </a:rPr>
              <a:t>learning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other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solutions.</a:t>
            </a:r>
            <a:endParaRPr sz="1150">
              <a:latin typeface="Cambria"/>
              <a:cs typeface="Cambria"/>
            </a:endParaRPr>
          </a:p>
          <a:p>
            <a:pPr algn="just" marL="131445">
              <a:lnSpc>
                <a:spcPct val="100000"/>
              </a:lnSpc>
              <a:spcBef>
                <a:spcPts val="635"/>
              </a:spcBef>
            </a:pPr>
            <a:r>
              <a:rPr dirty="0" sz="1150" spc="-20">
                <a:latin typeface="Cambria"/>
                <a:cs typeface="Cambria"/>
              </a:rPr>
              <a:t>Following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subsections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describe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Spark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introduce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 spc="-15">
                <a:latin typeface="Cambria"/>
                <a:cs typeface="Cambria"/>
              </a:rPr>
              <a:t>analysis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using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Spark.</a:t>
            </a:r>
            <a:endParaRPr sz="115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45"/>
              </a:spcBef>
            </a:pPr>
            <a:endParaRPr sz="1150">
              <a:latin typeface="Cambria"/>
              <a:cs typeface="Cambria"/>
            </a:endParaRPr>
          </a:p>
          <a:p>
            <a:pPr algn="just" marL="20320">
              <a:lnSpc>
                <a:spcPct val="100000"/>
              </a:lnSpc>
            </a:pPr>
            <a:r>
              <a:rPr dirty="0" sz="1350" spc="-10" b="1">
                <a:latin typeface="Cambria"/>
                <a:cs typeface="Cambria"/>
              </a:rPr>
              <a:t>5.2.1</a:t>
            </a:r>
            <a:r>
              <a:rPr dirty="0" sz="1350" spc="60" b="1">
                <a:latin typeface="Cambria"/>
                <a:cs typeface="Cambria"/>
              </a:rPr>
              <a:t> </a:t>
            </a:r>
            <a:r>
              <a:rPr dirty="0" sz="1350" spc="-10" b="1">
                <a:latin typeface="Cambria"/>
                <a:cs typeface="Cambria"/>
              </a:rPr>
              <a:t>Introduction</a:t>
            </a:r>
            <a:r>
              <a:rPr dirty="0" sz="1350" spc="125" b="1">
                <a:latin typeface="Cambria"/>
                <a:cs typeface="Cambria"/>
              </a:rPr>
              <a:t> </a:t>
            </a:r>
            <a:r>
              <a:rPr dirty="0" sz="1350" b="1">
                <a:latin typeface="Cambria"/>
                <a:cs typeface="Cambria"/>
              </a:rPr>
              <a:t>to</a:t>
            </a:r>
            <a:r>
              <a:rPr dirty="0" sz="1350" spc="-5" b="1">
                <a:latin typeface="Cambria"/>
                <a:cs typeface="Cambria"/>
              </a:rPr>
              <a:t> </a:t>
            </a:r>
            <a:r>
              <a:rPr dirty="0" sz="1350" b="1">
                <a:latin typeface="Cambria"/>
                <a:cs typeface="Cambria"/>
              </a:rPr>
              <a:t>Big Data</a:t>
            </a:r>
            <a:r>
              <a:rPr dirty="0" sz="1350" spc="15" b="1">
                <a:latin typeface="Cambria"/>
                <a:cs typeface="Cambria"/>
              </a:rPr>
              <a:t> </a:t>
            </a:r>
            <a:r>
              <a:rPr dirty="0" sz="1350" b="1">
                <a:latin typeface="Cambria"/>
                <a:cs typeface="Cambria"/>
              </a:rPr>
              <a:t>Tool-</a:t>
            </a:r>
            <a:r>
              <a:rPr dirty="0" sz="1350" spc="-10" b="1">
                <a:latin typeface="Cambria"/>
                <a:cs typeface="Cambria"/>
              </a:rPr>
              <a:t>Spark</a:t>
            </a:r>
            <a:endParaRPr sz="1350">
              <a:latin typeface="Cambria"/>
              <a:cs typeface="Cambria"/>
            </a:endParaRPr>
          </a:p>
          <a:p>
            <a:pPr algn="just" marL="24765" marR="10795" indent="-3175">
              <a:lnSpc>
                <a:spcPct val="104299"/>
              </a:lnSpc>
              <a:spcBef>
                <a:spcPts val="560"/>
              </a:spcBef>
            </a:pPr>
            <a:r>
              <a:rPr dirty="0" sz="1150">
                <a:latin typeface="Cambria"/>
                <a:cs typeface="Cambria"/>
              </a:rPr>
              <a:t>Figure</a:t>
            </a:r>
            <a:r>
              <a:rPr dirty="0" sz="1150" spc="1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5.1</a:t>
            </a:r>
            <a:r>
              <a:rPr dirty="0" sz="1150" spc="1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shows</a:t>
            </a:r>
            <a:r>
              <a:rPr dirty="0" sz="1150" spc="1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1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main</a:t>
            </a:r>
            <a:r>
              <a:rPr dirty="0" sz="1150" spc="1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components</a:t>
            </a:r>
            <a:r>
              <a:rPr dirty="0" sz="1150" spc="2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1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20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Apache</a:t>
            </a:r>
            <a:r>
              <a:rPr dirty="0" sz="1150" spc="20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Software</a:t>
            </a:r>
            <a:r>
              <a:rPr dirty="0" sz="1150" spc="2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Foundation's</a:t>
            </a:r>
            <a:r>
              <a:rPr dirty="0" sz="1150" spc="23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Spark </a:t>
            </a:r>
            <a:r>
              <a:rPr dirty="0" sz="1150">
                <a:latin typeface="Cambria"/>
                <a:cs typeface="Cambria"/>
              </a:rPr>
              <a:t>framework,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which includes data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storage,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APIs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resources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management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bonded </a:t>
            </a:r>
            <a:r>
              <a:rPr dirty="0" sz="1150" spc="-20">
                <a:latin typeface="Cambria"/>
                <a:cs typeface="Cambria"/>
              </a:rPr>
              <a:t>with </a:t>
            </a:r>
            <a:r>
              <a:rPr dirty="0" sz="1150" spc="-10">
                <a:latin typeface="Cambria"/>
                <a:cs typeface="Cambria"/>
              </a:rPr>
              <a:t>functions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-5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Spark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core.</a:t>
            </a:r>
            <a:endParaRPr sz="115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4832" y="1316736"/>
            <a:ext cx="3596640" cy="2627376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227024" y="1699768"/>
            <a:ext cx="6883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latin typeface="Cambria"/>
                <a:cs typeface="Cambria"/>
              </a:rPr>
              <a:t>ract</a:t>
            </a:r>
            <a:r>
              <a:rPr dirty="0" sz="700" spc="25">
                <a:latin typeface="Cambria"/>
                <a:cs typeface="Cambria"/>
              </a:rPr>
              <a:t> </a:t>
            </a:r>
            <a:r>
              <a:rPr dirty="0" sz="700">
                <a:latin typeface="Cambria"/>
                <a:cs typeface="Cambria"/>
              </a:rPr>
              <a:t>with</a:t>
            </a:r>
            <a:r>
              <a:rPr dirty="0" sz="700" spc="50">
                <a:latin typeface="Cambria"/>
                <a:cs typeface="Cambria"/>
              </a:rPr>
              <a:t> </a:t>
            </a:r>
            <a:r>
              <a:rPr dirty="0" sz="700" spc="-10">
                <a:solidFill>
                  <a:srgbClr val="0E0E0E"/>
                </a:solidFill>
                <a:latin typeface="Cambria"/>
                <a:cs typeface="Cambria"/>
              </a:rPr>
              <a:t>storage</a:t>
            </a:r>
            <a:endParaRPr sz="700">
              <a:latin typeface="Cambria"/>
              <a:cs typeface="Cambri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054615" y="4029202"/>
            <a:ext cx="5653405" cy="46507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56895">
              <a:lnSpc>
                <a:spcPct val="100000"/>
              </a:lnSpc>
              <a:spcBef>
                <a:spcPts val="100"/>
              </a:spcBef>
            </a:pPr>
            <a:r>
              <a:rPr dirty="0" sz="1150" spc="-20" b="1">
                <a:latin typeface="Cambria"/>
                <a:cs typeface="Cambria"/>
              </a:rPr>
              <a:t>Figure</a:t>
            </a:r>
            <a:r>
              <a:rPr dirty="0" sz="1150" spc="40" b="1">
                <a:latin typeface="Cambria"/>
                <a:cs typeface="Cambria"/>
              </a:rPr>
              <a:t> </a:t>
            </a:r>
            <a:r>
              <a:rPr dirty="0" sz="1150" spc="-20" b="1">
                <a:latin typeface="Cambria"/>
                <a:cs typeface="Cambria"/>
              </a:rPr>
              <a:t>5.1</a:t>
            </a:r>
            <a:r>
              <a:rPr dirty="0" sz="1150" b="1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Main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components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10">
                <a:latin typeface="Cambria"/>
                <a:cs typeface="Cambria"/>
              </a:rPr>
              <a:t> Spark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architecture</a:t>
            </a:r>
            <a:endParaRPr sz="1150">
              <a:latin typeface="Cambria"/>
              <a:cs typeface="Cambria"/>
            </a:endParaRPr>
          </a:p>
          <a:p>
            <a:pPr marL="125730">
              <a:lnSpc>
                <a:spcPct val="100000"/>
              </a:lnSpc>
              <a:spcBef>
                <a:spcPts val="1210"/>
              </a:spcBef>
            </a:pPr>
            <a:r>
              <a:rPr dirty="0" sz="1150">
                <a:latin typeface="Cambria"/>
                <a:cs typeface="Cambria"/>
              </a:rPr>
              <a:t>Main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components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10">
                <a:latin typeface="Cambria"/>
                <a:cs typeface="Cambria"/>
              </a:rPr>
              <a:t> Spark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architecture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are:</a:t>
            </a:r>
            <a:endParaRPr sz="1150">
              <a:latin typeface="Cambria"/>
              <a:cs typeface="Cambria"/>
            </a:endParaRPr>
          </a:p>
          <a:p>
            <a:pPr marL="309245" marR="67945" indent="-215900">
              <a:lnSpc>
                <a:spcPct val="114799"/>
              </a:lnSpc>
              <a:spcBef>
                <a:spcPts val="290"/>
              </a:spcBef>
              <a:buAutoNum type="arabicPeriod"/>
              <a:tabLst>
                <a:tab pos="309245" algn="l"/>
              </a:tabLst>
            </a:pPr>
            <a:r>
              <a:rPr dirty="0" sz="1150" spc="-10">
                <a:latin typeface="Cambria"/>
                <a:cs typeface="Cambria"/>
              </a:rPr>
              <a:t>Spark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HDFS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file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system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 storage: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Storage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is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at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</a:t>
            </a:r>
            <a:r>
              <a:rPr dirty="0" sz="1150" spc="-6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HDFS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or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 spc="-15">
                <a:latin typeface="Cambria"/>
                <a:cs typeface="Cambria"/>
              </a:rPr>
              <a:t>Hadoop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compatible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source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(such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as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HDFS,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HBase,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Cassandra,</a:t>
            </a:r>
            <a:r>
              <a:rPr dirty="0" sz="1150" spc="-10">
                <a:latin typeface="Cambria"/>
                <a:cs typeface="Cambria"/>
              </a:rPr>
              <a:t> Ceph),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or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at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Objects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Store</a:t>
            </a:r>
            <a:r>
              <a:rPr dirty="0" sz="115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S3</a:t>
            </a:r>
            <a:endParaRPr sz="1150">
              <a:latin typeface="Cambria"/>
              <a:cs typeface="Cambria"/>
            </a:endParaRPr>
          </a:p>
          <a:p>
            <a:pPr marL="308610" indent="-217804">
              <a:lnSpc>
                <a:spcPct val="100000"/>
              </a:lnSpc>
              <a:spcBef>
                <a:spcPts val="635"/>
              </a:spcBef>
              <a:buAutoNum type="arabicPeriod"/>
              <a:tabLst>
                <a:tab pos="308610" algn="l"/>
              </a:tabLst>
            </a:pP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standard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API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enables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creation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applications</a:t>
            </a:r>
            <a:r>
              <a:rPr dirty="0" sz="1150" spc="8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using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Scala,</a:t>
            </a:r>
            <a:r>
              <a:rPr dirty="0" sz="1150" spc="-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Java,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Python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and</a:t>
            </a:r>
            <a:endParaRPr sz="1150">
              <a:latin typeface="Cambria"/>
              <a:cs typeface="Cambria"/>
            </a:endParaRPr>
          </a:p>
          <a:p>
            <a:pPr marL="308610">
              <a:lnSpc>
                <a:spcPct val="100000"/>
              </a:lnSpc>
              <a:spcBef>
                <a:spcPts val="229"/>
              </a:spcBef>
            </a:pPr>
            <a:r>
              <a:rPr dirty="0" sz="1100" spc="-50">
                <a:latin typeface="Cambria"/>
                <a:cs typeface="Cambria"/>
              </a:rPr>
              <a:t>R</a:t>
            </a:r>
            <a:endParaRPr sz="1100">
              <a:latin typeface="Cambria"/>
              <a:cs typeface="Cambria"/>
            </a:endParaRPr>
          </a:p>
          <a:p>
            <a:pPr algn="just" marL="309245" marR="55880" indent="-222250">
              <a:lnSpc>
                <a:spcPct val="114799"/>
              </a:lnSpc>
              <a:spcBef>
                <a:spcPts val="490"/>
              </a:spcBef>
              <a:buAutoNum type="arabicPeriod" startAt="3"/>
              <a:tabLst>
                <a:tab pos="309245" algn="l"/>
              </a:tabLst>
            </a:pP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2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resource</a:t>
            </a:r>
            <a:r>
              <a:rPr dirty="0" sz="1150" spc="3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management</a:t>
            </a:r>
            <a:r>
              <a:rPr dirty="0" sz="1150" spc="3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can</a:t>
            </a:r>
            <a:r>
              <a:rPr dirty="0" sz="1150" spc="254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be</a:t>
            </a:r>
            <a:r>
              <a:rPr dirty="0" sz="1150" spc="2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at</a:t>
            </a:r>
            <a:r>
              <a:rPr dirty="0" sz="1150" spc="3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265">
                <a:latin typeface="Cambria"/>
                <a:cs typeface="Cambria"/>
              </a:rPr>
              <a:t> </a:t>
            </a:r>
            <a:r>
              <a:rPr dirty="0" sz="1150" spc="-35">
                <a:latin typeface="Cambria"/>
                <a:cs typeface="Cambria"/>
              </a:rPr>
              <a:t>stand-</a:t>
            </a:r>
            <a:r>
              <a:rPr dirty="0" sz="1150">
                <a:latin typeface="Cambria"/>
                <a:cs typeface="Cambria"/>
              </a:rPr>
              <a:t>alone</a:t>
            </a:r>
            <a:r>
              <a:rPr dirty="0" sz="1150" spc="3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server</a:t>
            </a:r>
            <a:r>
              <a:rPr dirty="0" sz="1150" spc="3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or</a:t>
            </a:r>
            <a:r>
              <a:rPr dirty="0" sz="1150" spc="2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it</a:t>
            </a:r>
            <a:r>
              <a:rPr dirty="0" sz="1150" spc="2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can</a:t>
            </a:r>
            <a:r>
              <a:rPr dirty="0" sz="1150" spc="2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be</a:t>
            </a:r>
            <a:r>
              <a:rPr dirty="0" sz="1150" spc="2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on</a:t>
            </a:r>
            <a:r>
              <a:rPr dirty="0" sz="1150" spc="275">
                <a:latin typeface="Cambria"/>
                <a:cs typeface="Cambria"/>
              </a:rPr>
              <a:t> </a:t>
            </a:r>
            <a:r>
              <a:rPr dirty="0" sz="1150" spc="-50">
                <a:latin typeface="Cambria"/>
                <a:cs typeface="Cambria"/>
              </a:rPr>
              <a:t>a</a:t>
            </a:r>
            <a:r>
              <a:rPr dirty="0" sz="1150" spc="-20">
                <a:latin typeface="Cambria"/>
                <a:cs typeface="Cambria"/>
              </a:rPr>
              <a:t> distributed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computing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framework,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such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as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YARN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or</a:t>
            </a:r>
            <a:r>
              <a:rPr dirty="0" sz="1150" spc="-5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Mesos.</a:t>
            </a:r>
            <a:endParaRPr sz="1150">
              <a:latin typeface="Cambria"/>
              <a:cs typeface="Cambria"/>
            </a:endParaRPr>
          </a:p>
          <a:p>
            <a:pPr algn="just" marL="15875" marR="5080" indent="108585">
              <a:lnSpc>
                <a:spcPct val="101200"/>
              </a:lnSpc>
              <a:spcBef>
                <a:spcPts val="640"/>
              </a:spcBef>
            </a:pPr>
            <a:r>
              <a:rPr dirty="0" sz="1200" spc="-45" i="1">
                <a:latin typeface="Cambria"/>
                <a:cs typeface="Cambria"/>
              </a:rPr>
              <a:t>Ceph</a:t>
            </a:r>
            <a:r>
              <a:rPr dirty="0" sz="1200" spc="-25" i="1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refers</a:t>
            </a:r>
            <a:r>
              <a:rPr dirty="0" sz="1200" spc="1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to</a:t>
            </a:r>
            <a:r>
              <a:rPr dirty="0" sz="1200" spc="-1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an</a:t>
            </a:r>
            <a:r>
              <a:rPr dirty="0" sz="1200" spc="-2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open</a:t>
            </a:r>
            <a:r>
              <a:rPr dirty="0" sz="1200" spc="-1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source,</a:t>
            </a:r>
            <a:r>
              <a:rPr dirty="0" sz="1200" spc="20">
                <a:latin typeface="Cambria"/>
                <a:cs typeface="Cambria"/>
              </a:rPr>
              <a:t> </a:t>
            </a:r>
            <a:r>
              <a:rPr dirty="0" sz="1200" spc="-20">
                <a:latin typeface="Cambria"/>
                <a:cs typeface="Cambria"/>
              </a:rPr>
              <a:t>scalable</a:t>
            </a:r>
            <a:r>
              <a:rPr dirty="0" sz="1200" spc="2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object,</a:t>
            </a:r>
            <a:r>
              <a:rPr dirty="0" sz="1200" spc="2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block,</a:t>
            </a:r>
            <a:r>
              <a:rPr dirty="0" sz="1200" spc="1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file</a:t>
            </a:r>
            <a:r>
              <a:rPr dirty="0" sz="1200" spc="1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storing</a:t>
            </a:r>
            <a:r>
              <a:rPr dirty="0" sz="1200" spc="3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unified</a:t>
            </a:r>
            <a:r>
              <a:rPr dirty="0" sz="1200" spc="1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system.</a:t>
            </a:r>
            <a:r>
              <a:rPr dirty="0" sz="1200" spc="25">
                <a:latin typeface="Cambria"/>
                <a:cs typeface="Cambria"/>
              </a:rPr>
              <a:t> </a:t>
            </a:r>
            <a:r>
              <a:rPr dirty="0" sz="1200" spc="-20">
                <a:latin typeface="Cambria"/>
                <a:cs typeface="Cambria"/>
              </a:rPr>
              <a:t>Ceph </a:t>
            </a:r>
            <a:r>
              <a:rPr dirty="0" sz="1200">
                <a:latin typeface="Cambria"/>
                <a:cs typeface="Cambria"/>
              </a:rPr>
              <a:t>provides</a:t>
            </a:r>
            <a:r>
              <a:rPr dirty="0" sz="1200" spc="9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for</a:t>
            </a:r>
            <a:r>
              <a:rPr dirty="0" sz="1200" spc="7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dynamic</a:t>
            </a:r>
            <a:r>
              <a:rPr dirty="0" sz="1200" spc="11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replication</a:t>
            </a:r>
            <a:r>
              <a:rPr dirty="0" sz="1200" spc="10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and</a:t>
            </a:r>
            <a:r>
              <a:rPr dirty="0" sz="1200" spc="6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redistribution.</a:t>
            </a:r>
            <a:r>
              <a:rPr dirty="0" sz="1200" spc="6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Ceph</a:t>
            </a:r>
            <a:r>
              <a:rPr dirty="0" sz="1200" spc="9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provides</a:t>
            </a:r>
            <a:r>
              <a:rPr dirty="0" sz="1200" spc="10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HDFS</a:t>
            </a:r>
            <a:r>
              <a:rPr dirty="0" sz="1200" spc="9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compatible </a:t>
            </a:r>
            <a:r>
              <a:rPr dirty="0" sz="1200" spc="-35">
                <a:latin typeface="Cambria"/>
                <a:cs typeface="Cambria"/>
              </a:rPr>
              <a:t>mechanisms</a:t>
            </a:r>
            <a:r>
              <a:rPr dirty="0" sz="1200" spc="5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for</a:t>
            </a:r>
            <a:r>
              <a:rPr dirty="0" sz="1200" spc="1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Big</a:t>
            </a:r>
            <a:r>
              <a:rPr dirty="0" sz="1200" spc="2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data</a:t>
            </a:r>
            <a:r>
              <a:rPr dirty="0" sz="1200" spc="2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in</a:t>
            </a:r>
            <a:r>
              <a:rPr dirty="0" sz="1200" spc="-15">
                <a:latin typeface="Cambria"/>
                <a:cs typeface="Cambria"/>
              </a:rPr>
              <a:t> </a:t>
            </a:r>
            <a:r>
              <a:rPr dirty="0" sz="1200" spc="-20">
                <a:latin typeface="Cambria"/>
                <a:cs typeface="Cambria"/>
              </a:rPr>
              <a:t>petabytes</a:t>
            </a:r>
            <a:r>
              <a:rPr dirty="0" sz="1200" spc="6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or</a:t>
            </a:r>
            <a:r>
              <a:rPr dirty="0" sz="1200" spc="1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exabytes.</a:t>
            </a:r>
            <a:r>
              <a:rPr dirty="0" sz="1200" spc="7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An</a:t>
            </a:r>
            <a:r>
              <a:rPr dirty="0" sz="1200" spc="10">
                <a:latin typeface="Cambria"/>
                <a:cs typeface="Cambria"/>
              </a:rPr>
              <a:t> </a:t>
            </a:r>
            <a:r>
              <a:rPr dirty="0" sz="1200" spc="-20">
                <a:latin typeface="Cambria"/>
                <a:cs typeface="Cambria"/>
              </a:rPr>
              <a:t>application</a:t>
            </a:r>
            <a:r>
              <a:rPr dirty="0" sz="1200" spc="50">
                <a:latin typeface="Cambria"/>
                <a:cs typeface="Cambria"/>
              </a:rPr>
              <a:t> </a:t>
            </a:r>
            <a:r>
              <a:rPr dirty="0" sz="1200" spc="-20">
                <a:latin typeface="Cambria"/>
                <a:cs typeface="Cambria"/>
              </a:rPr>
              <a:t>uniquely</a:t>
            </a:r>
            <a:r>
              <a:rPr dirty="0" sz="1200" spc="75">
                <a:latin typeface="Cambria"/>
                <a:cs typeface="Cambria"/>
              </a:rPr>
              <a:t> </a:t>
            </a:r>
            <a:r>
              <a:rPr dirty="0" sz="1200" spc="-25">
                <a:latin typeface="Cambria"/>
                <a:cs typeface="Cambria"/>
              </a:rPr>
              <a:t>accesses</a:t>
            </a:r>
            <a:r>
              <a:rPr dirty="0" sz="1200" spc="60">
                <a:latin typeface="Cambria"/>
                <a:cs typeface="Cambria"/>
              </a:rPr>
              <a:t> </a:t>
            </a:r>
            <a:r>
              <a:rPr dirty="0" sz="1200" spc="-25">
                <a:latin typeface="Cambria"/>
                <a:cs typeface="Cambria"/>
              </a:rPr>
              <a:t>the </a:t>
            </a:r>
            <a:r>
              <a:rPr dirty="0" sz="1150">
                <a:latin typeface="Cambria"/>
                <a:cs typeface="Cambria"/>
              </a:rPr>
              <a:t>object,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block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file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stores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-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system </a:t>
            </a:r>
            <a:r>
              <a:rPr dirty="0" sz="1150" spc="-10">
                <a:latin typeface="Cambria"/>
                <a:cs typeface="Cambria"/>
              </a:rPr>
              <a:t>using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Ceph.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Ceph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is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highly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reliable.</a:t>
            </a:r>
            <a:endParaRPr sz="1150">
              <a:latin typeface="Cambria"/>
              <a:cs typeface="Cambria"/>
            </a:endParaRPr>
          </a:p>
          <a:p>
            <a:pPr algn="just" marL="15875" marR="5080" indent="111125">
              <a:lnSpc>
                <a:spcPct val="104800"/>
              </a:lnSpc>
              <a:spcBef>
                <a:spcPts val="570"/>
              </a:spcBef>
            </a:pPr>
            <a:r>
              <a:rPr dirty="0" sz="1150" spc="-65">
                <a:latin typeface="Cambria"/>
                <a:cs typeface="Cambria"/>
              </a:rPr>
              <a:t>Apoche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 spc="-60">
                <a:latin typeface="Cambria"/>
                <a:cs typeface="Cambria"/>
              </a:rPr>
              <a:t>Mesos</a:t>
            </a:r>
            <a:r>
              <a:rPr dirty="0" sz="1150" spc="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is</a:t>
            </a:r>
            <a:r>
              <a:rPr dirty="0" sz="1150" spc="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</a:t>
            </a:r>
            <a:r>
              <a:rPr dirty="0" sz="1150" spc="10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open</a:t>
            </a:r>
            <a:r>
              <a:rPr dirty="0" sz="1150" spc="1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source</a:t>
            </a:r>
            <a:r>
              <a:rPr dirty="0" sz="1150" spc="1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project</a:t>
            </a:r>
            <a:r>
              <a:rPr dirty="0" sz="1150" spc="1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developed</a:t>
            </a:r>
            <a:r>
              <a:rPr dirty="0" sz="1150" spc="1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at</a:t>
            </a:r>
            <a:r>
              <a:rPr dirty="0" sz="1150" spc="1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University</a:t>
            </a:r>
            <a:r>
              <a:rPr dirty="0" sz="1150" spc="204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Berkeley,</a:t>
            </a:r>
            <a:r>
              <a:rPr dirty="0" sz="1150" spc="1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114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now </a:t>
            </a:r>
            <a:r>
              <a:rPr dirty="0" sz="1150">
                <a:latin typeface="Cambria"/>
                <a:cs typeface="Cambria"/>
              </a:rPr>
              <a:t>passed</a:t>
            </a:r>
            <a:r>
              <a:rPr dirty="0" sz="1150" spc="1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10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Apache.</a:t>
            </a:r>
            <a:r>
              <a:rPr dirty="0" sz="1150" spc="1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It</a:t>
            </a:r>
            <a:r>
              <a:rPr dirty="0" sz="1150" spc="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manages</a:t>
            </a:r>
            <a:r>
              <a:rPr dirty="0" sz="1150" spc="1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computing</a:t>
            </a:r>
            <a:r>
              <a:rPr dirty="0" sz="1150" spc="1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clusters.</a:t>
            </a:r>
            <a:r>
              <a:rPr dirty="0" sz="1150" spc="1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Its</a:t>
            </a:r>
            <a:r>
              <a:rPr dirty="0" sz="1150" spc="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implementation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is</a:t>
            </a:r>
            <a:r>
              <a:rPr dirty="0" sz="1150" spc="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C++.</a:t>
            </a:r>
            <a:r>
              <a:rPr dirty="0" sz="1150" spc="12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Apache </a:t>
            </a:r>
            <a:r>
              <a:rPr dirty="0" sz="1150">
                <a:latin typeface="Cambria"/>
                <a:cs typeface="Cambria"/>
              </a:rPr>
              <a:t>released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 stable</a:t>
            </a:r>
            <a:r>
              <a:rPr dirty="0" sz="1150" spc="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version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1.3.0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Mesos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-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June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 spc="-35">
                <a:latin typeface="Cambria"/>
                <a:cs typeface="Cambria"/>
              </a:rPr>
              <a:t>2017.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Apache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Mesos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enables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fine-</a:t>
            </a:r>
            <a:r>
              <a:rPr dirty="0" sz="1150" spc="-10">
                <a:latin typeface="Cambria"/>
                <a:cs typeface="Cambria"/>
              </a:rPr>
              <a:t>grained </a:t>
            </a:r>
            <a:r>
              <a:rPr dirty="0" sz="1150">
                <a:latin typeface="Cambria"/>
                <a:cs typeface="Cambria"/>
              </a:rPr>
              <a:t>sharing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CPU,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RAM,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I0s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other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across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frameworks.</a:t>
            </a:r>
            <a:r>
              <a:rPr dirty="0" sz="1150" spc="10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Mesos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offers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them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20" b="1">
                <a:latin typeface="Cambria"/>
                <a:cs typeface="Cambria"/>
              </a:rPr>
              <a:t>resource.</a:t>
            </a:r>
            <a:r>
              <a:rPr dirty="0" sz="1150" spc="65" b="1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Each </a:t>
            </a:r>
            <a:r>
              <a:rPr dirty="0" sz="1150" spc="-25">
                <a:latin typeface="Cambria"/>
                <a:cs typeface="Cambria"/>
              </a:rPr>
              <a:t>resource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contains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list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6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agents.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Each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agent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has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Hadoop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50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MapReduce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executers.</a:t>
            </a:r>
            <a:endParaRPr sz="1150">
              <a:latin typeface="Cambria"/>
              <a:cs typeface="Cambria"/>
            </a:endParaRPr>
          </a:p>
          <a:p>
            <a:pPr algn="just" marL="15875" marR="6985" indent="117475">
              <a:lnSpc>
                <a:spcPct val="104299"/>
              </a:lnSpc>
              <a:spcBef>
                <a:spcPts val="575"/>
              </a:spcBef>
            </a:pPr>
            <a:r>
              <a:rPr dirty="0" sz="1150" spc="-70" i="1">
                <a:latin typeface="Cambria"/>
                <a:cs typeface="Cambria"/>
              </a:rPr>
              <a:t>S3</a:t>
            </a:r>
            <a:r>
              <a:rPr dirty="0" sz="1150" spc="5" i="1">
                <a:latin typeface="Cambria"/>
                <a:cs typeface="Cambria"/>
              </a:rPr>
              <a:t> </a:t>
            </a:r>
            <a:r>
              <a:rPr dirty="0" sz="1150" spc="-35" i="1">
                <a:latin typeface="Cambria"/>
                <a:cs typeface="Cambria"/>
              </a:rPr>
              <a:t>(Simple</a:t>
            </a:r>
            <a:r>
              <a:rPr dirty="0" sz="1150" spc="65" i="1">
                <a:latin typeface="Cambria"/>
                <a:cs typeface="Cambria"/>
              </a:rPr>
              <a:t> </a:t>
            </a:r>
            <a:r>
              <a:rPr dirty="0" sz="1150" spc="-50" i="1">
                <a:latin typeface="Cambria"/>
                <a:cs typeface="Cambria"/>
              </a:rPr>
              <a:t>Storage</a:t>
            </a:r>
            <a:r>
              <a:rPr dirty="0" sz="1150" spc="30" i="1">
                <a:latin typeface="Cambria"/>
                <a:cs typeface="Cambria"/>
              </a:rPr>
              <a:t> </a:t>
            </a:r>
            <a:r>
              <a:rPr dirty="0" sz="1150" spc="-20" i="1">
                <a:latin typeface="Cambria"/>
                <a:cs typeface="Cambria"/>
              </a:rPr>
              <a:t>Sewice)</a:t>
            </a:r>
            <a:r>
              <a:rPr dirty="0" sz="1150" spc="-15" i="1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refers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Amazon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web service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on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cloud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named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S3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which </a:t>
            </a:r>
            <a:r>
              <a:rPr dirty="0" sz="1150" spc="-25">
                <a:latin typeface="Cambria"/>
                <a:cs typeface="Cambria"/>
              </a:rPr>
              <a:t>provides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Object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Stores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-5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(Section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3.3.4).</a:t>
            </a:r>
            <a:endParaRPr sz="1150">
              <a:latin typeface="Cambria"/>
              <a:cs typeface="Cambria"/>
            </a:endParaRPr>
          </a:p>
          <a:p>
            <a:pPr algn="just" marL="15875">
              <a:lnSpc>
                <a:spcPct val="100000"/>
              </a:lnSpc>
              <a:spcBef>
                <a:spcPts val="610"/>
              </a:spcBef>
            </a:pPr>
            <a:r>
              <a:rPr dirty="0" sz="1250" spc="-50" b="1" i="1">
                <a:latin typeface="Cambria"/>
                <a:cs typeface="Cambria"/>
              </a:rPr>
              <a:t>5.2.1.1</a:t>
            </a:r>
            <a:r>
              <a:rPr dirty="0" sz="1250" spc="-15" b="1" i="1">
                <a:latin typeface="Cambria"/>
                <a:cs typeface="Cambria"/>
              </a:rPr>
              <a:t> </a:t>
            </a:r>
            <a:r>
              <a:rPr dirty="0" sz="1250" spc="-55" b="1">
                <a:latin typeface="Cambria"/>
                <a:cs typeface="Cambria"/>
              </a:rPr>
              <a:t>Features</a:t>
            </a:r>
            <a:r>
              <a:rPr dirty="0" sz="1250" spc="20" b="1">
                <a:latin typeface="Cambria"/>
                <a:cs typeface="Cambria"/>
              </a:rPr>
              <a:t> </a:t>
            </a:r>
            <a:r>
              <a:rPr dirty="0" sz="1250" b="1" i="1">
                <a:latin typeface="Cambria"/>
                <a:cs typeface="Cambria"/>
              </a:rPr>
              <a:t>of</a:t>
            </a:r>
            <a:r>
              <a:rPr dirty="0" sz="1250" spc="30" b="1" i="1">
                <a:latin typeface="Cambria"/>
                <a:cs typeface="Cambria"/>
              </a:rPr>
              <a:t> </a:t>
            </a:r>
            <a:r>
              <a:rPr dirty="0" sz="1250" spc="-10" b="1" i="1">
                <a:latin typeface="Cambria"/>
                <a:cs typeface="Cambria"/>
              </a:rPr>
              <a:t>Spark</a:t>
            </a:r>
            <a:endParaRPr sz="1250">
              <a:latin typeface="Cambria"/>
              <a:cs typeface="Cambria"/>
            </a:endParaRPr>
          </a:p>
          <a:p>
            <a:pPr algn="just" marL="12700">
              <a:lnSpc>
                <a:spcPct val="100000"/>
              </a:lnSpc>
              <a:spcBef>
                <a:spcPts val="615"/>
              </a:spcBef>
            </a:pPr>
            <a:r>
              <a:rPr dirty="0" sz="1150" spc="-10">
                <a:latin typeface="Cambria"/>
                <a:cs typeface="Cambria"/>
              </a:rPr>
              <a:t>Figure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5.2 </a:t>
            </a:r>
            <a:r>
              <a:rPr dirty="0" sz="1150" spc="-45">
                <a:latin typeface="Cambria"/>
                <a:cs typeface="Cambria"/>
              </a:rPr>
              <a:t>shows</a:t>
            </a:r>
            <a:r>
              <a:rPr dirty="0" sz="1150">
                <a:latin typeface="Cambria"/>
                <a:cs typeface="Cambria"/>
              </a:rPr>
              <a:t> the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main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features</a:t>
            </a:r>
            <a:r>
              <a:rPr dirty="0" sz="1150">
                <a:latin typeface="Cambria"/>
                <a:cs typeface="Cambria"/>
              </a:rPr>
              <a:t> of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Spark.</a:t>
            </a:r>
            <a:endParaRPr sz="115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01823" y="1481327"/>
            <a:ext cx="3078479" cy="246887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168264" y="3948430"/>
            <a:ext cx="2470150" cy="5562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66395">
              <a:lnSpc>
                <a:spcPct val="151300"/>
              </a:lnSpc>
              <a:spcBef>
                <a:spcPts val="100"/>
              </a:spcBef>
            </a:pPr>
            <a:r>
              <a:rPr dirty="0" sz="1150" spc="-20" b="1">
                <a:latin typeface="Cambria"/>
                <a:cs typeface="Cambria"/>
              </a:rPr>
              <a:t>Figure</a:t>
            </a:r>
            <a:r>
              <a:rPr dirty="0" sz="1150" spc="40" b="1">
                <a:latin typeface="Cambria"/>
                <a:cs typeface="Cambria"/>
              </a:rPr>
              <a:t> </a:t>
            </a:r>
            <a:r>
              <a:rPr dirty="0" sz="1150" spc="-10" b="1">
                <a:latin typeface="Cambria"/>
                <a:cs typeface="Cambria"/>
              </a:rPr>
              <a:t>5.Z</a:t>
            </a:r>
            <a:r>
              <a:rPr dirty="0" sz="1150" spc="5" b="1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Main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features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Spark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features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Spark:</a:t>
            </a:r>
            <a:endParaRPr sz="1150">
              <a:latin typeface="Cambria"/>
              <a:cs typeface="Cambri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133953" y="6114034"/>
            <a:ext cx="130810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25">
                <a:latin typeface="Cambria"/>
                <a:cs typeface="Cambria"/>
              </a:rPr>
              <a:t>4.</a:t>
            </a:r>
            <a:endParaRPr sz="1150">
              <a:latin typeface="Cambria"/>
              <a:cs typeface="Cambri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129174" y="4515357"/>
            <a:ext cx="5526405" cy="39820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233679" marR="10160" indent="-214629">
              <a:lnSpc>
                <a:spcPct val="114799"/>
              </a:lnSpc>
              <a:spcBef>
                <a:spcPts val="100"/>
              </a:spcBef>
              <a:buAutoNum type="arabicPeriod"/>
              <a:tabLst>
                <a:tab pos="233679" algn="l"/>
              </a:tabLst>
            </a:pP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1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provisions</a:t>
            </a:r>
            <a:r>
              <a:rPr dirty="0" sz="1150" spc="1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1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creating</a:t>
            </a:r>
            <a:r>
              <a:rPr dirty="0" sz="1150" spc="1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applications</a:t>
            </a:r>
            <a:r>
              <a:rPr dirty="0" sz="1150" spc="229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that</a:t>
            </a:r>
            <a:r>
              <a:rPr dirty="0" sz="1150" spc="1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use</a:t>
            </a:r>
            <a:r>
              <a:rPr dirty="0" sz="1150" spc="1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1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complex</a:t>
            </a:r>
            <a:r>
              <a:rPr dirty="0" sz="1150" spc="1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data.</a:t>
            </a:r>
            <a:r>
              <a:rPr dirty="0" sz="1150" spc="140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In-</a:t>
            </a:r>
            <a:r>
              <a:rPr dirty="0" sz="1150" spc="-10">
                <a:latin typeface="Cambria"/>
                <a:cs typeface="Cambria"/>
              </a:rPr>
              <a:t>memory Apache</a:t>
            </a:r>
            <a:r>
              <a:rPr dirty="0" sz="1150" spc="-5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Spark</a:t>
            </a:r>
            <a:r>
              <a:rPr dirty="0" sz="1150" spc="-5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computing</a:t>
            </a:r>
            <a:r>
              <a:rPr dirty="0" sz="1150">
                <a:latin typeface="Cambria"/>
                <a:cs typeface="Cambria"/>
              </a:rPr>
              <a:t> engine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enables</a:t>
            </a:r>
            <a:r>
              <a:rPr dirty="0" sz="1150">
                <a:latin typeface="Cambria"/>
                <a:cs typeface="Cambria"/>
              </a:rPr>
              <a:t> up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-65">
                <a:latin typeface="Cambria"/>
                <a:cs typeface="Cambria"/>
              </a:rPr>
              <a:t> </a:t>
            </a:r>
            <a:r>
              <a:rPr dirty="0" sz="1150" spc="-100">
                <a:latin typeface="Cambria"/>
                <a:cs typeface="Cambria"/>
              </a:rPr>
              <a:t>100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times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performance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with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respect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to </a:t>
            </a:r>
            <a:r>
              <a:rPr dirty="0" sz="1150" spc="-10">
                <a:latin typeface="Cambria"/>
                <a:cs typeface="Cambria"/>
              </a:rPr>
              <a:t>Hadoop.</a:t>
            </a:r>
            <a:endParaRPr sz="1150">
              <a:latin typeface="Cambria"/>
              <a:cs typeface="Cambria"/>
            </a:endParaRPr>
          </a:p>
          <a:p>
            <a:pPr algn="just" marL="231140" marR="15875" indent="-214629">
              <a:lnSpc>
                <a:spcPct val="114799"/>
              </a:lnSpc>
              <a:spcBef>
                <a:spcPts val="430"/>
              </a:spcBef>
              <a:buAutoNum type="arabicPeriod"/>
              <a:tabLst>
                <a:tab pos="238760" algn="l"/>
              </a:tabLst>
            </a:pPr>
            <a:r>
              <a:rPr dirty="0" sz="1150">
                <a:latin typeface="Cambria"/>
                <a:cs typeface="Cambria"/>
              </a:rPr>
              <a:t>Execution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engine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uses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both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in-</a:t>
            </a:r>
            <a:r>
              <a:rPr dirty="0" sz="1150">
                <a:latin typeface="Cambria"/>
                <a:cs typeface="Cambria"/>
              </a:rPr>
              <a:t>memory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 spc="-40">
                <a:latin typeface="Cambria"/>
                <a:cs typeface="Cambria"/>
              </a:rPr>
              <a:t>on-</a:t>
            </a:r>
            <a:r>
              <a:rPr dirty="0" sz="1150">
                <a:latin typeface="Cambria"/>
                <a:cs typeface="Cambria"/>
              </a:rPr>
              <a:t>disk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computing.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Intermediate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results </a:t>
            </a:r>
            <a:r>
              <a:rPr dirty="0" sz="1150" spc="-10">
                <a:latin typeface="Cambria"/>
                <a:cs typeface="Cambria"/>
              </a:rPr>
              <a:t>	</a:t>
            </a:r>
            <a:r>
              <a:rPr dirty="0" sz="1150" spc="-20">
                <a:latin typeface="Cambria"/>
                <a:cs typeface="Cambria"/>
              </a:rPr>
              <a:t>save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in-</a:t>
            </a:r>
            <a:r>
              <a:rPr dirty="0" sz="1150" spc="-10">
                <a:latin typeface="Cambria"/>
                <a:cs typeface="Cambria"/>
              </a:rPr>
              <a:t>memory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spill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over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-6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disk.</a:t>
            </a:r>
            <a:endParaRPr sz="1150">
              <a:latin typeface="Cambria"/>
              <a:cs typeface="Cambria"/>
            </a:endParaRPr>
          </a:p>
          <a:p>
            <a:pPr algn="just" marL="230504" marR="13335" indent="-218440">
              <a:lnSpc>
                <a:spcPct val="114799"/>
              </a:lnSpc>
              <a:spcBef>
                <a:spcPts val="455"/>
              </a:spcBef>
              <a:buAutoNum type="arabicPeriod"/>
              <a:tabLst>
                <a:tab pos="236854" algn="l"/>
              </a:tabLst>
            </a:pP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uploading</a:t>
            </a:r>
            <a:r>
              <a:rPr dirty="0" sz="1150" spc="1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from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Object</a:t>
            </a:r>
            <a:r>
              <a:rPr dirty="0" sz="1150" spc="1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Store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immediate</a:t>
            </a:r>
            <a:r>
              <a:rPr dirty="0" sz="1150" spc="1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use</a:t>
            </a:r>
            <a:r>
              <a:rPr dirty="0" sz="1150" spc="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as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object</a:t>
            </a:r>
            <a:r>
              <a:rPr dirty="0" sz="1150" spc="10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instance. 	Spark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service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interface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sets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up</a:t>
            </a:r>
            <a:r>
              <a:rPr dirty="0" sz="1150" spc="-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Object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Store.</a:t>
            </a:r>
            <a:endParaRPr sz="1150">
              <a:latin typeface="Cambria"/>
              <a:cs typeface="Cambria"/>
            </a:endParaRPr>
          </a:p>
          <a:p>
            <a:pPr algn="just" marL="234315" marR="5080" indent="-1270">
              <a:lnSpc>
                <a:spcPct val="112999"/>
              </a:lnSpc>
              <a:spcBef>
                <a:spcPts val="455"/>
              </a:spcBef>
            </a:pPr>
            <a:r>
              <a:rPr dirty="0" sz="1150">
                <a:latin typeface="Cambria"/>
                <a:cs typeface="Cambria"/>
              </a:rPr>
              <a:t>Provides</a:t>
            </a:r>
            <a:r>
              <a:rPr dirty="0" sz="1150" spc="1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high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performance</a:t>
            </a:r>
            <a:r>
              <a:rPr dirty="0" sz="1150" spc="1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when</a:t>
            </a:r>
            <a:r>
              <a:rPr dirty="0" sz="1150" spc="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application</a:t>
            </a:r>
            <a:r>
              <a:rPr dirty="0" sz="1150" spc="1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accesses</a:t>
            </a:r>
            <a:r>
              <a:rPr dirty="0" sz="1150" spc="1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memory</a:t>
            </a:r>
            <a:r>
              <a:rPr dirty="0" sz="1150" spc="1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cache</a:t>
            </a:r>
            <a:r>
              <a:rPr dirty="0" sz="1150" spc="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from</a:t>
            </a:r>
            <a:r>
              <a:rPr dirty="0" sz="1150" spc="11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the </a:t>
            </a:r>
            <a:r>
              <a:rPr dirty="0" sz="1150" spc="-10">
                <a:latin typeface="Cambria"/>
                <a:cs typeface="Cambria"/>
              </a:rPr>
              <a:t>disk.</a:t>
            </a:r>
            <a:endParaRPr sz="1150">
              <a:latin typeface="Cambria"/>
              <a:cs typeface="Cambria"/>
            </a:endParaRPr>
          </a:p>
          <a:p>
            <a:pPr algn="just" marL="234315" marR="7620" indent="-215900">
              <a:lnSpc>
                <a:spcPct val="115100"/>
              </a:lnSpc>
              <a:spcBef>
                <a:spcPts val="455"/>
              </a:spcBef>
            </a:pPr>
            <a:r>
              <a:rPr dirty="0" sz="1150">
                <a:latin typeface="Cambria"/>
                <a:cs typeface="Cambria"/>
              </a:rPr>
              <a:t>s.</a:t>
            </a:r>
            <a:r>
              <a:rPr dirty="0" sz="1150" spc="4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Contains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API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define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Resilient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Distributed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Datasets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 spc="-35">
                <a:latin typeface="Cambria"/>
                <a:cs typeface="Cambria"/>
              </a:rPr>
              <a:t>(RDDs).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RDD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is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programming abstraction.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 spc="-40">
                <a:latin typeface="Cambria"/>
                <a:cs typeface="Cambria"/>
              </a:rPr>
              <a:t>RDD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is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core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concept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-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Spark </a:t>
            </a:r>
            <a:r>
              <a:rPr dirty="0" sz="1150" spc="-20">
                <a:latin typeface="Cambria"/>
                <a:cs typeface="Cambria"/>
              </a:rPr>
              <a:t>framework.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 spc="-45">
                <a:latin typeface="Cambria"/>
                <a:cs typeface="Cambria"/>
              </a:rPr>
              <a:t>RDD</a:t>
            </a:r>
            <a:r>
              <a:rPr dirty="0" sz="1150" spc="-20">
                <a:latin typeface="Cambria"/>
                <a:cs typeface="Cambria"/>
              </a:rPr>
              <a:t> represents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-6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collection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1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Object</a:t>
            </a:r>
            <a:r>
              <a:rPr dirty="0" sz="1150" spc="2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Stores</a:t>
            </a:r>
            <a:r>
              <a:rPr dirty="0" sz="1150" spc="2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distributed</a:t>
            </a:r>
            <a:r>
              <a:rPr dirty="0" sz="1150" spc="2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across</a:t>
            </a:r>
            <a:r>
              <a:rPr dirty="0" sz="1150" spc="20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many</a:t>
            </a:r>
            <a:r>
              <a:rPr dirty="0" sz="1150" spc="2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compute</a:t>
            </a:r>
            <a:r>
              <a:rPr dirty="0" sz="1150" spc="2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nodes</a:t>
            </a:r>
            <a:r>
              <a:rPr dirty="0" sz="1150" spc="2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1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parallel</a:t>
            </a:r>
            <a:r>
              <a:rPr dirty="0" sz="1150" spc="19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processing. </a:t>
            </a: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stores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-5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RDD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on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different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partitions.</a:t>
            </a:r>
            <a:r>
              <a:rPr dirty="0" sz="1150" spc="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table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has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partitions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into </a:t>
            </a:r>
            <a:r>
              <a:rPr dirty="0" sz="1150" spc="-10">
                <a:latin typeface="Cambria"/>
                <a:cs typeface="Cambria"/>
              </a:rPr>
              <a:t>columns </a:t>
            </a:r>
            <a:r>
              <a:rPr dirty="0" sz="1150">
                <a:latin typeface="Cambria"/>
                <a:cs typeface="Cambria"/>
              </a:rPr>
              <a:t>or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rows.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Similarly,</a:t>
            </a:r>
            <a:r>
              <a:rPr dirty="0" sz="1150" spc="10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RDD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can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also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be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considered</a:t>
            </a:r>
            <a:r>
              <a:rPr dirty="0" sz="1150" spc="1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as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table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database</a:t>
            </a:r>
            <a:r>
              <a:rPr dirty="0" sz="1150" spc="1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that</a:t>
            </a:r>
            <a:r>
              <a:rPr dirty="0" sz="1150" spc="10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can </a:t>
            </a:r>
            <a:r>
              <a:rPr dirty="0" sz="1150">
                <a:latin typeface="Cambria"/>
                <a:cs typeface="Cambria"/>
              </a:rPr>
              <a:t>hold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any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type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data.</a:t>
            </a:r>
            <a:r>
              <a:rPr dirty="0" sz="1150" spc="-55">
                <a:latin typeface="Cambria"/>
                <a:cs typeface="Cambria"/>
              </a:rPr>
              <a:t> </a:t>
            </a:r>
            <a:r>
              <a:rPr dirty="0" sz="1150" spc="-50">
                <a:latin typeface="Cambria"/>
                <a:cs typeface="Cambria"/>
              </a:rPr>
              <a:t>RDDs</a:t>
            </a:r>
            <a:r>
              <a:rPr dirty="0" sz="1150" spc="-10">
                <a:latin typeface="Cambria"/>
                <a:cs typeface="Cambria"/>
              </a:rPr>
              <a:t> are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also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fault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tolerant.</a:t>
            </a:r>
            <a:endParaRPr sz="1150">
              <a:latin typeface="Cambria"/>
              <a:cs typeface="Cambria"/>
            </a:endParaRPr>
          </a:p>
          <a:p>
            <a:pPr algn="just" marL="230504" marR="8255" indent="-214629">
              <a:lnSpc>
                <a:spcPct val="114799"/>
              </a:lnSpc>
              <a:spcBef>
                <a:spcPts val="430"/>
              </a:spcBef>
              <a:buAutoNum type="arabicPeriod" startAt="6"/>
              <a:tabLst>
                <a:tab pos="236220" algn="l"/>
              </a:tabLst>
            </a:pPr>
            <a:r>
              <a:rPr dirty="0" sz="1150" spc="-25">
                <a:latin typeface="Cambria"/>
                <a:cs typeface="Cambria"/>
              </a:rPr>
              <a:t>Processes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any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kind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data,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namely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structured,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semi-</a:t>
            </a:r>
            <a:r>
              <a:rPr dirty="0" sz="1150" spc="-10">
                <a:latin typeface="Cambria"/>
                <a:cs typeface="Cambria"/>
              </a:rPr>
              <a:t>structured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or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unstructured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data </a:t>
            </a:r>
            <a:r>
              <a:rPr dirty="0" sz="1150" spc="-20">
                <a:latin typeface="Cambria"/>
                <a:cs typeface="Cambria"/>
              </a:rPr>
              <a:t>	</a:t>
            </a:r>
            <a:r>
              <a:rPr dirty="0" sz="1150">
                <a:latin typeface="Cambria"/>
                <a:cs typeface="Cambria"/>
              </a:rPr>
              <a:t>arriving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from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various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sources.</a:t>
            </a:r>
            <a:endParaRPr sz="1150">
              <a:latin typeface="Cambria"/>
              <a:cs typeface="Cambria"/>
            </a:endParaRPr>
          </a:p>
          <a:p>
            <a:pPr algn="just" marL="234950" indent="-219710">
              <a:lnSpc>
                <a:spcPct val="100000"/>
              </a:lnSpc>
              <a:spcBef>
                <a:spcPts val="635"/>
              </a:spcBef>
              <a:buAutoNum type="arabicPeriod" startAt="6"/>
              <a:tabLst>
                <a:tab pos="234950" algn="l"/>
              </a:tabLst>
            </a:pPr>
            <a:r>
              <a:rPr dirty="0" sz="1150" spc="-25">
                <a:latin typeface="Cambria"/>
                <a:cs typeface="Cambria"/>
              </a:rPr>
              <a:t>Supports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many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new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functions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addition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-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Map</a:t>
            </a:r>
            <a:r>
              <a:rPr dirty="0" sz="1150" spc="-10">
                <a:latin typeface="Cambria"/>
                <a:cs typeface="Cambria"/>
              </a:rPr>
              <a:t> and</a:t>
            </a:r>
            <a:r>
              <a:rPr dirty="0" sz="1150" spc="-5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Reduce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functions.</a:t>
            </a:r>
            <a:endParaRPr sz="115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2135123" y="4666488"/>
            <a:ext cx="0" cy="338455"/>
          </a:xfrm>
          <a:custGeom>
            <a:avLst/>
            <a:gdLst/>
            <a:ahLst/>
            <a:cxnLst/>
            <a:rect l="l" t="t" r="r" b="b"/>
            <a:pathLst>
              <a:path w="0" h="338454">
                <a:moveTo>
                  <a:pt x="0" y="338328"/>
                </a:moveTo>
                <a:lnTo>
                  <a:pt x="0" y="0"/>
                </a:lnTo>
              </a:path>
            </a:pathLst>
          </a:custGeom>
          <a:ln w="9144">
            <a:solidFill>
              <a:srgbClr val="0F0F0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2130551" y="4666488"/>
            <a:ext cx="2499360" cy="338455"/>
            <a:chOff x="2130551" y="4666488"/>
            <a:chExt cx="2499360" cy="338455"/>
          </a:xfrm>
        </p:grpSpPr>
        <p:sp>
          <p:nvSpPr>
            <p:cNvPr id="4" name="object 4" descr=""/>
            <p:cNvSpPr/>
            <p:nvPr/>
          </p:nvSpPr>
          <p:spPr>
            <a:xfrm>
              <a:off x="4625339" y="4666488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w="0" h="338454">
                  <a:moveTo>
                    <a:pt x="0" y="338328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F0F0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130551" y="4671060"/>
              <a:ext cx="2499360" cy="0"/>
            </a:xfrm>
            <a:custGeom>
              <a:avLst/>
              <a:gdLst/>
              <a:ahLst/>
              <a:cxnLst/>
              <a:rect l="l" t="t" r="r" b="b"/>
              <a:pathLst>
                <a:path w="2499360" h="0">
                  <a:moveTo>
                    <a:pt x="0" y="0"/>
                  </a:moveTo>
                  <a:lnTo>
                    <a:pt x="2499360" y="0"/>
                  </a:lnTo>
                </a:path>
              </a:pathLst>
            </a:custGeom>
            <a:ln w="9144">
              <a:solidFill>
                <a:srgbClr val="0F0F0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130551" y="5000244"/>
              <a:ext cx="2499360" cy="0"/>
            </a:xfrm>
            <a:custGeom>
              <a:avLst/>
              <a:gdLst/>
              <a:ahLst/>
              <a:cxnLst/>
              <a:rect l="l" t="t" r="r" b="b"/>
              <a:pathLst>
                <a:path w="2499360" h="0">
                  <a:moveTo>
                    <a:pt x="0" y="0"/>
                  </a:moveTo>
                  <a:lnTo>
                    <a:pt x="2499360" y="0"/>
                  </a:lnTo>
                </a:path>
              </a:pathLst>
            </a:custGeom>
            <a:ln w="9144">
              <a:solidFill>
                <a:srgbClr val="0F0F0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4820411" y="4166615"/>
            <a:ext cx="0" cy="341630"/>
          </a:xfrm>
          <a:custGeom>
            <a:avLst/>
            <a:gdLst/>
            <a:ahLst/>
            <a:cxnLst/>
            <a:rect l="l" t="t" r="r" b="b"/>
            <a:pathLst>
              <a:path w="0" h="341629">
                <a:moveTo>
                  <a:pt x="0" y="341376"/>
                </a:moveTo>
                <a:lnTo>
                  <a:pt x="0" y="0"/>
                </a:lnTo>
              </a:path>
            </a:pathLst>
          </a:custGeom>
          <a:ln w="9144">
            <a:solidFill>
              <a:srgbClr val="0F0F0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4815840" y="4166615"/>
            <a:ext cx="814069" cy="341630"/>
            <a:chOff x="4815840" y="4166615"/>
            <a:chExt cx="814069" cy="341630"/>
          </a:xfrm>
        </p:grpSpPr>
        <p:sp>
          <p:nvSpPr>
            <p:cNvPr id="9" name="object 9" descr=""/>
            <p:cNvSpPr/>
            <p:nvPr/>
          </p:nvSpPr>
          <p:spPr>
            <a:xfrm>
              <a:off x="5625084" y="4166615"/>
              <a:ext cx="0" cy="341630"/>
            </a:xfrm>
            <a:custGeom>
              <a:avLst/>
              <a:gdLst/>
              <a:ahLst/>
              <a:cxnLst/>
              <a:rect l="l" t="t" r="r" b="b"/>
              <a:pathLst>
                <a:path w="0" h="341629">
                  <a:moveTo>
                    <a:pt x="0" y="341376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F0F0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815840" y="4171187"/>
              <a:ext cx="814069" cy="0"/>
            </a:xfrm>
            <a:custGeom>
              <a:avLst/>
              <a:gdLst/>
              <a:ahLst/>
              <a:cxnLst/>
              <a:rect l="l" t="t" r="r" b="b"/>
              <a:pathLst>
                <a:path w="814070" h="0">
                  <a:moveTo>
                    <a:pt x="0" y="0"/>
                  </a:moveTo>
                  <a:lnTo>
                    <a:pt x="813816" y="0"/>
                  </a:lnTo>
                </a:path>
              </a:pathLst>
            </a:custGeom>
            <a:ln w="9144">
              <a:solidFill>
                <a:srgbClr val="0F0F0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815840" y="4503419"/>
              <a:ext cx="814069" cy="0"/>
            </a:xfrm>
            <a:custGeom>
              <a:avLst/>
              <a:gdLst/>
              <a:ahLst/>
              <a:cxnLst/>
              <a:rect l="l" t="t" r="r" b="b"/>
              <a:pathLst>
                <a:path w="814070" h="0">
                  <a:moveTo>
                    <a:pt x="0" y="0"/>
                  </a:moveTo>
                  <a:lnTo>
                    <a:pt x="813816" y="0"/>
                  </a:lnTo>
                </a:path>
              </a:pathLst>
            </a:custGeom>
            <a:ln w="9144">
              <a:solidFill>
                <a:srgbClr val="0F0F0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2" name="object 1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51632" y="4782311"/>
            <a:ext cx="478535" cy="91439"/>
          </a:xfrm>
          <a:prstGeom prst="rect">
            <a:avLst/>
          </a:prstGeom>
        </p:spPr>
      </p:pic>
      <p:grpSp>
        <p:nvGrpSpPr>
          <p:cNvPr id="13" name="object 13" descr=""/>
          <p:cNvGrpSpPr/>
          <p:nvPr/>
        </p:nvGrpSpPr>
        <p:grpSpPr>
          <a:xfrm>
            <a:off x="4953000" y="4224528"/>
            <a:ext cx="551815" cy="207645"/>
            <a:chOff x="4953000" y="4224528"/>
            <a:chExt cx="551815" cy="207645"/>
          </a:xfrm>
        </p:grpSpPr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89576" y="4224528"/>
              <a:ext cx="478536" cy="88391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53000" y="4343400"/>
              <a:ext cx="551688" cy="88391"/>
            </a:xfrm>
            <a:prstGeom prst="rect">
              <a:avLst/>
            </a:prstGeom>
          </p:spPr>
        </p:pic>
      </p:grpSp>
      <p:pic>
        <p:nvPicPr>
          <p:cNvPr id="16" name="object 1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59096" y="5794247"/>
            <a:ext cx="533400" cy="70103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23688" y="3828288"/>
            <a:ext cx="213360" cy="73151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081015" y="5337047"/>
            <a:ext cx="295656" cy="88391"/>
          </a:xfrm>
          <a:prstGeom prst="rect">
            <a:avLst/>
          </a:prstGeom>
        </p:spPr>
      </p:pic>
      <p:sp>
        <p:nvSpPr>
          <p:cNvPr id="19" name="object 19" descr=""/>
          <p:cNvSpPr txBox="1"/>
          <p:nvPr/>
        </p:nvSpPr>
        <p:spPr>
          <a:xfrm>
            <a:off x="1054615" y="1217729"/>
            <a:ext cx="5654675" cy="2177415"/>
          </a:xfrm>
          <a:prstGeom prst="rect">
            <a:avLst/>
          </a:prstGeom>
        </p:spPr>
        <p:txBody>
          <a:bodyPr wrap="square" lIns="0" tIns="83820" rIns="0" bIns="0" rtlCol="0" vert="horz">
            <a:spAutoFit/>
          </a:bodyPr>
          <a:lstStyle/>
          <a:p>
            <a:pPr algn="just" marL="305435" indent="-213360">
              <a:lnSpc>
                <a:spcPct val="100000"/>
              </a:lnSpc>
              <a:spcBef>
                <a:spcPts val="660"/>
              </a:spcBef>
              <a:buAutoNum type="arabicPeriod" startAt="8"/>
              <a:tabLst>
                <a:tab pos="305435" algn="l"/>
              </a:tabLst>
            </a:pPr>
            <a:r>
              <a:rPr dirty="0" sz="1150" spc="-20">
                <a:latin typeface="Cambria"/>
                <a:cs typeface="Cambria"/>
              </a:rPr>
              <a:t>Optimizes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processing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performance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by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slowing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evaluation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Big</a:t>
            </a:r>
            <a:r>
              <a:rPr dirty="0" sz="1150" spc="-6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Data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queries.</a:t>
            </a:r>
            <a:endParaRPr sz="1150">
              <a:latin typeface="Cambria"/>
              <a:cs typeface="Cambria"/>
            </a:endParaRPr>
          </a:p>
          <a:p>
            <a:pPr algn="just" marL="309880" marR="60325" indent="-216535">
              <a:lnSpc>
                <a:spcPct val="110000"/>
              </a:lnSpc>
              <a:spcBef>
                <a:spcPts val="440"/>
              </a:spcBef>
              <a:buAutoNum type="arabicPeriod" startAt="8"/>
              <a:tabLst>
                <a:tab pos="309880" algn="l"/>
                <a:tab pos="312420" algn="l"/>
              </a:tabLst>
            </a:pPr>
            <a:r>
              <a:rPr dirty="0" sz="1200">
                <a:latin typeface="Times New Roman"/>
                <a:cs typeface="Times New Roman"/>
              </a:rPr>
              <a:t>	Provides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concise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consistent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35">
                <a:latin typeface="Times New Roman"/>
                <a:cs typeface="Times New Roman"/>
              </a:rPr>
              <a:t>APIs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Scala,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Java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Python.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Spark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codes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in </a:t>
            </a:r>
            <a:r>
              <a:rPr dirty="0" sz="1200" spc="-30">
                <a:latin typeface="Times New Roman"/>
                <a:cs typeface="Times New Roman"/>
              </a:rPr>
              <a:t>Scala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run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</a:t>
            </a:r>
            <a:r>
              <a:rPr dirty="0" sz="1200" spc="-140">
                <a:latin typeface="Times New Roman"/>
                <a:cs typeface="Times New Roman"/>
              </a:rPr>
              <a:t> </a:t>
            </a:r>
            <a:r>
              <a:rPr dirty="0" sz="1200" spc="-100">
                <a:latin typeface="Times New Roman"/>
                <a:cs typeface="Times New Roman"/>
              </a:rPr>
              <a:t>JVM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environment.</a:t>
            </a:r>
            <a:endParaRPr sz="1200">
              <a:latin typeface="Times New Roman"/>
              <a:cs typeface="Times New Roman"/>
            </a:endParaRPr>
          </a:p>
          <a:p>
            <a:pPr marL="101600">
              <a:lnSpc>
                <a:spcPct val="100000"/>
              </a:lnSpc>
              <a:spcBef>
                <a:spcPts val="600"/>
              </a:spcBef>
            </a:pPr>
            <a:r>
              <a:rPr dirty="0" sz="1200">
                <a:latin typeface="Times New Roman"/>
                <a:cs typeface="Times New Roman"/>
              </a:rPr>
              <a:t>lo.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Supports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35">
                <a:latin typeface="Times New Roman"/>
                <a:cs typeface="Times New Roman"/>
              </a:rPr>
              <a:t>Scala,</a:t>
            </a:r>
            <a:r>
              <a:rPr dirty="0" sz="1200" spc="-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Java,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Python,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Clojure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60">
                <a:latin typeface="Times New Roman"/>
                <a:cs typeface="Times New Roman"/>
              </a:rPr>
              <a:t>R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languages.</a:t>
            </a:r>
            <a:endParaRPr sz="1200">
              <a:latin typeface="Times New Roman"/>
              <a:cs typeface="Times New Roman"/>
            </a:endParaRPr>
          </a:p>
          <a:p>
            <a:pPr algn="just" marL="309245" marR="59055" indent="-215900">
              <a:lnSpc>
                <a:spcPct val="110800"/>
              </a:lnSpc>
              <a:spcBef>
                <a:spcPts val="400"/>
              </a:spcBef>
            </a:pPr>
            <a:r>
              <a:rPr dirty="0" sz="1200" spc="-50">
                <a:latin typeface="Cambria"/>
                <a:cs typeface="Cambria"/>
              </a:rPr>
              <a:t>11.</a:t>
            </a:r>
            <a:r>
              <a:rPr dirty="0" sz="1200" spc="-20">
                <a:latin typeface="Cambria"/>
                <a:cs typeface="Cambria"/>
              </a:rPr>
              <a:t> </a:t>
            </a:r>
            <a:r>
              <a:rPr dirty="0" sz="1200" spc="-35">
                <a:latin typeface="Cambria"/>
                <a:cs typeface="Cambria"/>
              </a:rPr>
              <a:t>Provides</a:t>
            </a:r>
            <a:r>
              <a:rPr dirty="0" sz="1200">
                <a:latin typeface="Cambria"/>
                <a:cs typeface="Cambria"/>
              </a:rPr>
              <a:t> </a:t>
            </a:r>
            <a:r>
              <a:rPr dirty="0" sz="1200" spc="-35">
                <a:latin typeface="Cambria"/>
                <a:cs typeface="Cambria"/>
              </a:rPr>
              <a:t>powerful</a:t>
            </a:r>
            <a:r>
              <a:rPr dirty="0" sz="1200" spc="1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tool</a:t>
            </a:r>
            <a:r>
              <a:rPr dirty="0" sz="1200" spc="-3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to</a:t>
            </a:r>
            <a:r>
              <a:rPr dirty="0" sz="1200" spc="-50">
                <a:latin typeface="Cambria"/>
                <a:cs typeface="Cambria"/>
              </a:rPr>
              <a:t> </a:t>
            </a:r>
            <a:r>
              <a:rPr dirty="0" sz="1200" spc="-30">
                <a:latin typeface="Cambria"/>
                <a:cs typeface="Cambria"/>
              </a:rPr>
              <a:t>analyze</a:t>
            </a:r>
            <a:r>
              <a:rPr dirty="0" sz="1200">
                <a:latin typeface="Cambria"/>
                <a:cs typeface="Cambria"/>
              </a:rPr>
              <a:t> data</a:t>
            </a:r>
            <a:r>
              <a:rPr dirty="0" sz="1200" spc="-25">
                <a:latin typeface="Cambria"/>
                <a:cs typeface="Cambria"/>
              </a:rPr>
              <a:t> </a:t>
            </a:r>
            <a:r>
              <a:rPr dirty="0" sz="1200" spc="-20">
                <a:latin typeface="Cambria"/>
                <a:cs typeface="Cambria"/>
              </a:rPr>
              <a:t>interactively</a:t>
            </a:r>
            <a:r>
              <a:rPr dirty="0" sz="1200" spc="4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using shell</a:t>
            </a:r>
            <a:r>
              <a:rPr dirty="0" sz="1200" spc="-35">
                <a:latin typeface="Cambria"/>
                <a:cs typeface="Cambria"/>
              </a:rPr>
              <a:t> </a:t>
            </a:r>
            <a:r>
              <a:rPr dirty="0" sz="1200" spc="-20">
                <a:latin typeface="Cambria"/>
                <a:cs typeface="Cambria"/>
              </a:rPr>
              <a:t>which</a:t>
            </a:r>
            <a:r>
              <a:rPr dirty="0" sz="1200" spc="-2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is</a:t>
            </a:r>
            <a:r>
              <a:rPr dirty="0" sz="1200" spc="-50">
                <a:latin typeface="Cambria"/>
                <a:cs typeface="Cambria"/>
              </a:rPr>
              <a:t> </a:t>
            </a:r>
            <a:r>
              <a:rPr dirty="0" sz="1200" spc="-30">
                <a:latin typeface="Cambria"/>
                <a:cs typeface="Cambria"/>
              </a:rPr>
              <a:t>available</a:t>
            </a:r>
            <a:r>
              <a:rPr dirty="0" sz="1200">
                <a:latin typeface="Cambria"/>
                <a:cs typeface="Cambria"/>
              </a:rPr>
              <a:t> </a:t>
            </a:r>
            <a:r>
              <a:rPr dirty="0" sz="1200" spc="-25">
                <a:latin typeface="Cambria"/>
                <a:cs typeface="Cambria"/>
              </a:rPr>
              <a:t>in </a:t>
            </a:r>
            <a:r>
              <a:rPr dirty="0" sz="1200" spc="-10">
                <a:latin typeface="Cambria"/>
                <a:cs typeface="Cambria"/>
              </a:rPr>
              <a:t>either</a:t>
            </a:r>
            <a:r>
              <a:rPr dirty="0" sz="1200" spc="-30">
                <a:latin typeface="Cambria"/>
                <a:cs typeface="Cambria"/>
              </a:rPr>
              <a:t> </a:t>
            </a:r>
            <a:r>
              <a:rPr dirty="0" sz="1200" spc="-25">
                <a:latin typeface="Cambria"/>
                <a:cs typeface="Cambria"/>
              </a:rPr>
              <a:t>Scala</a:t>
            </a:r>
            <a:r>
              <a:rPr dirty="0" sz="1200" spc="-15">
                <a:latin typeface="Cambria"/>
                <a:cs typeface="Cambria"/>
              </a:rPr>
              <a:t> </a:t>
            </a:r>
            <a:r>
              <a:rPr dirty="0" sz="1200" spc="-25">
                <a:latin typeface="Cambria"/>
                <a:cs typeface="Cambria"/>
              </a:rPr>
              <a:t>(which</a:t>
            </a:r>
            <a:r>
              <a:rPr dirty="0" sz="1200" spc="2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runs</a:t>
            </a:r>
            <a:r>
              <a:rPr dirty="0" sz="1200" spc="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on</a:t>
            </a:r>
            <a:r>
              <a:rPr dirty="0" sz="1200" spc="-5">
                <a:latin typeface="Cambria"/>
                <a:cs typeface="Cambria"/>
              </a:rPr>
              <a:t> </a:t>
            </a:r>
            <a:r>
              <a:rPr dirty="0" sz="1200" spc="-35">
                <a:latin typeface="Cambria"/>
                <a:cs typeface="Cambria"/>
              </a:rPr>
              <a:t>the</a:t>
            </a:r>
            <a:r>
              <a:rPr dirty="0" sz="1200" spc="-3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Java</a:t>
            </a:r>
            <a:r>
              <a:rPr dirty="0" sz="1200" spc="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VM</a:t>
            </a:r>
            <a:r>
              <a:rPr dirty="0" sz="1200" spc="-2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and</a:t>
            </a:r>
            <a:r>
              <a:rPr dirty="0" sz="1200" spc="-1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is</a:t>
            </a:r>
            <a:r>
              <a:rPr dirty="0" sz="1200" spc="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thus</a:t>
            </a:r>
            <a:r>
              <a:rPr dirty="0" sz="1200" spc="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a</a:t>
            </a:r>
            <a:r>
              <a:rPr dirty="0" sz="1200" spc="-1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good</a:t>
            </a:r>
            <a:r>
              <a:rPr dirty="0" sz="1200">
                <a:latin typeface="Cambria"/>
                <a:cs typeface="Cambria"/>
              </a:rPr>
              <a:t> </a:t>
            </a:r>
            <a:r>
              <a:rPr dirty="0" sz="1200" spc="-35">
                <a:latin typeface="Cambria"/>
                <a:cs typeface="Cambria"/>
              </a:rPr>
              <a:t>way</a:t>
            </a:r>
            <a:r>
              <a:rPr dirty="0" sz="1200" spc="4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to</a:t>
            </a:r>
            <a:r>
              <a:rPr dirty="0" sz="1200" spc="-15">
                <a:latin typeface="Cambria"/>
                <a:cs typeface="Cambria"/>
              </a:rPr>
              <a:t> </a:t>
            </a:r>
            <a:r>
              <a:rPr dirty="0" sz="1200" spc="-20">
                <a:latin typeface="Cambria"/>
                <a:cs typeface="Cambria"/>
              </a:rPr>
              <a:t>use</a:t>
            </a:r>
            <a:r>
              <a:rPr dirty="0" sz="1200" spc="-5">
                <a:latin typeface="Cambria"/>
                <a:cs typeface="Cambria"/>
              </a:rPr>
              <a:t> </a:t>
            </a:r>
            <a:r>
              <a:rPr dirty="0" sz="1200" spc="-25">
                <a:latin typeface="Cambria"/>
                <a:cs typeface="Cambria"/>
              </a:rPr>
              <a:t>existing</a:t>
            </a:r>
            <a:r>
              <a:rPr dirty="0" sz="1200" spc="-40">
                <a:latin typeface="Cambria"/>
                <a:cs typeface="Cambria"/>
              </a:rPr>
              <a:t> </a:t>
            </a:r>
            <a:r>
              <a:rPr dirty="0" sz="1200" spc="-20">
                <a:latin typeface="Cambria"/>
                <a:cs typeface="Cambria"/>
              </a:rPr>
              <a:t>Java </a:t>
            </a:r>
            <a:r>
              <a:rPr dirty="0" sz="1200" spc="-45">
                <a:latin typeface="Cambria"/>
                <a:cs typeface="Cambria"/>
              </a:rPr>
              <a:t>libraries)</a:t>
            </a:r>
            <a:r>
              <a:rPr dirty="0" sz="1200" spc="-25">
                <a:latin typeface="Cambria"/>
                <a:cs typeface="Cambria"/>
              </a:rPr>
              <a:t> </a:t>
            </a:r>
            <a:r>
              <a:rPr dirty="0" sz="1200" spc="-45">
                <a:latin typeface="Cambria"/>
                <a:cs typeface="Cambria"/>
              </a:rPr>
              <a:t>or</a:t>
            </a:r>
            <a:r>
              <a:rPr dirty="0" sz="1200" spc="-20">
                <a:latin typeface="Cambria"/>
                <a:cs typeface="Cambria"/>
              </a:rPr>
              <a:t> </a:t>
            </a:r>
            <a:r>
              <a:rPr dirty="0" sz="1200" spc="-30">
                <a:latin typeface="Cambria"/>
                <a:cs typeface="Cambria"/>
              </a:rPr>
              <a:t>Python.</a:t>
            </a:r>
            <a:r>
              <a:rPr dirty="0" sz="1200" spc="-35">
                <a:latin typeface="Cambria"/>
                <a:cs typeface="Cambria"/>
              </a:rPr>
              <a:t> </a:t>
            </a:r>
            <a:r>
              <a:rPr dirty="0" sz="1200" spc="-20">
                <a:latin typeface="Cambria"/>
                <a:cs typeface="Cambria"/>
              </a:rPr>
              <a:t>The</a:t>
            </a:r>
            <a:r>
              <a:rPr dirty="0" sz="1200" spc="-45">
                <a:latin typeface="Cambria"/>
                <a:cs typeface="Cambria"/>
              </a:rPr>
              <a:t> </a:t>
            </a:r>
            <a:r>
              <a:rPr dirty="0" sz="1200" spc="-20">
                <a:latin typeface="Cambria"/>
                <a:cs typeface="Cambria"/>
              </a:rPr>
              <a:t>tool</a:t>
            </a:r>
            <a:r>
              <a:rPr dirty="0" sz="1200" spc="-45">
                <a:latin typeface="Cambria"/>
                <a:cs typeface="Cambria"/>
              </a:rPr>
              <a:t> also</a:t>
            </a:r>
            <a:r>
              <a:rPr dirty="0" sz="1200" spc="-20">
                <a:latin typeface="Cambria"/>
                <a:cs typeface="Cambria"/>
              </a:rPr>
              <a:t> </a:t>
            </a:r>
            <a:r>
              <a:rPr dirty="0" sz="1200" spc="-40">
                <a:latin typeface="Cambria"/>
                <a:cs typeface="Cambria"/>
              </a:rPr>
              <a:t>provides</a:t>
            </a:r>
            <a:r>
              <a:rPr dirty="0" sz="1200" spc="-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for</a:t>
            </a:r>
            <a:r>
              <a:rPr dirty="0" sz="1200" spc="-15">
                <a:latin typeface="Cambria"/>
                <a:cs typeface="Cambria"/>
              </a:rPr>
              <a:t> </a:t>
            </a:r>
            <a:r>
              <a:rPr dirty="0" sz="1200" spc="-35">
                <a:latin typeface="Cambria"/>
                <a:cs typeface="Cambria"/>
              </a:rPr>
              <a:t>learning</a:t>
            </a:r>
            <a:r>
              <a:rPr dirty="0" sz="1200" spc="2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the</a:t>
            </a:r>
            <a:r>
              <a:rPr dirty="0" sz="1200" spc="-30">
                <a:latin typeface="Cambria"/>
                <a:cs typeface="Cambria"/>
              </a:rPr>
              <a:t> </a:t>
            </a:r>
            <a:r>
              <a:rPr dirty="0" sz="1200" spc="-45">
                <a:latin typeface="Cambria"/>
                <a:cs typeface="Cambria"/>
              </a:rPr>
              <a:t>usages</a:t>
            </a:r>
            <a:r>
              <a:rPr dirty="0" sz="1200" spc="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of</a:t>
            </a:r>
            <a:r>
              <a:rPr dirty="0" sz="1200" spc="-45">
                <a:latin typeface="Cambria"/>
                <a:cs typeface="Cambria"/>
              </a:rPr>
              <a:t> </a:t>
            </a:r>
            <a:r>
              <a:rPr dirty="0" sz="1200" spc="-20">
                <a:latin typeface="Cambria"/>
                <a:cs typeface="Cambria"/>
              </a:rPr>
              <a:t>API.</a:t>
            </a:r>
            <a:endParaRPr sz="1200">
              <a:latin typeface="Cambria"/>
              <a:cs typeface="Cambria"/>
            </a:endParaRPr>
          </a:p>
          <a:p>
            <a:pPr algn="just" marL="15875">
              <a:lnSpc>
                <a:spcPct val="100000"/>
              </a:lnSpc>
              <a:spcBef>
                <a:spcPts val="645"/>
              </a:spcBef>
            </a:pPr>
            <a:r>
              <a:rPr dirty="0" sz="1250" i="1">
                <a:latin typeface="Cambria"/>
                <a:cs typeface="Cambria"/>
              </a:rPr>
              <a:t>5.2.1.2</a:t>
            </a:r>
            <a:r>
              <a:rPr dirty="0" sz="1250" spc="15" i="1">
                <a:latin typeface="Cambria"/>
                <a:cs typeface="Cambria"/>
              </a:rPr>
              <a:t> </a:t>
            </a:r>
            <a:r>
              <a:rPr dirty="0" sz="1250" i="1">
                <a:latin typeface="Cambria"/>
                <a:cs typeface="Cambria"/>
              </a:rPr>
              <a:t>Spark</a:t>
            </a:r>
            <a:r>
              <a:rPr dirty="0" sz="1250" spc="-10" i="1">
                <a:latin typeface="Cambria"/>
                <a:cs typeface="Cambria"/>
              </a:rPr>
              <a:t> </a:t>
            </a:r>
            <a:r>
              <a:rPr dirty="0" sz="1250" spc="-50">
                <a:latin typeface="Cambria"/>
                <a:cs typeface="Cambria"/>
              </a:rPr>
              <a:t>So}Yware</a:t>
            </a:r>
            <a:r>
              <a:rPr dirty="0" sz="1250" spc="75">
                <a:latin typeface="Cambria"/>
                <a:cs typeface="Cambria"/>
              </a:rPr>
              <a:t> </a:t>
            </a:r>
            <a:r>
              <a:rPr dirty="0" sz="1250" spc="-10" i="1">
                <a:latin typeface="Cambria"/>
                <a:cs typeface="Cambria"/>
              </a:rPr>
              <a:t>Stack</a:t>
            </a:r>
            <a:endParaRPr sz="1250">
              <a:latin typeface="Cambria"/>
              <a:cs typeface="Cambria"/>
            </a:endParaRPr>
          </a:p>
          <a:p>
            <a:pPr algn="just" marL="12700">
              <a:lnSpc>
                <a:spcPct val="100000"/>
              </a:lnSpc>
              <a:spcBef>
                <a:spcPts val="640"/>
              </a:spcBef>
            </a:pPr>
            <a:r>
              <a:rPr dirty="0" sz="1150" spc="-10">
                <a:latin typeface="Cambria"/>
                <a:cs typeface="Cambria"/>
              </a:rPr>
              <a:t>Figure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5.3 </a:t>
            </a:r>
            <a:r>
              <a:rPr dirty="0" sz="1150" spc="-35">
                <a:latin typeface="Cambria"/>
                <a:cs typeface="Cambria"/>
              </a:rPr>
              <a:t>shows</a:t>
            </a:r>
            <a:r>
              <a:rPr dirty="0" sz="1150">
                <a:latin typeface="Cambria"/>
                <a:cs typeface="Cambria"/>
              </a:rPr>
              <a:t> a</a:t>
            </a:r>
            <a:r>
              <a:rPr dirty="0" sz="1150" spc="-6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five-</a:t>
            </a:r>
            <a:r>
              <a:rPr dirty="0" sz="1150">
                <a:latin typeface="Cambria"/>
                <a:cs typeface="Cambria"/>
              </a:rPr>
              <a:t>layer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architecture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running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applications</a:t>
            </a:r>
            <a:r>
              <a:rPr dirty="0" sz="1150" spc="7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when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using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stack.</a:t>
            </a:r>
            <a:endParaRPr sz="1150">
              <a:latin typeface="Cambria"/>
              <a:cs typeface="Cambria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2135123" y="3595115"/>
            <a:ext cx="2490470" cy="424180"/>
          </a:xfrm>
          <a:prstGeom prst="rect">
            <a:avLst/>
          </a:prstGeom>
          <a:ln w="9144">
            <a:solidFill>
              <a:srgbClr val="0F0F0F"/>
            </a:solidFill>
          </a:ln>
        </p:spPr>
        <p:txBody>
          <a:bodyPr wrap="square" lIns="0" tIns="15240" rIns="0" bIns="0" rtlCol="0" vert="horz">
            <a:spAutoFit/>
          </a:bodyPr>
          <a:lstStyle/>
          <a:p>
            <a:pPr algn="ctr" marL="280035" marR="254000" indent="4445">
              <a:lnSpc>
                <a:spcPts val="940"/>
              </a:lnSpc>
              <a:spcBef>
                <a:spcPts val="120"/>
              </a:spcBef>
            </a:pPr>
            <a:r>
              <a:rPr dirty="0" sz="800" spc="-40">
                <a:latin typeface="Calibri"/>
                <a:cs typeface="Calibri"/>
              </a:rPr>
              <a:t>/tppIicarion</a:t>
            </a:r>
            <a:r>
              <a:rPr dirty="0" sz="800" spc="120">
                <a:latin typeface="Calibri"/>
                <a:cs typeface="Calibri"/>
              </a:rPr>
              <a:t> </a:t>
            </a:r>
            <a:r>
              <a:rPr dirty="0" sz="800" spc="-35">
                <a:latin typeface="Calibri"/>
                <a:cs typeface="Calibri"/>
              </a:rPr>
              <a:t>Layer—</a:t>
            </a:r>
            <a:r>
              <a:rPr dirty="0" sz="800" spc="-20">
                <a:solidFill>
                  <a:srgbClr val="161616"/>
                </a:solidFill>
                <a:latin typeface="Calibri"/>
                <a:cs typeface="Calibri"/>
              </a:rPr>
              <a:t>User</a:t>
            </a:r>
            <a:r>
              <a:rPr dirty="0" sz="800" spc="55">
                <a:solidFill>
                  <a:srgbClr val="161616"/>
                </a:solidFill>
                <a:latin typeface="Calibri"/>
                <a:cs typeface="Calibri"/>
              </a:rPr>
              <a:t> </a:t>
            </a:r>
            <a:r>
              <a:rPr dirty="0" sz="800" spc="-30">
                <a:latin typeface="Calibri"/>
                <a:cs typeface="Calibri"/>
              </a:rPr>
              <a:t>applications</a:t>
            </a:r>
            <a:r>
              <a:rPr dirty="0" sz="800" spc="1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for:he</a:t>
            </a:r>
            <a:r>
              <a:rPr dirty="0" sz="800" spc="-20">
                <a:latin typeface="Calibri"/>
                <a:cs typeface="Calibri"/>
              </a:rPr>
              <a:t> ETL,</a:t>
            </a:r>
            <a:r>
              <a:rPr dirty="0" sz="800" spc="500"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1A1A1A"/>
                </a:solidFill>
                <a:latin typeface="Calibri"/>
                <a:cs typeface="Calibri"/>
              </a:rPr>
              <a:t>Anaiytxs,</a:t>
            </a:r>
            <a:r>
              <a:rPr dirty="0" sz="800" spc="-25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dirty="0" sz="800" spc="-35">
                <a:solidFill>
                  <a:srgbClr val="111111"/>
                </a:solidFill>
                <a:latin typeface="Calibri"/>
                <a:cs typeface="Calibri"/>
              </a:rPr>
              <a:t>BP,</a:t>
            </a:r>
            <a:r>
              <a:rPr dirty="0" sz="800" spc="35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z="800" spc="-65">
                <a:latin typeface="Calibri"/>
                <a:cs typeface="Calibri"/>
              </a:rPr>
              <a:t>B‹,</a:t>
            </a:r>
            <a:r>
              <a:rPr dirty="0" sz="800" spc="45"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0E0E0E"/>
                </a:solidFill>
                <a:latin typeface="Calibri"/>
                <a:cs typeface="Calibri"/>
              </a:rPr>
              <a:t>Data</a:t>
            </a:r>
            <a:r>
              <a:rPr dirty="0" sz="800" spc="10">
                <a:solidFill>
                  <a:srgbClr val="0E0E0E"/>
                </a:solidFill>
                <a:latin typeface="Calibri"/>
                <a:cs typeface="Calibri"/>
              </a:rPr>
              <a:t> </a:t>
            </a:r>
            <a:r>
              <a:rPr dirty="0" sz="800" spc="-55">
                <a:solidFill>
                  <a:srgbClr val="0C0C0C"/>
                </a:solidFill>
                <a:latin typeface="Calibri"/>
                <a:cs typeface="Calibri"/>
              </a:rPr>
              <a:t>VisuaI*zat4on,</a:t>
            </a:r>
            <a:r>
              <a:rPr dirty="0" sz="800" spc="50">
                <a:solidFill>
                  <a:srgbClr val="0C0C0C"/>
                </a:solidFill>
                <a:latin typeface="Calibri"/>
                <a:cs typeface="Calibri"/>
              </a:rPr>
              <a:t> </a:t>
            </a:r>
            <a:r>
              <a:rPr dirty="0" sz="800" spc="-30">
                <a:latin typeface="Calibri"/>
                <a:cs typeface="Calibri"/>
              </a:rPr>
              <a:t>/t-</a:t>
            </a:r>
            <a:r>
              <a:rPr dirty="0" sz="800" spc="-10">
                <a:latin typeface="Calibri"/>
                <a:cs typeface="Calibri"/>
              </a:rPr>
              <a:t>descriptive</a:t>
            </a:r>
            <a:r>
              <a:rPr dirty="0" sz="800" spc="500">
                <a:latin typeface="Calibri"/>
                <a:cs typeface="Calibri"/>
              </a:rPr>
              <a:t> </a:t>
            </a:r>
            <a:r>
              <a:rPr dirty="0" sz="800" spc="-25">
                <a:solidFill>
                  <a:srgbClr val="0F0F0F"/>
                </a:solidFill>
                <a:latin typeface="Calibri"/>
                <a:cs typeface="Calibri"/>
              </a:rPr>
              <a:t>Stafisrics,</a:t>
            </a:r>
            <a:r>
              <a:rPr dirty="0" sz="800" spc="45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800" spc="-30">
                <a:latin typeface="Calibri"/>
                <a:cs typeface="Calibri"/>
              </a:rPr>
              <a:t>Machine</a:t>
            </a:r>
            <a:r>
              <a:rPr dirty="0" sz="800" spc="55">
                <a:latin typeface="Calibri"/>
                <a:cs typeface="Calibri"/>
              </a:rPr>
              <a:t> </a:t>
            </a:r>
            <a:r>
              <a:rPr dirty="0" sz="800" spc="-25">
                <a:solidFill>
                  <a:srgbClr val="242424"/>
                </a:solidFill>
                <a:latin typeface="Calibri"/>
                <a:cs typeface="Calibri"/>
              </a:rPr>
              <a:t>Learning</a:t>
            </a:r>
            <a:r>
              <a:rPr dirty="0" sz="800" spc="35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Applications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2135123" y="4174235"/>
            <a:ext cx="2487295" cy="332740"/>
          </a:xfrm>
          <a:prstGeom prst="rect">
            <a:avLst/>
          </a:prstGeom>
          <a:ln w="9144">
            <a:solidFill>
              <a:srgbClr val="0F0F0F"/>
            </a:solidFill>
          </a:ln>
        </p:spPr>
        <p:txBody>
          <a:bodyPr wrap="square" lIns="0" tIns="18415" rIns="0" bIns="0" rtlCol="0" vert="horz">
            <a:spAutoFit/>
          </a:bodyPr>
          <a:lstStyle/>
          <a:p>
            <a:pPr marL="194945" marR="173355" indent="53975">
              <a:lnSpc>
                <a:spcPct val="100000"/>
              </a:lnSpc>
              <a:spcBef>
                <a:spcPts val="145"/>
              </a:spcBef>
            </a:pPr>
            <a:r>
              <a:rPr dirty="0" sz="800" spc="-40">
                <a:solidFill>
                  <a:srgbClr val="111111"/>
                </a:solidFill>
                <a:latin typeface="Cambria"/>
                <a:cs typeface="Cambria"/>
              </a:rPr>
              <a:t>Spprk</a:t>
            </a:r>
            <a:r>
              <a:rPr dirty="0" sz="800" spc="280">
                <a:solidFill>
                  <a:srgbClr val="111111"/>
                </a:solidFill>
                <a:latin typeface="Cambria"/>
                <a:cs typeface="Cambria"/>
              </a:rPr>
              <a:t> </a:t>
            </a:r>
            <a:r>
              <a:rPr dirty="0" sz="800" spc="-100">
                <a:solidFill>
                  <a:srgbClr val="111111"/>
                </a:solidFill>
                <a:latin typeface="Cambria"/>
                <a:cs typeface="Cambria"/>
              </a:rPr>
              <a:t>1L,</a:t>
            </a:r>
            <a:r>
              <a:rPr dirty="0" sz="800" spc="55">
                <a:solidFill>
                  <a:srgbClr val="111111"/>
                </a:solidFill>
                <a:latin typeface="Cambria"/>
                <a:cs typeface="Cambria"/>
              </a:rPr>
              <a:t> </a:t>
            </a:r>
            <a:r>
              <a:rPr dirty="0" sz="800" spc="-75">
                <a:latin typeface="Cambria"/>
                <a:cs typeface="Cambria"/>
              </a:rPr>
              <a:t>Spark</a:t>
            </a:r>
            <a:r>
              <a:rPr dirty="0" sz="800" spc="35">
                <a:latin typeface="Cambria"/>
                <a:cs typeface="Cambria"/>
              </a:rPr>
              <a:t> </a:t>
            </a:r>
            <a:r>
              <a:rPr dirty="0" sz="800" spc="-45">
                <a:latin typeface="Cambria"/>
                <a:cs typeface="Cambria"/>
              </a:rPr>
              <a:t>.strean</a:t>
            </a:r>
            <a:r>
              <a:rPr dirty="0" sz="800" spc="60">
                <a:latin typeface="Cambria"/>
                <a:cs typeface="Cambria"/>
              </a:rPr>
              <a:t> </a:t>
            </a:r>
            <a:r>
              <a:rPr dirty="0" sz="800" spc="-30">
                <a:latin typeface="Cambria"/>
                <a:cs typeface="Cambria"/>
              </a:rPr>
              <a:t>ing,</a:t>
            </a:r>
            <a:r>
              <a:rPr dirty="0" sz="800" spc="30">
                <a:latin typeface="Cambria"/>
                <a:cs typeface="Cambria"/>
              </a:rPr>
              <a:t> </a:t>
            </a:r>
            <a:r>
              <a:rPr dirty="0" sz="800" spc="-65">
                <a:solidFill>
                  <a:srgbClr val="131313"/>
                </a:solidFill>
                <a:latin typeface="Cambria"/>
                <a:cs typeface="Cambria"/>
              </a:rPr>
              <a:t>hpark8,</a:t>
            </a:r>
            <a:r>
              <a:rPr dirty="0" sz="800" spc="20">
                <a:solidFill>
                  <a:srgbClr val="131313"/>
                </a:solidFill>
                <a:latin typeface="Cambria"/>
                <a:cs typeface="Cambria"/>
              </a:rPr>
              <a:t> </a:t>
            </a:r>
            <a:r>
              <a:rPr dirty="0" sz="800" spc="-75">
                <a:solidFill>
                  <a:srgbClr val="1D1D1D"/>
                </a:solidFill>
                <a:latin typeface="Cambria"/>
                <a:cs typeface="Cambria"/>
              </a:rPr>
              <a:t>G</a:t>
            </a:r>
            <a:r>
              <a:rPr dirty="0" sz="800" spc="-75">
                <a:latin typeface="Cambria"/>
                <a:cs typeface="Cambria"/>
              </a:rPr>
              <a:t>Spart</a:t>
            </a:r>
            <a:r>
              <a:rPr dirty="0" sz="800" spc="405">
                <a:latin typeface="Cambria"/>
                <a:cs typeface="Cambria"/>
              </a:rPr>
              <a:t> </a:t>
            </a:r>
            <a:r>
              <a:rPr dirty="0" sz="800" spc="-10">
                <a:latin typeface="Cambria"/>
                <a:cs typeface="Cambria"/>
              </a:rPr>
              <a:t>raphjt.</a:t>
            </a:r>
            <a:r>
              <a:rPr dirty="0" sz="800" spc="500">
                <a:latin typeface="Cambria"/>
                <a:cs typeface="Cambria"/>
              </a:rPr>
              <a:t> </a:t>
            </a:r>
            <a:r>
              <a:rPr dirty="0" sz="800" spc="-50">
                <a:latin typeface="Cambria"/>
                <a:cs typeface="Cambria"/>
              </a:rPr>
              <a:t>spark</a:t>
            </a:r>
            <a:r>
              <a:rPr dirty="0" sz="800" spc="145">
                <a:latin typeface="Cambria"/>
                <a:cs typeface="Cambria"/>
              </a:rPr>
              <a:t> </a:t>
            </a:r>
            <a:r>
              <a:rPr dirty="0" sz="800" spc="-105">
                <a:latin typeface="Cambria"/>
                <a:cs typeface="Cambria"/>
              </a:rPr>
              <a:t>ML•b</a:t>
            </a:r>
            <a:r>
              <a:rPr dirty="0" sz="800" spc="45">
                <a:latin typeface="Cambria"/>
                <a:cs typeface="Cambria"/>
              </a:rPr>
              <a:t> </a:t>
            </a:r>
            <a:r>
              <a:rPr dirty="0" sz="800" spc="-135">
                <a:solidFill>
                  <a:srgbClr val="464646"/>
                </a:solidFill>
                <a:latin typeface="Cambria"/>
                <a:cs typeface="Cambria"/>
              </a:rPr>
              <a:t>(L</a:t>
            </a:r>
            <a:r>
              <a:rPr dirty="0" sz="800" spc="-35">
                <a:solidFill>
                  <a:srgbClr val="464646"/>
                </a:solidFill>
                <a:latin typeface="Cambria"/>
                <a:cs typeface="Cambria"/>
              </a:rPr>
              <a:t> </a:t>
            </a:r>
            <a:r>
              <a:rPr dirty="0" sz="800" spc="-75">
                <a:latin typeface="Cambria"/>
                <a:cs typeface="Cambria"/>
              </a:rPr>
              <a:t>ibrary</a:t>
            </a:r>
            <a:r>
              <a:rPr dirty="0" sz="800" spc="60">
                <a:latin typeface="Cambria"/>
                <a:cs typeface="Cambria"/>
              </a:rPr>
              <a:t> </a:t>
            </a:r>
            <a:r>
              <a:rPr dirty="0" sz="800" spc="-50">
                <a:solidFill>
                  <a:srgbClr val="2D2D2D"/>
                </a:solidFill>
                <a:latin typeface="Cambria"/>
                <a:cs typeface="Cambria"/>
              </a:rPr>
              <a:t>fnr</a:t>
            </a:r>
            <a:r>
              <a:rPr dirty="0" sz="800" spc="5">
                <a:solidFill>
                  <a:srgbClr val="2D2D2D"/>
                </a:solidFill>
                <a:latin typeface="Cambria"/>
                <a:cs typeface="Cambria"/>
              </a:rPr>
              <a:t> </a:t>
            </a:r>
            <a:r>
              <a:rPr dirty="0" sz="800" spc="-65">
                <a:solidFill>
                  <a:srgbClr val="2F2F2F"/>
                </a:solidFill>
                <a:latin typeface="Cambria"/>
                <a:cs typeface="Cambria"/>
              </a:rPr>
              <a:t>ML</a:t>
            </a:r>
            <a:r>
              <a:rPr dirty="0" sz="800" spc="55">
                <a:solidFill>
                  <a:srgbClr val="2F2F2F"/>
                </a:solidFill>
                <a:latin typeface="Cambria"/>
                <a:cs typeface="Cambria"/>
              </a:rPr>
              <a:t> </a:t>
            </a:r>
            <a:r>
              <a:rPr dirty="0" sz="800" spc="-50">
                <a:latin typeface="Cambria"/>
                <a:cs typeface="Cambria"/>
              </a:rPr>
              <a:t>nppflcatiens),</a:t>
            </a:r>
            <a:r>
              <a:rPr dirty="0" sz="800" spc="-40">
                <a:latin typeface="Cambria"/>
                <a:cs typeface="Cambria"/>
              </a:rPr>
              <a:t> spark</a:t>
            </a:r>
            <a:r>
              <a:rPr dirty="0" sz="800" spc="90">
                <a:latin typeface="Cambria"/>
                <a:cs typeface="Cambria"/>
              </a:rPr>
              <a:t> </a:t>
            </a:r>
            <a:r>
              <a:rPr dirty="0" sz="800" spc="-30">
                <a:solidFill>
                  <a:srgbClr val="1F1F1F"/>
                </a:solidFill>
                <a:latin typeface="Cambria"/>
                <a:cs typeface="Cambria"/>
              </a:rPr>
              <a:t>Arrow</a:t>
            </a:r>
            <a:endParaRPr sz="800">
              <a:latin typeface="Cambria"/>
              <a:cs typeface="Cambria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2135123" y="5155691"/>
            <a:ext cx="2487295" cy="332740"/>
          </a:xfrm>
          <a:prstGeom prst="rect">
            <a:avLst/>
          </a:prstGeom>
          <a:ln w="9144">
            <a:solidFill>
              <a:srgbClr val="0F0F0F"/>
            </a:solidFill>
          </a:ln>
        </p:spPr>
        <p:txBody>
          <a:bodyPr wrap="square" lIns="0" tIns="15875" rIns="0" bIns="0" rtlCol="0" vert="horz">
            <a:spAutoFit/>
          </a:bodyPr>
          <a:lstStyle/>
          <a:p>
            <a:pPr algn="ctr" marL="15875">
              <a:lnSpc>
                <a:spcPct val="100000"/>
              </a:lnSpc>
              <a:spcBef>
                <a:spcPts val="125"/>
              </a:spcBef>
            </a:pPr>
            <a:r>
              <a:rPr dirty="0" sz="800" spc="-20">
                <a:solidFill>
                  <a:srgbClr val="1F1F1F"/>
                </a:solidFill>
                <a:latin typeface="Cambria"/>
                <a:cs typeface="Cambria"/>
              </a:rPr>
              <a:t>HOfS</a:t>
            </a:r>
            <a:r>
              <a:rPr dirty="0" sz="800" spc="-5">
                <a:solidFill>
                  <a:srgbClr val="1F1F1F"/>
                </a:solidFill>
                <a:latin typeface="Cambria"/>
                <a:cs typeface="Cambria"/>
              </a:rPr>
              <a:t> </a:t>
            </a:r>
            <a:r>
              <a:rPr dirty="0" sz="800" spc="-35">
                <a:latin typeface="Cambria"/>
                <a:cs typeface="Cambria"/>
              </a:rPr>
              <a:t>compahble</a:t>
            </a:r>
            <a:r>
              <a:rPr dirty="0" sz="800" spc="40">
                <a:latin typeface="Cambria"/>
                <a:cs typeface="Cambria"/>
              </a:rPr>
              <a:t> </a:t>
            </a:r>
            <a:r>
              <a:rPr dirty="0" sz="800" spc="-55">
                <a:latin typeface="Cambria"/>
                <a:cs typeface="Cambria"/>
              </a:rPr>
              <a:t>data</a:t>
            </a:r>
            <a:r>
              <a:rPr dirty="0" sz="800" spc="10">
                <a:latin typeface="Cambria"/>
                <a:cs typeface="Cambria"/>
              </a:rPr>
              <a:t> </a:t>
            </a:r>
            <a:r>
              <a:rPr dirty="0" sz="800" spc="-30">
                <a:latin typeface="Cambria"/>
                <a:cs typeface="Cambria"/>
              </a:rPr>
              <a:t>steres</a:t>
            </a:r>
            <a:r>
              <a:rPr dirty="0" sz="800" spc="20">
                <a:latin typeface="Cambria"/>
                <a:cs typeface="Cambria"/>
              </a:rPr>
              <a:t> </a:t>
            </a:r>
            <a:r>
              <a:rPr dirty="0" sz="800" spc="-90">
                <a:latin typeface="Cambria"/>
                <a:cs typeface="Cambria"/>
              </a:rPr>
              <a:t>soc'n</a:t>
            </a:r>
            <a:r>
              <a:rPr dirty="0" sz="800" spc="30">
                <a:latin typeface="Cambria"/>
                <a:cs typeface="Cambria"/>
              </a:rPr>
              <a:t> </a:t>
            </a:r>
            <a:r>
              <a:rPr dirty="0" sz="800" spc="-25">
                <a:solidFill>
                  <a:srgbClr val="3F3F3F"/>
                </a:solidFill>
                <a:latin typeface="Cambria"/>
                <a:cs typeface="Cambria"/>
              </a:rPr>
              <a:t>as</a:t>
            </a:r>
            <a:r>
              <a:rPr dirty="0" sz="800" spc="-30">
                <a:solidFill>
                  <a:srgbClr val="3F3F3F"/>
                </a:solidFill>
                <a:latin typeface="Cambria"/>
                <a:cs typeface="Cambria"/>
              </a:rPr>
              <a:t> </a:t>
            </a:r>
            <a:r>
              <a:rPr dirty="0" sz="800" spc="-170">
                <a:solidFill>
                  <a:srgbClr val="595959"/>
                </a:solidFill>
                <a:latin typeface="Cambria"/>
                <a:cs typeface="Cambria"/>
              </a:rPr>
              <a:t>Id</a:t>
            </a:r>
            <a:r>
              <a:rPr dirty="0" sz="800" spc="-30">
                <a:solidFill>
                  <a:srgbClr val="595959"/>
                </a:solidFill>
                <a:latin typeface="Cambria"/>
                <a:cs typeface="Cambria"/>
              </a:rPr>
              <a:t> </a:t>
            </a:r>
            <a:r>
              <a:rPr dirty="0" sz="800" spc="-20">
                <a:solidFill>
                  <a:srgbClr val="212121"/>
                </a:solidFill>
                <a:latin typeface="Cambria"/>
                <a:cs typeface="Cambria"/>
              </a:rPr>
              <a:t>base,</a:t>
            </a:r>
            <a:endParaRPr sz="800">
              <a:latin typeface="Cambria"/>
              <a:cs typeface="Cambria"/>
            </a:endParaRPr>
          </a:p>
          <a:p>
            <a:pPr algn="ctr" marL="23495">
              <a:lnSpc>
                <a:spcPct val="100000"/>
              </a:lnSpc>
              <a:spcBef>
                <a:spcPts val="75"/>
              </a:spcBef>
            </a:pPr>
            <a:r>
              <a:rPr dirty="0" sz="700" spc="30">
                <a:solidFill>
                  <a:srgbClr val="1F1F1F"/>
                </a:solidFill>
                <a:latin typeface="Cambria"/>
                <a:cs typeface="Cambria"/>
              </a:rPr>
              <a:t>Casandra,</a:t>
            </a:r>
            <a:r>
              <a:rPr dirty="0" sz="700" spc="120">
                <a:solidFill>
                  <a:srgbClr val="1F1F1F"/>
                </a:solidFill>
                <a:latin typeface="Cambria"/>
                <a:cs typeface="Cambria"/>
              </a:rPr>
              <a:t> </a:t>
            </a:r>
            <a:r>
              <a:rPr dirty="0" sz="700" spc="30">
                <a:solidFill>
                  <a:srgbClr val="0F0F0F"/>
                </a:solidFill>
                <a:latin typeface="Cambria"/>
                <a:cs typeface="Cambria"/>
              </a:rPr>
              <a:t>ceph,</a:t>
            </a:r>
            <a:r>
              <a:rPr dirty="0" sz="700" spc="85">
                <a:solidFill>
                  <a:srgbClr val="0F0F0F"/>
                </a:solidFill>
                <a:latin typeface="Cambria"/>
                <a:cs typeface="Cambria"/>
              </a:rPr>
              <a:t> </a:t>
            </a:r>
            <a:r>
              <a:rPr dirty="0" sz="700" spc="-25">
                <a:solidFill>
                  <a:srgbClr val="5B5B5B"/>
                </a:solidFill>
                <a:latin typeface="Cambria"/>
                <a:cs typeface="Cambria"/>
              </a:rPr>
              <a:t>s3</a:t>
            </a:r>
            <a:endParaRPr sz="700">
              <a:latin typeface="Cambria"/>
              <a:cs typeface="Cambria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2138172" y="5643371"/>
            <a:ext cx="2484120" cy="384175"/>
          </a:xfrm>
          <a:prstGeom prst="rect">
            <a:avLst/>
          </a:prstGeom>
          <a:ln w="9144">
            <a:solidFill>
              <a:srgbClr val="0F0F0F"/>
            </a:solidFill>
          </a:ln>
        </p:spPr>
        <p:txBody>
          <a:bodyPr wrap="square" lIns="0" tIns="106680" rIns="0" bIns="0" rtlCol="0" vert="horz">
            <a:spAutoFit/>
          </a:bodyPr>
          <a:lstStyle/>
          <a:p>
            <a:pPr marL="622935">
              <a:lnSpc>
                <a:spcPct val="100000"/>
              </a:lnSpc>
              <a:spcBef>
                <a:spcPts val="840"/>
              </a:spcBef>
            </a:pPr>
            <a:r>
              <a:rPr dirty="0" sz="800" spc="-50">
                <a:latin typeface="Cambria"/>
                <a:cs typeface="Cambria"/>
              </a:rPr>
              <a:t>Hadoop</a:t>
            </a:r>
            <a:r>
              <a:rPr dirty="0" sz="800" spc="35">
                <a:latin typeface="Cambria"/>
                <a:cs typeface="Cambria"/>
              </a:rPr>
              <a:t> </a:t>
            </a:r>
            <a:r>
              <a:rPr dirty="0" sz="800" spc="-100">
                <a:solidFill>
                  <a:srgbClr val="0F0F0F"/>
                </a:solidFill>
                <a:latin typeface="Cambria"/>
                <a:cs typeface="Cambria"/>
              </a:rPr>
              <a:t>YARN</a:t>
            </a:r>
            <a:r>
              <a:rPr dirty="0" sz="800" spc="5">
                <a:solidFill>
                  <a:srgbClr val="0F0F0F"/>
                </a:solidFill>
                <a:latin typeface="Cambria"/>
                <a:cs typeface="Cambria"/>
              </a:rPr>
              <a:t> </a:t>
            </a:r>
            <a:r>
              <a:rPr dirty="0" sz="800">
                <a:solidFill>
                  <a:srgbClr val="212121"/>
                </a:solidFill>
                <a:latin typeface="Cambria"/>
                <a:cs typeface="Cambria"/>
              </a:rPr>
              <a:t>er</a:t>
            </a:r>
            <a:r>
              <a:rPr dirty="0" sz="800" spc="35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dirty="0" sz="800" spc="-85">
                <a:solidFill>
                  <a:srgbClr val="0F0F0F"/>
                </a:solidFill>
                <a:latin typeface="Cambria"/>
                <a:cs typeface="Cambria"/>
              </a:rPr>
              <a:t>Ana</a:t>
            </a:r>
            <a:r>
              <a:rPr dirty="0" sz="800" spc="-80">
                <a:solidFill>
                  <a:srgbClr val="0F0F0F"/>
                </a:solidFill>
                <a:latin typeface="Cambria"/>
                <a:cs typeface="Cambria"/>
              </a:rPr>
              <a:t> </a:t>
            </a:r>
            <a:r>
              <a:rPr dirty="0" sz="800">
                <a:solidFill>
                  <a:srgbClr val="2A2A2A"/>
                </a:solidFill>
                <a:latin typeface="Cambria"/>
                <a:cs typeface="Cambria"/>
              </a:rPr>
              <a:t>me</a:t>
            </a:r>
            <a:r>
              <a:rPr dirty="0" sz="800" spc="60">
                <a:solidFill>
                  <a:srgbClr val="2A2A2A"/>
                </a:solidFill>
                <a:latin typeface="Cambria"/>
                <a:cs typeface="Cambria"/>
              </a:rPr>
              <a:t> </a:t>
            </a:r>
            <a:r>
              <a:rPr dirty="0" sz="800" spc="-10">
                <a:solidFill>
                  <a:srgbClr val="0F0F0F"/>
                </a:solidFill>
                <a:latin typeface="Cambria"/>
                <a:cs typeface="Cambria"/>
              </a:rPr>
              <a:t>fvfasos</a:t>
            </a:r>
            <a:endParaRPr sz="800">
              <a:latin typeface="Cambria"/>
              <a:cs typeface="Cambria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4814315" y="3595115"/>
            <a:ext cx="810895" cy="424180"/>
          </a:xfrm>
          <a:prstGeom prst="rect">
            <a:avLst/>
          </a:prstGeom>
          <a:ln w="9144">
            <a:solidFill>
              <a:srgbClr val="0F0F0F"/>
            </a:solidFill>
          </a:ln>
        </p:spPr>
        <p:txBody>
          <a:bodyPr wrap="square" lIns="0" tIns="64135" rIns="0" bIns="0" rtlCol="0" vert="horz">
            <a:spAutoFit/>
          </a:bodyPr>
          <a:lstStyle/>
          <a:p>
            <a:pPr marL="189865">
              <a:lnSpc>
                <a:spcPct val="100000"/>
              </a:lnSpc>
              <a:spcBef>
                <a:spcPts val="505"/>
              </a:spcBef>
            </a:pPr>
            <a:r>
              <a:rPr dirty="0" sz="850" spc="-10">
                <a:latin typeface="Cambria"/>
                <a:cs typeface="Cambria"/>
              </a:rPr>
              <a:t>Applisa›inn</a:t>
            </a:r>
            <a:endParaRPr sz="850">
              <a:latin typeface="Cambria"/>
              <a:cs typeface="Cambria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4820411" y="4668011"/>
            <a:ext cx="805180" cy="329565"/>
          </a:xfrm>
          <a:prstGeom prst="rect">
            <a:avLst/>
          </a:prstGeom>
          <a:ln w="9144">
            <a:solidFill>
              <a:srgbClr val="0F0F0F"/>
            </a:solidFill>
          </a:ln>
        </p:spPr>
        <p:txBody>
          <a:bodyPr wrap="square" lIns="0" tIns="35560" rIns="0" bIns="0" rtlCol="0" vert="horz">
            <a:spAutoFit/>
          </a:bodyPr>
          <a:lstStyle/>
          <a:p>
            <a:pPr marL="272415" marR="182880" indent="-73660">
              <a:lnSpc>
                <a:spcPts val="890"/>
              </a:lnSpc>
              <a:spcBef>
                <a:spcPts val="280"/>
              </a:spcBef>
            </a:pPr>
            <a:r>
              <a:rPr dirty="0" sz="800" spc="-55">
                <a:latin typeface="Cambria"/>
                <a:cs typeface="Cambria"/>
              </a:rPr>
              <a:t>Processing</a:t>
            </a:r>
            <a:r>
              <a:rPr dirty="0" sz="800" spc="500">
                <a:latin typeface="Cambria"/>
                <a:cs typeface="Cambria"/>
              </a:rPr>
              <a:t> </a:t>
            </a:r>
            <a:r>
              <a:rPr dirty="0" sz="800" spc="-10">
                <a:latin typeface="Cambria"/>
                <a:cs typeface="Cambria"/>
              </a:rPr>
              <a:t>Engine</a:t>
            </a:r>
            <a:endParaRPr sz="800">
              <a:latin typeface="Cambria"/>
              <a:cs typeface="Cambria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4820411" y="5152644"/>
            <a:ext cx="805180" cy="332740"/>
          </a:xfrm>
          <a:prstGeom prst="rect">
            <a:avLst/>
          </a:prstGeom>
          <a:ln w="9144">
            <a:solidFill>
              <a:srgbClr val="0F0F0F"/>
            </a:solidFill>
          </a:ln>
        </p:spPr>
        <p:txBody>
          <a:bodyPr wrap="square" lIns="0" tIns="27940" rIns="0" bIns="0" rtlCol="0" vert="horz">
            <a:spAutoFit/>
          </a:bodyPr>
          <a:lstStyle/>
          <a:p>
            <a:pPr algn="ctr" marL="12700">
              <a:lnSpc>
                <a:spcPct val="100000"/>
              </a:lnSpc>
              <a:spcBef>
                <a:spcPts val="220"/>
              </a:spcBef>
            </a:pPr>
            <a:r>
              <a:rPr dirty="0" sz="800" spc="-20" b="1">
                <a:latin typeface="Cambria"/>
                <a:cs typeface="Cambria"/>
              </a:rPr>
              <a:t>Data</a:t>
            </a:r>
            <a:endParaRPr sz="800">
              <a:latin typeface="Cambria"/>
              <a:cs typeface="Cambria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4817364" y="5640323"/>
            <a:ext cx="805180" cy="384175"/>
          </a:xfrm>
          <a:prstGeom prst="rect">
            <a:avLst/>
          </a:prstGeom>
          <a:ln w="9144">
            <a:solidFill>
              <a:srgbClr val="0F0F0F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144780">
              <a:lnSpc>
                <a:spcPts val="880"/>
              </a:lnSpc>
            </a:pPr>
            <a:r>
              <a:rPr dirty="0" sz="750" spc="-25">
                <a:latin typeface="Cambria"/>
                <a:cs typeface="Cambria"/>
              </a:rPr>
              <a:t>Parallel</a:t>
            </a:r>
            <a:r>
              <a:rPr dirty="0" sz="750" spc="50">
                <a:latin typeface="Cambria"/>
                <a:cs typeface="Cambria"/>
              </a:rPr>
              <a:t> </a:t>
            </a:r>
            <a:r>
              <a:rPr dirty="0" sz="750" spc="-10">
                <a:latin typeface="Cambria"/>
                <a:cs typeface="Cambria"/>
              </a:rPr>
              <a:t>Tasks</a:t>
            </a:r>
            <a:endParaRPr sz="750">
              <a:latin typeface="Cambria"/>
              <a:cs typeface="Cambria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1029162" y="6027165"/>
            <a:ext cx="5709285" cy="2689860"/>
          </a:xfrm>
          <a:prstGeom prst="rect">
            <a:avLst/>
          </a:prstGeom>
        </p:spPr>
        <p:txBody>
          <a:bodyPr wrap="square" lIns="0" tIns="102235" rIns="0" bIns="0" rtlCol="0" vert="horz">
            <a:spAutoFit/>
          </a:bodyPr>
          <a:lstStyle/>
          <a:p>
            <a:pPr algn="just" marL="518159">
              <a:lnSpc>
                <a:spcPct val="100000"/>
              </a:lnSpc>
              <a:spcBef>
                <a:spcPts val="805"/>
              </a:spcBef>
            </a:pPr>
            <a:r>
              <a:rPr dirty="0" sz="1150" spc="-20" b="1">
                <a:latin typeface="Cambria"/>
                <a:cs typeface="Cambria"/>
              </a:rPr>
              <a:t>Figure</a:t>
            </a:r>
            <a:r>
              <a:rPr dirty="0" sz="1150" spc="-30" b="1">
                <a:latin typeface="Cambria"/>
                <a:cs typeface="Cambria"/>
              </a:rPr>
              <a:t> </a:t>
            </a:r>
            <a:r>
              <a:rPr dirty="0" sz="1150" spc="-25" b="1">
                <a:latin typeface="Cambria"/>
                <a:cs typeface="Cambria"/>
              </a:rPr>
              <a:t>5.3</a:t>
            </a:r>
            <a:r>
              <a:rPr dirty="0" sz="1150" spc="-45" b="1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Five-</a:t>
            </a:r>
            <a:r>
              <a:rPr dirty="0" sz="1150">
                <a:latin typeface="Cambria"/>
                <a:cs typeface="Cambria"/>
              </a:rPr>
              <a:t>layer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architecture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running </a:t>
            </a:r>
            <a:r>
              <a:rPr dirty="0" sz="1150" spc="-20">
                <a:latin typeface="Cambria"/>
                <a:cs typeface="Cambria"/>
              </a:rPr>
              <a:t>applications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using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Spark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stack</a:t>
            </a:r>
            <a:endParaRPr sz="1150">
              <a:latin typeface="Cambria"/>
              <a:cs typeface="Cambria"/>
            </a:endParaRPr>
          </a:p>
          <a:p>
            <a:pPr algn="just" marL="41910" marR="30480" indent="109220">
              <a:lnSpc>
                <a:spcPct val="104299"/>
              </a:lnSpc>
              <a:spcBef>
                <a:spcPts val="650"/>
              </a:spcBef>
            </a:pP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main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components</a:t>
            </a:r>
            <a:r>
              <a:rPr dirty="0" sz="1150" spc="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stack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are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SQL,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Streaming,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R,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GraphX,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MLib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Arrow</a:t>
            </a:r>
            <a:r>
              <a:rPr dirty="0" sz="1150" spc="7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at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20">
                <a:latin typeface="Cambria"/>
                <a:cs typeface="Cambria"/>
              </a:rPr>
              <a:t> applications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support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layer.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Spark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core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is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processing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engine.</a:t>
            </a:r>
            <a:r>
              <a:rPr dirty="0" sz="1150" spc="-10">
                <a:latin typeface="Cambria"/>
                <a:cs typeface="Cambria"/>
              </a:rPr>
              <a:t> Data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Store</a:t>
            </a:r>
            <a:r>
              <a:rPr dirty="0" sz="1150" spc="-25">
                <a:latin typeface="Cambria"/>
                <a:cs typeface="Cambria"/>
              </a:rPr>
              <a:t> provides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the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processing</a:t>
            </a:r>
            <a:r>
              <a:rPr dirty="0" sz="1150" spc="10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engine.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Hadoop,</a:t>
            </a:r>
            <a:r>
              <a:rPr dirty="0" sz="1150" spc="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YARN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or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Mesos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facilitates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parallel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running</a:t>
            </a:r>
            <a:r>
              <a:rPr dirty="0" sz="1150" spc="10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of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tasks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management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20">
                <a:latin typeface="Cambria"/>
                <a:cs typeface="Cambria"/>
              </a:rPr>
              <a:t> scheduling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resources.</a:t>
            </a:r>
            <a:endParaRPr sz="1150">
              <a:latin typeface="Cambria"/>
              <a:cs typeface="Cambria"/>
            </a:endParaRPr>
          </a:p>
          <a:p>
            <a:pPr algn="just" marL="38100">
              <a:lnSpc>
                <a:spcPct val="100000"/>
              </a:lnSpc>
              <a:spcBef>
                <a:spcPts val="610"/>
              </a:spcBef>
            </a:pPr>
            <a:r>
              <a:rPr dirty="0" sz="1250">
                <a:latin typeface="Cambria"/>
                <a:cs typeface="Cambria"/>
              </a:rPr>
              <a:t>Spork</a:t>
            </a:r>
            <a:r>
              <a:rPr dirty="0" sz="1250" spc="10">
                <a:latin typeface="Cambria"/>
                <a:cs typeface="Cambria"/>
              </a:rPr>
              <a:t> </a:t>
            </a:r>
            <a:r>
              <a:rPr dirty="0" sz="1250" spc="-20">
                <a:latin typeface="Cambria"/>
                <a:cs typeface="Cambria"/>
              </a:rPr>
              <a:t>5tnck</a:t>
            </a:r>
            <a:endParaRPr sz="1250">
              <a:latin typeface="Cambria"/>
              <a:cs typeface="Cambria"/>
            </a:endParaRPr>
          </a:p>
          <a:p>
            <a:pPr algn="just" marL="44450">
              <a:lnSpc>
                <a:spcPct val="100000"/>
              </a:lnSpc>
              <a:spcBef>
                <a:spcPts val="640"/>
              </a:spcBef>
            </a:pPr>
            <a:r>
              <a:rPr dirty="0" sz="1150" spc="-10">
                <a:latin typeface="Cambria"/>
                <a:cs typeface="Cambria"/>
              </a:rPr>
              <a:t>Spark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stack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imbibes</a:t>
            </a:r>
            <a:r>
              <a:rPr dirty="0" sz="115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generality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Spark.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Grouping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following</a:t>
            </a:r>
            <a:r>
              <a:rPr dirty="0" sz="115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forms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stack:</a:t>
            </a:r>
            <a:endParaRPr sz="1150">
              <a:latin typeface="Cambria"/>
              <a:cs typeface="Cambria"/>
            </a:endParaRPr>
          </a:p>
          <a:p>
            <a:pPr algn="just" marL="43180" marR="41910" indent="109220">
              <a:lnSpc>
                <a:spcPct val="101400"/>
              </a:lnSpc>
              <a:spcBef>
                <a:spcPts val="565"/>
              </a:spcBef>
            </a:pPr>
            <a:r>
              <a:rPr dirty="0" sz="1200">
                <a:latin typeface="Times New Roman"/>
                <a:cs typeface="Times New Roman"/>
              </a:rPr>
              <a:t>Spark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SQL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structured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data.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45">
                <a:latin typeface="Times New Roman"/>
                <a:cs typeface="Times New Roman"/>
              </a:rPr>
              <a:t>SQL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runs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queries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Spark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data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the </a:t>
            </a:r>
            <a:r>
              <a:rPr dirty="0" sz="1200">
                <a:latin typeface="Times New Roman"/>
                <a:cs typeface="Times New Roman"/>
              </a:rPr>
              <a:t>traditional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analytics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visualization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applications.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Spark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SQL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enables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Spark </a:t>
            </a:r>
            <a:r>
              <a:rPr dirty="0" sz="1150">
                <a:latin typeface="Times New Roman"/>
                <a:cs typeface="Times New Roman"/>
              </a:rPr>
              <a:t>datasets</a:t>
            </a:r>
            <a:r>
              <a:rPr dirty="0" sz="1150" spc="110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to</a:t>
            </a:r>
            <a:r>
              <a:rPr dirty="0" sz="1150" spc="90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use</a:t>
            </a:r>
            <a:r>
              <a:rPr dirty="0" sz="1150" spc="-70">
                <a:latin typeface="Times New Roman"/>
                <a:cs typeface="Times New Roman"/>
              </a:rPr>
              <a:t> </a:t>
            </a:r>
            <a:r>
              <a:rPr dirty="0" baseline="-4830" sz="1725">
                <a:latin typeface="Times New Roman"/>
                <a:cs typeface="Times New Roman"/>
              </a:rPr>
              <a:t>J</a:t>
            </a:r>
            <a:r>
              <a:rPr dirty="0" baseline="2415" sz="1725">
                <a:latin typeface="Times New Roman"/>
                <a:cs typeface="Times New Roman"/>
              </a:rPr>
              <a:t>DBC</a:t>
            </a:r>
            <a:r>
              <a:rPr dirty="0" sz="1150">
                <a:latin typeface="Times New Roman"/>
                <a:cs typeface="Times New Roman"/>
              </a:rPr>
              <a:t>or</a:t>
            </a:r>
            <a:r>
              <a:rPr dirty="0" sz="1150" spc="90">
                <a:latin typeface="Times New Roman"/>
                <a:cs typeface="Times New Roman"/>
              </a:rPr>
              <a:t> </a:t>
            </a:r>
            <a:r>
              <a:rPr dirty="0" sz="1150" spc="-155">
                <a:latin typeface="Times New Roman"/>
                <a:cs typeface="Times New Roman"/>
              </a:rPr>
              <a:t>ODBC</a:t>
            </a:r>
            <a:r>
              <a:rPr dirty="0" sz="1150" spc="120">
                <a:latin typeface="Times New Roman"/>
                <a:cs typeface="Times New Roman"/>
              </a:rPr>
              <a:t> </a:t>
            </a:r>
            <a:r>
              <a:rPr dirty="0" sz="1150" spc="-25">
                <a:latin typeface="Times New Roman"/>
                <a:cs typeface="Times New Roman"/>
              </a:rPr>
              <a:t>API.</a:t>
            </a:r>
            <a:r>
              <a:rPr dirty="0" sz="1150" spc="75">
                <a:latin typeface="Times New Roman"/>
                <a:cs typeface="Times New Roman"/>
              </a:rPr>
              <a:t> </a:t>
            </a:r>
            <a:r>
              <a:rPr dirty="0" sz="1150" spc="-130">
                <a:latin typeface="Times New Roman"/>
                <a:cs typeface="Times New Roman"/>
              </a:rPr>
              <a:t>HQL</a:t>
            </a:r>
            <a:r>
              <a:rPr dirty="0" sz="1150" spc="100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queries</a:t>
            </a:r>
            <a:r>
              <a:rPr dirty="0" sz="1150" spc="145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also</a:t>
            </a:r>
            <a:r>
              <a:rPr dirty="0" sz="1150" spc="125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run</a:t>
            </a:r>
            <a:r>
              <a:rPr dirty="0" sz="1150" spc="105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in</a:t>
            </a:r>
            <a:r>
              <a:rPr dirty="0" sz="1150" spc="75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Spark</a:t>
            </a:r>
            <a:r>
              <a:rPr dirty="0" sz="1150" spc="85">
                <a:latin typeface="Times New Roman"/>
                <a:cs typeface="Times New Roman"/>
              </a:rPr>
              <a:t> </a:t>
            </a:r>
            <a:r>
              <a:rPr dirty="0" sz="1150" spc="-80">
                <a:latin typeface="Times New Roman"/>
                <a:cs typeface="Times New Roman"/>
              </a:rPr>
              <a:t>SQL.</a:t>
            </a:r>
            <a:r>
              <a:rPr dirty="0" sz="1150" spc="110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Runs</a:t>
            </a:r>
            <a:r>
              <a:rPr dirty="0" sz="1150" spc="170">
                <a:latin typeface="Times New Roman"/>
                <a:cs typeface="Times New Roman"/>
              </a:rPr>
              <a:t> </a:t>
            </a:r>
            <a:r>
              <a:rPr dirty="0" sz="1150" spc="-95">
                <a:latin typeface="Times New Roman"/>
                <a:cs typeface="Times New Roman"/>
              </a:rPr>
              <a:t>UDFs</a:t>
            </a:r>
            <a:r>
              <a:rPr dirty="0" sz="1150" spc="114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for</a:t>
            </a:r>
            <a:r>
              <a:rPr dirty="0" sz="1150" spc="105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inline </a:t>
            </a:r>
            <a:r>
              <a:rPr dirty="0" sz="1200" spc="-130">
                <a:latin typeface="Times New Roman"/>
                <a:cs typeface="Times New Roman"/>
              </a:rPr>
              <a:t>SQL,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distributed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DataFrames,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Parquet, </a:t>
            </a:r>
            <a:r>
              <a:rPr dirty="0" sz="1200" spc="-50">
                <a:latin typeface="Times New Roman"/>
                <a:cs typeface="Times New Roman"/>
              </a:rPr>
              <a:t>Hive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Cassandra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Data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Stores.</a:t>
            </a:r>
            <a:endParaRPr sz="1200">
              <a:latin typeface="Times New Roman"/>
              <a:cs typeface="Times New Roman"/>
            </a:endParaRPr>
          </a:p>
          <a:p>
            <a:pPr marL="154305">
              <a:lnSpc>
                <a:spcPct val="100000"/>
              </a:lnSpc>
              <a:spcBef>
                <a:spcPts val="625"/>
              </a:spcBef>
            </a:pP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2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Streaming</a:t>
            </a:r>
            <a:r>
              <a:rPr dirty="0" sz="1150" spc="2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is</a:t>
            </a:r>
            <a:r>
              <a:rPr dirty="0" sz="1150" spc="2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204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processing</a:t>
            </a:r>
            <a:r>
              <a:rPr dirty="0" sz="1150" spc="31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real-</a:t>
            </a:r>
            <a:r>
              <a:rPr dirty="0" sz="1150">
                <a:latin typeface="Cambria"/>
                <a:cs typeface="Cambria"/>
              </a:rPr>
              <a:t>time</a:t>
            </a:r>
            <a:r>
              <a:rPr dirty="0" sz="1150" spc="31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streaming</a:t>
            </a:r>
            <a:r>
              <a:rPr dirty="0" sz="1150" spc="2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data.</a:t>
            </a:r>
            <a:r>
              <a:rPr dirty="0" sz="1150" spc="20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Processing</a:t>
            </a:r>
            <a:r>
              <a:rPr dirty="0" sz="1150" spc="3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is</a:t>
            </a:r>
            <a:r>
              <a:rPr dirty="0" sz="1150" spc="19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based</a:t>
            </a:r>
            <a:r>
              <a:rPr dirty="0" sz="1150" spc="229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on</a:t>
            </a:r>
            <a:endParaRPr sz="115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6059423" y="6800088"/>
            <a:ext cx="539750" cy="1179830"/>
            <a:chOff x="6059423" y="6800088"/>
            <a:chExt cx="539750" cy="1179830"/>
          </a:xfrm>
        </p:grpSpPr>
        <p:sp>
          <p:nvSpPr>
            <p:cNvPr id="3" name="object 3" descr=""/>
            <p:cNvSpPr/>
            <p:nvPr/>
          </p:nvSpPr>
          <p:spPr>
            <a:xfrm>
              <a:off x="6594347" y="6800088"/>
              <a:ext cx="0" cy="1179830"/>
            </a:xfrm>
            <a:custGeom>
              <a:avLst/>
              <a:gdLst/>
              <a:ahLst/>
              <a:cxnLst/>
              <a:rect l="l" t="t" r="r" b="b"/>
              <a:pathLst>
                <a:path w="0" h="1179829">
                  <a:moveTo>
                    <a:pt x="0" y="1179575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48484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6065519" y="6804660"/>
              <a:ext cx="533400" cy="0"/>
            </a:xfrm>
            <a:custGeom>
              <a:avLst/>
              <a:gdLst/>
              <a:ahLst/>
              <a:cxnLst/>
              <a:rect l="l" t="t" r="r" b="b"/>
              <a:pathLst>
                <a:path w="533400" h="0">
                  <a:moveTo>
                    <a:pt x="0" y="0"/>
                  </a:moveTo>
                  <a:lnTo>
                    <a:pt x="533400" y="0"/>
                  </a:lnTo>
                </a:path>
              </a:pathLst>
            </a:custGeom>
            <a:ln w="9144">
              <a:solidFill>
                <a:srgbClr val="48484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59423" y="6800088"/>
              <a:ext cx="539496" cy="228600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1054615" y="1279906"/>
            <a:ext cx="5658485" cy="4723130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algn="just" marL="14604" marR="12700" indent="3175">
              <a:lnSpc>
                <a:spcPct val="104299"/>
              </a:lnSpc>
              <a:spcBef>
                <a:spcPts val="40"/>
              </a:spcBef>
            </a:pPr>
            <a:r>
              <a:rPr dirty="0" sz="1150" spc="-35">
                <a:latin typeface="Cambria"/>
                <a:cs typeface="Cambria"/>
              </a:rPr>
              <a:t>micro-</a:t>
            </a:r>
            <a:r>
              <a:rPr dirty="0" sz="1150">
                <a:latin typeface="Cambria"/>
                <a:cs typeface="Cambria"/>
              </a:rPr>
              <a:t>batches</a:t>
            </a:r>
            <a:r>
              <a:rPr dirty="0" sz="1150" spc="1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style</a:t>
            </a:r>
            <a:r>
              <a:rPr dirty="0" sz="1150" spc="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computing</a:t>
            </a:r>
            <a:r>
              <a:rPr dirty="0" sz="1150" spc="1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processing.</a:t>
            </a:r>
            <a:r>
              <a:rPr dirty="0" sz="1150" spc="1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Streaming</a:t>
            </a:r>
            <a:r>
              <a:rPr dirty="0" sz="1150" spc="1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uses</a:t>
            </a:r>
            <a:r>
              <a:rPr dirty="0" sz="1150" spc="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DStream</a:t>
            </a:r>
            <a:r>
              <a:rPr dirty="0" sz="1150" spc="114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which</a:t>
            </a:r>
            <a:r>
              <a:rPr dirty="0" sz="1150" spc="10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is </a:t>
            </a:r>
            <a:r>
              <a:rPr dirty="0" sz="1150" spc="-10">
                <a:latin typeface="Cambria"/>
                <a:cs typeface="Cambria"/>
              </a:rPr>
              <a:t>basically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-5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series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65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RDDs,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-5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process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real-</a:t>
            </a:r>
            <a:r>
              <a:rPr dirty="0" sz="1150">
                <a:latin typeface="Cambria"/>
                <a:cs typeface="Cambria"/>
              </a:rPr>
              <a:t>time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data.</a:t>
            </a:r>
            <a:endParaRPr sz="1150">
              <a:latin typeface="Cambria"/>
              <a:cs typeface="Cambria"/>
            </a:endParaRPr>
          </a:p>
          <a:p>
            <a:pPr algn="just" marL="17145" marR="7620" indent="111125">
              <a:lnSpc>
                <a:spcPct val="100000"/>
              </a:lnSpc>
              <a:spcBef>
                <a:spcPts val="585"/>
              </a:spcBef>
            </a:pPr>
            <a:r>
              <a:rPr dirty="0" sz="1200">
                <a:latin typeface="Cambria"/>
                <a:cs typeface="Cambria"/>
              </a:rPr>
              <a:t>SparkR</a:t>
            </a:r>
            <a:r>
              <a:rPr dirty="0" sz="1200" spc="3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is</a:t>
            </a:r>
            <a:r>
              <a:rPr dirty="0" sz="1200" spc="-2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an</a:t>
            </a:r>
            <a:r>
              <a:rPr dirty="0" sz="1200" spc="-4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R</a:t>
            </a:r>
            <a:r>
              <a:rPr dirty="0" sz="1200" spc="-15">
                <a:latin typeface="Cambria"/>
                <a:cs typeface="Cambria"/>
              </a:rPr>
              <a:t> </a:t>
            </a:r>
            <a:r>
              <a:rPr dirty="0" sz="1200" spc="-25">
                <a:latin typeface="Cambria"/>
                <a:cs typeface="Cambria"/>
              </a:rPr>
              <a:t>package</a:t>
            </a:r>
            <a:r>
              <a:rPr dirty="0" sz="1200" spc="2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used</a:t>
            </a:r>
            <a:r>
              <a:rPr dirty="0" sz="1200" spc="1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as</a:t>
            </a:r>
            <a:r>
              <a:rPr dirty="0" sz="1200" spc="-10">
                <a:latin typeface="Cambria"/>
                <a:cs typeface="Cambria"/>
              </a:rPr>
              <a:t> </a:t>
            </a:r>
            <a:r>
              <a:rPr dirty="0" sz="1200" spc="-40">
                <a:latin typeface="Cambria"/>
                <a:cs typeface="Cambria"/>
              </a:rPr>
              <a:t>light-</a:t>
            </a:r>
            <a:r>
              <a:rPr dirty="0" sz="1200">
                <a:latin typeface="Cambria"/>
                <a:cs typeface="Cambria"/>
              </a:rPr>
              <a:t>weight</a:t>
            </a:r>
            <a:r>
              <a:rPr dirty="0" sz="1200" spc="9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front</a:t>
            </a:r>
            <a:r>
              <a:rPr dirty="0" sz="1200" spc="3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end</a:t>
            </a:r>
            <a:r>
              <a:rPr dirty="0" sz="1200" spc="-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for</a:t>
            </a:r>
            <a:r>
              <a:rPr dirty="0" sz="1200" spc="10">
                <a:latin typeface="Cambria"/>
                <a:cs typeface="Cambria"/>
              </a:rPr>
              <a:t> </a:t>
            </a:r>
            <a:r>
              <a:rPr dirty="0" sz="1200" spc="-20">
                <a:latin typeface="Cambria"/>
                <a:cs typeface="Cambria"/>
              </a:rPr>
              <a:t>Apache</a:t>
            </a:r>
            <a:r>
              <a:rPr dirty="0" sz="1200" spc="35">
                <a:latin typeface="Cambria"/>
                <a:cs typeface="Cambria"/>
              </a:rPr>
              <a:t> </a:t>
            </a:r>
            <a:r>
              <a:rPr dirty="0" sz="1200" spc="-20">
                <a:latin typeface="Cambria"/>
                <a:cs typeface="Cambria"/>
              </a:rPr>
              <a:t>Spark</a:t>
            </a:r>
            <a:r>
              <a:rPr dirty="0" sz="1200" spc="1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from</a:t>
            </a:r>
            <a:r>
              <a:rPr dirty="0" sz="1200" spc="-2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R.</a:t>
            </a:r>
            <a:r>
              <a:rPr dirty="0" sz="1200" spc="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Spark </a:t>
            </a:r>
            <a:r>
              <a:rPr dirty="0" sz="1200" spc="-20">
                <a:latin typeface="Cambria"/>
                <a:cs typeface="Cambria"/>
              </a:rPr>
              <a:t>API</a:t>
            </a:r>
            <a:r>
              <a:rPr dirty="0" sz="1200" spc="-5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uses</a:t>
            </a:r>
            <a:r>
              <a:rPr dirty="0" sz="1200" spc="-5">
                <a:latin typeface="Cambria"/>
                <a:cs typeface="Cambria"/>
              </a:rPr>
              <a:t> </a:t>
            </a:r>
            <a:r>
              <a:rPr dirty="0" sz="1200" spc="-30">
                <a:latin typeface="Cambria"/>
                <a:cs typeface="Cambria"/>
              </a:rPr>
              <a:t>SparkR</a:t>
            </a:r>
            <a:r>
              <a:rPr dirty="0" sz="1200" spc="5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through</a:t>
            </a:r>
            <a:r>
              <a:rPr dirty="0" sz="1200" spc="2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the</a:t>
            </a:r>
            <a:r>
              <a:rPr dirty="0" sz="1200" spc="-15">
                <a:latin typeface="Cambria"/>
                <a:cs typeface="Cambria"/>
              </a:rPr>
              <a:t> </a:t>
            </a:r>
            <a:r>
              <a:rPr dirty="0" sz="1200" spc="-50">
                <a:latin typeface="Cambria"/>
                <a:cs typeface="Cambria"/>
              </a:rPr>
              <a:t>RDD</a:t>
            </a:r>
            <a:r>
              <a:rPr dirty="0" sz="1200">
                <a:latin typeface="Cambria"/>
                <a:cs typeface="Cambria"/>
              </a:rPr>
              <a:t> class.</a:t>
            </a:r>
            <a:r>
              <a:rPr dirty="0" sz="1200" spc="4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A</a:t>
            </a:r>
            <a:r>
              <a:rPr dirty="0" sz="1200" spc="-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user</a:t>
            </a:r>
            <a:r>
              <a:rPr dirty="0" sz="1200">
                <a:latin typeface="Cambria"/>
                <a:cs typeface="Cambria"/>
              </a:rPr>
              <a:t> can</a:t>
            </a:r>
            <a:r>
              <a:rPr dirty="0" sz="1200" spc="-20">
                <a:latin typeface="Cambria"/>
                <a:cs typeface="Cambria"/>
              </a:rPr>
              <a:t> interactively</a:t>
            </a:r>
            <a:r>
              <a:rPr dirty="0" sz="1200" spc="7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run</a:t>
            </a:r>
            <a:r>
              <a:rPr dirty="0" sz="1200" spc="-2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the</a:t>
            </a:r>
            <a:r>
              <a:rPr dirty="0" sz="1200" spc="-6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jobs</a:t>
            </a:r>
            <a:r>
              <a:rPr dirty="0" sz="1200" spc="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from the</a:t>
            </a:r>
            <a:r>
              <a:rPr dirty="0" sz="1200" spc="-20">
                <a:latin typeface="Cambria"/>
                <a:cs typeface="Cambria"/>
              </a:rPr>
              <a:t> </a:t>
            </a:r>
            <a:r>
              <a:rPr dirty="0" sz="1200" spc="-50">
                <a:latin typeface="Cambria"/>
                <a:cs typeface="Cambria"/>
              </a:rPr>
              <a:t>R </a:t>
            </a:r>
            <a:r>
              <a:rPr dirty="0" sz="1200" spc="-20">
                <a:latin typeface="Cambria"/>
                <a:cs typeface="Cambria"/>
              </a:rPr>
              <a:t>shell</a:t>
            </a:r>
            <a:r>
              <a:rPr dirty="0" sz="1200" spc="-50">
                <a:latin typeface="Cambria"/>
                <a:cs typeface="Cambria"/>
              </a:rPr>
              <a:t> </a:t>
            </a:r>
            <a:r>
              <a:rPr dirty="0" sz="1200" spc="-30">
                <a:latin typeface="Cambria"/>
                <a:cs typeface="Cambria"/>
              </a:rPr>
              <a:t>on</a:t>
            </a:r>
            <a:r>
              <a:rPr dirty="0" sz="1200" spc="-4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a</a:t>
            </a:r>
            <a:r>
              <a:rPr dirty="0" sz="1200" spc="-65">
                <a:latin typeface="Cambria"/>
                <a:cs typeface="Cambria"/>
              </a:rPr>
              <a:t> </a:t>
            </a:r>
            <a:r>
              <a:rPr dirty="0" sz="1200" spc="-20">
                <a:latin typeface="Cambria"/>
                <a:cs typeface="Cambria"/>
              </a:rPr>
              <a:t>cluster.</a:t>
            </a:r>
            <a:r>
              <a:rPr dirty="0" sz="1200" spc="20">
                <a:latin typeface="Cambria"/>
                <a:cs typeface="Cambria"/>
              </a:rPr>
              <a:t> </a:t>
            </a:r>
            <a:r>
              <a:rPr dirty="0" sz="1200" spc="-45">
                <a:latin typeface="Cambria"/>
                <a:cs typeface="Cambria"/>
              </a:rPr>
              <a:t>An</a:t>
            </a:r>
            <a:r>
              <a:rPr dirty="0" sz="1200" spc="-65">
                <a:latin typeface="Cambria"/>
                <a:cs typeface="Cambria"/>
              </a:rPr>
              <a:t> </a:t>
            </a:r>
            <a:r>
              <a:rPr dirty="0" sz="1200" spc="-95">
                <a:latin typeface="Cambria"/>
                <a:cs typeface="Cambria"/>
              </a:rPr>
              <a:t>RDD</a:t>
            </a:r>
            <a:r>
              <a:rPr dirty="0" sz="1200" spc="35">
                <a:latin typeface="Cambria"/>
                <a:cs typeface="Cambria"/>
              </a:rPr>
              <a:t> </a:t>
            </a:r>
            <a:r>
              <a:rPr dirty="0" sz="1200" spc="-65">
                <a:latin typeface="Cambria"/>
                <a:cs typeface="Cambria"/>
              </a:rPr>
              <a:t>API</a:t>
            </a:r>
            <a:r>
              <a:rPr dirty="0" sz="1200">
                <a:latin typeface="Cambria"/>
                <a:cs typeface="Cambria"/>
              </a:rPr>
              <a:t> </a:t>
            </a:r>
            <a:r>
              <a:rPr dirty="0" sz="1200" spc="-35">
                <a:latin typeface="Cambria"/>
                <a:cs typeface="Cambria"/>
              </a:rPr>
              <a:t>is </a:t>
            </a:r>
            <a:r>
              <a:rPr dirty="0" sz="1200">
                <a:latin typeface="Cambria"/>
                <a:cs typeface="Cambria"/>
              </a:rPr>
              <a:t>in</a:t>
            </a:r>
            <a:r>
              <a:rPr dirty="0" sz="1200" spc="-45">
                <a:latin typeface="Cambria"/>
                <a:cs typeface="Cambria"/>
              </a:rPr>
              <a:t> </a:t>
            </a:r>
            <a:r>
              <a:rPr dirty="0" sz="1200" spc="-20">
                <a:latin typeface="Cambria"/>
                <a:cs typeface="Cambria"/>
              </a:rPr>
              <a:t>the</a:t>
            </a:r>
            <a:r>
              <a:rPr dirty="0" sz="1200" spc="-25">
                <a:latin typeface="Cambria"/>
                <a:cs typeface="Cambria"/>
              </a:rPr>
              <a:t> </a:t>
            </a:r>
            <a:r>
              <a:rPr dirty="0" sz="1200" spc="-35">
                <a:latin typeface="Cambria"/>
                <a:cs typeface="Cambria"/>
              </a:rPr>
              <a:t>distributed</a:t>
            </a:r>
            <a:r>
              <a:rPr dirty="0" sz="1200" spc="75">
                <a:latin typeface="Cambria"/>
                <a:cs typeface="Cambria"/>
              </a:rPr>
              <a:t> </a:t>
            </a:r>
            <a:r>
              <a:rPr dirty="0" sz="1200" spc="-25">
                <a:latin typeface="Cambria"/>
                <a:cs typeface="Cambria"/>
              </a:rPr>
              <a:t>lists</a:t>
            </a:r>
            <a:r>
              <a:rPr dirty="0" sz="1200" spc="-1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in</a:t>
            </a:r>
            <a:r>
              <a:rPr dirty="0" sz="1200" spc="-80">
                <a:latin typeface="Cambria"/>
                <a:cs typeface="Cambria"/>
              </a:rPr>
              <a:t> </a:t>
            </a:r>
            <a:r>
              <a:rPr dirty="0" sz="1200" spc="-25">
                <a:latin typeface="Cambria"/>
                <a:cs typeface="Cambria"/>
              </a:rPr>
              <a:t>R.</a:t>
            </a:r>
            <a:endParaRPr sz="1200">
              <a:latin typeface="Cambria"/>
              <a:cs typeface="Cambria"/>
            </a:endParaRPr>
          </a:p>
          <a:p>
            <a:pPr algn="just" marL="18415" marR="5080" indent="112395">
              <a:lnSpc>
                <a:spcPct val="104299"/>
              </a:lnSpc>
              <a:spcBef>
                <a:spcPts val="590"/>
              </a:spcBef>
            </a:pPr>
            <a:r>
              <a:rPr dirty="0" sz="1150" spc="-10" b="1">
                <a:latin typeface="Cambria"/>
                <a:cs typeface="Cambria"/>
              </a:rPr>
              <a:t>Spark</a:t>
            </a:r>
            <a:r>
              <a:rPr dirty="0" sz="1150" b="1">
                <a:latin typeface="Cambria"/>
                <a:cs typeface="Cambria"/>
              </a:rPr>
              <a:t> MLib</a:t>
            </a:r>
            <a:r>
              <a:rPr dirty="0" sz="1150" spc="-10" b="1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is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Spark's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scalable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machine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learning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library.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It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consists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common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learning </a:t>
            </a:r>
            <a:r>
              <a:rPr dirty="0" sz="1150">
                <a:latin typeface="Cambria"/>
                <a:cs typeface="Cambria"/>
              </a:rPr>
              <a:t>algorithms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utilities.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MLib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includes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classification,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regression,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clustering,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collaborative </a:t>
            </a:r>
            <a:r>
              <a:rPr dirty="0" sz="1150">
                <a:latin typeface="Cambria"/>
                <a:cs typeface="Cambria"/>
              </a:rPr>
              <a:t>filtering,</a:t>
            </a:r>
            <a:r>
              <a:rPr dirty="0" sz="1150" spc="180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dimensionality</a:t>
            </a:r>
            <a:r>
              <a:rPr dirty="0" sz="1150" spc="160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reduction</a:t>
            </a:r>
            <a:r>
              <a:rPr dirty="0" sz="1150" spc="185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155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optimization</a:t>
            </a:r>
            <a:r>
              <a:rPr dirty="0" sz="1150" spc="195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primitives.</a:t>
            </a:r>
            <a:r>
              <a:rPr dirty="0" sz="1150" spc="170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MLib</a:t>
            </a:r>
            <a:r>
              <a:rPr dirty="0" sz="1150" spc="180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applies</a:t>
            </a:r>
            <a:r>
              <a:rPr dirty="0" sz="1150" spc="190">
                <a:latin typeface="Cambria"/>
                <a:cs typeface="Cambria"/>
              </a:rPr>
              <a:t>  </a:t>
            </a:r>
            <a:r>
              <a:rPr dirty="0" sz="1150" spc="-25">
                <a:latin typeface="Cambria"/>
                <a:cs typeface="Cambria"/>
              </a:rPr>
              <a:t>in </a:t>
            </a:r>
            <a:r>
              <a:rPr dirty="0" sz="1150" spc="-20">
                <a:latin typeface="Cambria"/>
                <a:cs typeface="Cambria"/>
              </a:rPr>
              <a:t>recommendation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systems,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clustering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classification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using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Spark.</a:t>
            </a:r>
            <a:endParaRPr sz="1150">
              <a:latin typeface="Cambria"/>
              <a:cs typeface="Cambria"/>
            </a:endParaRPr>
          </a:p>
          <a:p>
            <a:pPr algn="just" marL="12700" marR="12700" indent="118110">
              <a:lnSpc>
                <a:spcPct val="104900"/>
              </a:lnSpc>
              <a:spcBef>
                <a:spcPts val="570"/>
              </a:spcBef>
            </a:pPr>
            <a:r>
              <a:rPr dirty="0" sz="1150" b="1">
                <a:latin typeface="Cambria"/>
                <a:cs typeface="Cambria"/>
              </a:rPr>
              <a:t>Spark</a:t>
            </a:r>
            <a:r>
              <a:rPr dirty="0" sz="1150" spc="70" b="1">
                <a:latin typeface="Cambria"/>
                <a:cs typeface="Cambria"/>
              </a:rPr>
              <a:t> </a:t>
            </a:r>
            <a:r>
              <a:rPr dirty="0" sz="1150" b="1">
                <a:latin typeface="Cambria"/>
                <a:cs typeface="Cambria"/>
              </a:rPr>
              <a:t>GraphX</a:t>
            </a:r>
            <a:r>
              <a:rPr dirty="0" sz="1150" spc="80" b="1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is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API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graphs.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GraphX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extends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RDD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by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introducing</a:t>
            </a:r>
            <a:r>
              <a:rPr dirty="0" sz="1150" spc="12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the </a:t>
            </a:r>
            <a:r>
              <a:rPr dirty="0" sz="1150">
                <a:latin typeface="Cambria"/>
                <a:cs typeface="Cambria"/>
              </a:rPr>
              <a:t>Resilient</a:t>
            </a:r>
            <a:r>
              <a:rPr dirty="0" sz="1150" spc="1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Distributed</a:t>
            </a:r>
            <a:r>
              <a:rPr dirty="0" sz="1150" spc="1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Property.</a:t>
            </a:r>
            <a:r>
              <a:rPr dirty="0" sz="1150" spc="1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GraphX</a:t>
            </a:r>
            <a:r>
              <a:rPr dirty="0" sz="1150" spc="1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computations</a:t>
            </a:r>
            <a:r>
              <a:rPr dirty="0" sz="1150" spc="20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use</a:t>
            </a:r>
            <a:r>
              <a:rPr dirty="0" sz="1150" spc="1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fundamental</a:t>
            </a:r>
            <a:r>
              <a:rPr dirty="0" sz="1150" spc="2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operators</a:t>
            </a:r>
            <a:r>
              <a:rPr dirty="0" sz="1150" spc="19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(e.g., </a:t>
            </a:r>
            <a:r>
              <a:rPr dirty="0" sz="1150">
                <a:latin typeface="Cambria"/>
                <a:cs typeface="Cambria"/>
              </a:rPr>
              <a:t>subgraph,</a:t>
            </a:r>
            <a:r>
              <a:rPr dirty="0" sz="1150" spc="3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joinVertices</a:t>
            </a:r>
            <a:r>
              <a:rPr dirty="0" sz="1150" spc="459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3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aggregateMessages).</a:t>
            </a:r>
            <a:r>
              <a:rPr dirty="0" sz="1150" spc="3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GraphX</a:t>
            </a:r>
            <a:r>
              <a:rPr dirty="0" sz="1150" spc="4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uses</a:t>
            </a:r>
            <a:r>
              <a:rPr dirty="0" sz="1150" spc="40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3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collection</a:t>
            </a:r>
            <a:r>
              <a:rPr dirty="0" sz="1150" spc="4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36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graph algorithms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-5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programming.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Graph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analytics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tasks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are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created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with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ease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using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GraphX.</a:t>
            </a:r>
            <a:endParaRPr sz="1150">
              <a:latin typeface="Cambria"/>
              <a:cs typeface="Cambria"/>
            </a:endParaRPr>
          </a:p>
          <a:p>
            <a:pPr algn="just" marL="13970" marR="13335" indent="116205">
              <a:lnSpc>
                <a:spcPct val="104299"/>
              </a:lnSpc>
              <a:spcBef>
                <a:spcPts val="575"/>
              </a:spcBef>
            </a:pPr>
            <a:r>
              <a:rPr dirty="0" sz="1150" b="1">
                <a:latin typeface="Cambria"/>
                <a:cs typeface="Cambria"/>
              </a:rPr>
              <a:t>Spark</a:t>
            </a:r>
            <a:r>
              <a:rPr dirty="0" sz="1150" spc="10" b="1">
                <a:latin typeface="Cambria"/>
                <a:cs typeface="Cambria"/>
              </a:rPr>
              <a:t> </a:t>
            </a:r>
            <a:r>
              <a:rPr dirty="0" sz="1150" spc="-20" b="1">
                <a:latin typeface="Cambria"/>
                <a:cs typeface="Cambria"/>
              </a:rPr>
              <a:t>Arrow</a:t>
            </a:r>
            <a:r>
              <a:rPr dirty="0" sz="1150" b="1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columnar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in-</a:t>
            </a:r>
            <a:r>
              <a:rPr dirty="0" sz="1150">
                <a:latin typeface="Cambria"/>
                <a:cs typeface="Cambria"/>
              </a:rPr>
              <a:t>memory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analytics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enabling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usages</a:t>
            </a:r>
            <a:r>
              <a:rPr dirty="0" sz="1150">
                <a:latin typeface="Cambria"/>
                <a:cs typeface="Cambria"/>
              </a:rPr>
              <a:t> of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vectorised </a:t>
            </a:r>
            <a:r>
              <a:rPr dirty="0" sz="1150" spc="-20">
                <a:latin typeface="Cambria"/>
                <a:cs typeface="Cambria"/>
              </a:rPr>
              <a:t>UDFs </a:t>
            </a:r>
            <a:r>
              <a:rPr dirty="0" sz="1150" spc="-25">
                <a:latin typeface="Cambria"/>
                <a:cs typeface="Cambria"/>
              </a:rPr>
              <a:t>(VUDFs).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Arrow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enables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high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performance</a:t>
            </a:r>
            <a:r>
              <a:rPr dirty="0" sz="1150">
                <a:latin typeface="Cambria"/>
                <a:cs typeface="Cambria"/>
              </a:rPr>
              <a:t> Python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 spc="-45">
                <a:latin typeface="Cambria"/>
                <a:cs typeface="Cambria"/>
              </a:rPr>
              <a:t>UDFs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SerDe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pipelines.</a:t>
            </a:r>
            <a:endParaRPr sz="115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50">
              <a:latin typeface="Cambria"/>
              <a:cs typeface="Cambria"/>
            </a:endParaRPr>
          </a:p>
          <a:p>
            <a:pPr marL="167640">
              <a:lnSpc>
                <a:spcPct val="100000"/>
              </a:lnSpc>
            </a:pPr>
            <a:r>
              <a:rPr dirty="0" sz="1150" spc="-30" b="1">
                <a:latin typeface="Cambria"/>
                <a:cs typeface="Cambria"/>
              </a:rPr>
              <a:t>Self-Assessment</a:t>
            </a:r>
            <a:r>
              <a:rPr dirty="0" sz="1150" spc="-15" b="1">
                <a:latin typeface="Cambria"/>
                <a:cs typeface="Cambria"/>
              </a:rPr>
              <a:t> </a:t>
            </a:r>
            <a:r>
              <a:rPr dirty="0" sz="1150" spc="-25" b="1">
                <a:latin typeface="Cambria"/>
                <a:cs typeface="Cambria"/>
              </a:rPr>
              <a:t>Exercise</a:t>
            </a:r>
            <a:r>
              <a:rPr dirty="0" sz="1150" spc="70" b="1">
                <a:latin typeface="Cambria"/>
                <a:cs typeface="Cambria"/>
              </a:rPr>
              <a:t> </a:t>
            </a:r>
            <a:r>
              <a:rPr dirty="0" sz="1150" spc="-10" b="1">
                <a:latin typeface="Cambria"/>
                <a:cs typeface="Cambria"/>
              </a:rPr>
              <a:t>linked</a:t>
            </a:r>
            <a:r>
              <a:rPr dirty="0" sz="1150" spc="5" b="1">
                <a:latin typeface="Cambria"/>
                <a:cs typeface="Cambria"/>
              </a:rPr>
              <a:t> </a:t>
            </a:r>
            <a:r>
              <a:rPr dirty="0" sz="1150" b="1">
                <a:latin typeface="Cambria"/>
                <a:cs typeface="Cambria"/>
              </a:rPr>
              <a:t>to</a:t>
            </a:r>
            <a:r>
              <a:rPr dirty="0" sz="1150" spc="-45" b="1">
                <a:latin typeface="Cambria"/>
                <a:cs typeface="Cambria"/>
              </a:rPr>
              <a:t> </a:t>
            </a:r>
            <a:r>
              <a:rPr dirty="0" sz="1150" b="1">
                <a:latin typeface="Cambria"/>
                <a:cs typeface="Cambria"/>
              </a:rPr>
              <a:t>LO</a:t>
            </a:r>
            <a:r>
              <a:rPr dirty="0" sz="1150" spc="-25" b="1">
                <a:latin typeface="Cambria"/>
                <a:cs typeface="Cambria"/>
              </a:rPr>
              <a:t> 5.1</a:t>
            </a:r>
            <a:endParaRPr sz="1150">
              <a:latin typeface="Cambria"/>
              <a:cs typeface="Cambria"/>
            </a:endParaRPr>
          </a:p>
          <a:p>
            <a:pPr marL="451484" marR="109855" indent="-212090">
              <a:lnSpc>
                <a:spcPct val="114799"/>
              </a:lnSpc>
              <a:spcBef>
                <a:spcPts val="645"/>
              </a:spcBef>
              <a:buAutoNum type="arabicPeriod"/>
              <a:tabLst>
                <a:tab pos="455295" algn="l"/>
              </a:tabLst>
            </a:pPr>
            <a:r>
              <a:rPr dirty="0" sz="1150">
                <a:latin typeface="Cambria"/>
                <a:cs typeface="Cambria"/>
              </a:rPr>
              <a:t>How</a:t>
            </a:r>
            <a:r>
              <a:rPr dirty="0" sz="1150" spc="30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does</a:t>
            </a:r>
            <a:r>
              <a:rPr dirty="0" sz="1150" spc="2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2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process</a:t>
            </a:r>
            <a:r>
              <a:rPr dirty="0" sz="1150" spc="2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as</a:t>
            </a:r>
            <a:r>
              <a:rPr dirty="0" sz="1150" spc="2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2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fast</a:t>
            </a:r>
            <a:r>
              <a:rPr dirty="0" sz="1150" spc="2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2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general</a:t>
            </a:r>
            <a:r>
              <a:rPr dirty="0" sz="1150" spc="2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compute</a:t>
            </a:r>
            <a:r>
              <a:rPr dirty="0" sz="1150" spc="3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engine?</a:t>
            </a:r>
            <a:r>
              <a:rPr dirty="0" sz="1150" spc="3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What</a:t>
            </a:r>
            <a:r>
              <a:rPr dirty="0" sz="1150" spc="32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does 	expressive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programming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model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mean?</a:t>
            </a:r>
            <a:endParaRPr sz="1150">
              <a:latin typeface="Cambria"/>
              <a:cs typeface="Cambria"/>
            </a:endParaRPr>
          </a:p>
          <a:p>
            <a:pPr marL="450850" indent="-212725">
              <a:lnSpc>
                <a:spcPct val="100000"/>
              </a:lnSpc>
              <a:spcBef>
                <a:spcPts val="715"/>
              </a:spcBef>
              <a:buAutoNum type="arabicPeriod"/>
              <a:tabLst>
                <a:tab pos="450850" algn="l"/>
              </a:tabLst>
            </a:pPr>
            <a:r>
              <a:rPr dirty="0" sz="1050">
                <a:latin typeface="Cambria"/>
                <a:cs typeface="Cambria"/>
              </a:rPr>
              <a:t>List</a:t>
            </a:r>
            <a:r>
              <a:rPr dirty="0" sz="1050" spc="85">
                <a:latin typeface="Cambria"/>
                <a:cs typeface="Cambria"/>
              </a:rPr>
              <a:t> </a:t>
            </a:r>
            <a:r>
              <a:rPr dirty="0" sz="1050">
                <a:latin typeface="Cambria"/>
                <a:cs typeface="Cambria"/>
              </a:rPr>
              <a:t>the</a:t>
            </a:r>
            <a:r>
              <a:rPr dirty="0" sz="1050" spc="-10">
                <a:latin typeface="Cambria"/>
                <a:cs typeface="Cambria"/>
              </a:rPr>
              <a:t> </a:t>
            </a:r>
            <a:r>
              <a:rPr dirty="0" sz="1050">
                <a:latin typeface="Cambria"/>
                <a:cs typeface="Cambria"/>
              </a:rPr>
              <a:t>main</a:t>
            </a:r>
            <a:r>
              <a:rPr dirty="0" sz="1050" spc="10">
                <a:latin typeface="Cambria"/>
                <a:cs typeface="Cambria"/>
              </a:rPr>
              <a:t> </a:t>
            </a:r>
            <a:r>
              <a:rPr dirty="0" sz="1050" spc="-10">
                <a:latin typeface="Cambria"/>
                <a:cs typeface="Cambria"/>
              </a:rPr>
              <a:t>components</a:t>
            </a:r>
            <a:r>
              <a:rPr dirty="0" sz="1050" spc="125">
                <a:latin typeface="Cambria"/>
                <a:cs typeface="Cambria"/>
              </a:rPr>
              <a:t> </a:t>
            </a:r>
            <a:r>
              <a:rPr dirty="0" sz="1050">
                <a:latin typeface="Cambria"/>
                <a:cs typeface="Cambria"/>
              </a:rPr>
              <a:t>of</a:t>
            </a:r>
            <a:r>
              <a:rPr dirty="0" sz="1050" spc="-25">
                <a:latin typeface="Cambria"/>
                <a:cs typeface="Cambria"/>
              </a:rPr>
              <a:t> </a:t>
            </a:r>
            <a:r>
              <a:rPr dirty="0" sz="1050">
                <a:latin typeface="Cambria"/>
                <a:cs typeface="Cambria"/>
              </a:rPr>
              <a:t>Spark</a:t>
            </a:r>
            <a:r>
              <a:rPr dirty="0" sz="1050" spc="70">
                <a:latin typeface="Cambria"/>
                <a:cs typeface="Cambria"/>
              </a:rPr>
              <a:t> </a:t>
            </a:r>
            <a:r>
              <a:rPr dirty="0" sz="1050">
                <a:latin typeface="Cambria"/>
                <a:cs typeface="Cambria"/>
              </a:rPr>
              <a:t>stack</a:t>
            </a:r>
            <a:r>
              <a:rPr dirty="0" sz="1050" spc="55">
                <a:latin typeface="Cambria"/>
                <a:cs typeface="Cambria"/>
              </a:rPr>
              <a:t> </a:t>
            </a:r>
            <a:r>
              <a:rPr dirty="0" sz="1050">
                <a:latin typeface="Cambria"/>
                <a:cs typeface="Cambria"/>
              </a:rPr>
              <a:t>and</a:t>
            </a:r>
            <a:r>
              <a:rPr dirty="0" sz="1050" spc="30">
                <a:latin typeface="Cambria"/>
                <a:cs typeface="Cambria"/>
              </a:rPr>
              <a:t> </a:t>
            </a:r>
            <a:r>
              <a:rPr dirty="0" sz="1050">
                <a:latin typeface="Cambria"/>
                <a:cs typeface="Cambria"/>
              </a:rPr>
              <a:t>the</a:t>
            </a:r>
            <a:r>
              <a:rPr dirty="0" sz="1050" spc="20">
                <a:latin typeface="Cambria"/>
                <a:cs typeface="Cambria"/>
              </a:rPr>
              <a:t> </a:t>
            </a:r>
            <a:r>
              <a:rPr dirty="0" sz="1050">
                <a:latin typeface="Cambria"/>
                <a:cs typeface="Cambria"/>
              </a:rPr>
              <a:t>functions</a:t>
            </a:r>
            <a:r>
              <a:rPr dirty="0" sz="1050" spc="60">
                <a:latin typeface="Cambria"/>
                <a:cs typeface="Cambria"/>
              </a:rPr>
              <a:t> </a:t>
            </a:r>
            <a:r>
              <a:rPr dirty="0" sz="1050">
                <a:latin typeface="Cambria"/>
                <a:cs typeface="Cambria"/>
              </a:rPr>
              <a:t>of</a:t>
            </a:r>
            <a:r>
              <a:rPr dirty="0" sz="1050" spc="-20">
                <a:latin typeface="Cambria"/>
                <a:cs typeface="Cambria"/>
              </a:rPr>
              <a:t> </a:t>
            </a:r>
            <a:r>
              <a:rPr dirty="0" sz="1050" spc="-10">
                <a:latin typeface="Cambria"/>
                <a:cs typeface="Cambria"/>
              </a:rPr>
              <a:t>each.</a:t>
            </a:r>
            <a:endParaRPr sz="1050">
              <a:latin typeface="Cambria"/>
              <a:cs typeface="Cambria"/>
            </a:endParaRPr>
          </a:p>
          <a:p>
            <a:pPr marL="451484" indent="-218440">
              <a:lnSpc>
                <a:spcPct val="100000"/>
              </a:lnSpc>
              <a:spcBef>
                <a:spcPts val="705"/>
              </a:spcBef>
              <a:buAutoNum type="arabicPeriod"/>
              <a:tabLst>
                <a:tab pos="451484" algn="l"/>
              </a:tabLst>
            </a:pPr>
            <a:r>
              <a:rPr dirty="0" sz="1150" spc="-10">
                <a:latin typeface="Cambria"/>
                <a:cs typeface="Cambria"/>
              </a:rPr>
              <a:t>List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advanced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provisions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-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Spark </a:t>
            </a:r>
            <a:r>
              <a:rPr dirty="0" sz="1150" spc="-25">
                <a:latin typeface="Cambria"/>
                <a:cs typeface="Cambria"/>
              </a:rPr>
              <a:t>SQL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 spc="-15">
                <a:latin typeface="Cambria"/>
                <a:cs typeface="Cambria"/>
              </a:rPr>
              <a:t>compared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-6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HiveQL.</a:t>
            </a:r>
            <a:endParaRPr sz="1150">
              <a:latin typeface="Cambria"/>
              <a:cs typeface="Cambria"/>
            </a:endParaRPr>
          </a:p>
          <a:p>
            <a:pPr marL="457200" indent="-217170">
              <a:lnSpc>
                <a:spcPct val="100000"/>
              </a:lnSpc>
              <a:spcBef>
                <a:spcPts val="1010"/>
              </a:spcBef>
              <a:buAutoNum type="arabicPeriod"/>
              <a:tabLst>
                <a:tab pos="457200" algn="l"/>
              </a:tabLst>
            </a:pPr>
            <a:r>
              <a:rPr dirty="0" sz="750" spc="-25">
                <a:latin typeface="Cambria"/>
                <a:cs typeface="Cambria"/>
              </a:rPr>
              <a:t>List</a:t>
            </a:r>
            <a:r>
              <a:rPr dirty="0" sz="750" spc="5">
                <a:latin typeface="Cambria"/>
                <a:cs typeface="Cambria"/>
              </a:rPr>
              <a:t> </a:t>
            </a:r>
            <a:r>
              <a:rPr dirty="0" sz="750" spc="-10">
                <a:latin typeface="Cambria"/>
                <a:cs typeface="Cambria"/>
              </a:rPr>
              <a:t>the</a:t>
            </a:r>
            <a:r>
              <a:rPr dirty="0" sz="750" spc="-20">
                <a:latin typeface="Cambria"/>
                <a:cs typeface="Cambria"/>
              </a:rPr>
              <a:t> main</a:t>
            </a:r>
            <a:r>
              <a:rPr dirty="0" sz="750">
                <a:latin typeface="Cambria"/>
                <a:cs typeface="Cambria"/>
              </a:rPr>
              <a:t> </a:t>
            </a:r>
            <a:r>
              <a:rPr dirty="0" sz="750" spc="-25">
                <a:latin typeface="Cambria"/>
                <a:cs typeface="Cambria"/>
              </a:rPr>
              <a:t>features</a:t>
            </a:r>
            <a:r>
              <a:rPr dirty="0" sz="750" spc="-10">
                <a:latin typeface="Cambria"/>
                <a:cs typeface="Cambria"/>
              </a:rPr>
              <a:t> </a:t>
            </a:r>
            <a:r>
              <a:rPr dirty="0" sz="750">
                <a:latin typeface="Cambria"/>
                <a:cs typeface="Cambria"/>
              </a:rPr>
              <a:t>of</a:t>
            </a:r>
            <a:r>
              <a:rPr dirty="0" sz="750" spc="-40">
                <a:latin typeface="Cambria"/>
                <a:cs typeface="Cambria"/>
              </a:rPr>
              <a:t> </a:t>
            </a:r>
            <a:r>
              <a:rPr dirty="0" sz="750" spc="-10">
                <a:latin typeface="Cambria"/>
                <a:cs typeface="Cambria"/>
              </a:rPr>
              <a:t>Spark?</a:t>
            </a:r>
            <a:endParaRPr sz="750">
              <a:latin typeface="Cambria"/>
              <a:cs typeface="Cambri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086073" y="6543802"/>
            <a:ext cx="3969385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>
                <a:latin typeface="Cambria"/>
                <a:cs typeface="Cambria"/>
              </a:rPr>
              <a:t>5.3</a:t>
            </a:r>
            <a:r>
              <a:rPr dirty="0" sz="1150" spc="375">
                <a:latin typeface="Cambria"/>
                <a:cs typeface="Cambria"/>
              </a:rPr>
              <a:t> </a:t>
            </a:r>
            <a:r>
              <a:rPr dirty="0" sz="1150" spc="-220">
                <a:latin typeface="Cambria"/>
                <a:cs typeface="Cambria"/>
              </a:rPr>
              <a:t>1</a:t>
            </a:r>
            <a:r>
              <a:rPr dirty="0" sz="1150" spc="130">
                <a:latin typeface="Cambria"/>
                <a:cs typeface="Cambria"/>
              </a:rPr>
              <a:t> </a:t>
            </a:r>
            <a:r>
              <a:rPr dirty="0" sz="1150" b="1">
                <a:latin typeface="Cambria"/>
                <a:cs typeface="Cambria"/>
              </a:rPr>
              <a:t>INTRODUCTION</a:t>
            </a:r>
            <a:r>
              <a:rPr dirty="0" sz="1150" spc="245" b="1">
                <a:latin typeface="Cambria"/>
                <a:cs typeface="Cambria"/>
              </a:rPr>
              <a:t> </a:t>
            </a:r>
            <a:r>
              <a:rPr dirty="0" sz="1150" b="1">
                <a:latin typeface="Cambria"/>
                <a:cs typeface="Cambria"/>
              </a:rPr>
              <a:t>TO</a:t>
            </a:r>
            <a:r>
              <a:rPr dirty="0" sz="1150" spc="85" b="1">
                <a:latin typeface="Cambria"/>
                <a:cs typeface="Cambria"/>
              </a:rPr>
              <a:t> </a:t>
            </a:r>
            <a:r>
              <a:rPr dirty="0" sz="1150" b="1">
                <a:latin typeface="Cambria"/>
                <a:cs typeface="Cambria"/>
              </a:rPr>
              <a:t>DATA</a:t>
            </a:r>
            <a:r>
              <a:rPr dirty="0" sz="1150" spc="245" b="1">
                <a:latin typeface="Cambria"/>
                <a:cs typeface="Cambria"/>
              </a:rPr>
              <a:t> </a:t>
            </a:r>
            <a:r>
              <a:rPr dirty="0" sz="1150" spc="60" b="1">
                <a:latin typeface="Cambria"/>
                <a:cs typeface="Cambria"/>
              </a:rPr>
              <a:t>ANALYSIS</a:t>
            </a:r>
            <a:r>
              <a:rPr dirty="0" sz="1150" spc="290" b="1">
                <a:latin typeface="Cambria"/>
                <a:cs typeface="Cambria"/>
              </a:rPr>
              <a:t> </a:t>
            </a:r>
            <a:r>
              <a:rPr dirty="0" sz="1150" b="1">
                <a:latin typeface="Cambria"/>
                <a:cs typeface="Cambria"/>
              </a:rPr>
              <a:t>WITH</a:t>
            </a:r>
            <a:r>
              <a:rPr dirty="0" sz="1150" spc="190" b="1">
                <a:latin typeface="Cambria"/>
                <a:cs typeface="Cambria"/>
              </a:rPr>
              <a:t> </a:t>
            </a:r>
            <a:r>
              <a:rPr dirty="0" sz="1150" spc="-10" b="1">
                <a:latin typeface="Cambria"/>
                <a:cs typeface="Cambria"/>
              </a:rPr>
              <a:t>SPARK</a:t>
            </a:r>
            <a:endParaRPr sz="1150">
              <a:latin typeface="Cambria"/>
              <a:cs typeface="Cambri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054990" y="6866890"/>
            <a:ext cx="4098925" cy="1209675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algn="just" marL="234950" marR="7620" indent="635">
              <a:lnSpc>
                <a:spcPct val="104299"/>
              </a:lnSpc>
              <a:spcBef>
                <a:spcPts val="40"/>
              </a:spcBef>
            </a:pPr>
            <a:r>
              <a:rPr dirty="0" sz="1150">
                <a:latin typeface="Cambria"/>
                <a:cs typeface="Cambria"/>
              </a:rPr>
              <a:t>“Analysis</a:t>
            </a:r>
            <a:r>
              <a:rPr dirty="0" sz="1150" spc="165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130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150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is</a:t>
            </a:r>
            <a:r>
              <a:rPr dirty="0" sz="1150" spc="140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135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process</a:t>
            </a:r>
            <a:r>
              <a:rPr dirty="0" sz="1150" spc="170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135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inspecting,</a:t>
            </a:r>
            <a:r>
              <a:rPr dirty="0" sz="1150" spc="185">
                <a:latin typeface="Cambria"/>
                <a:cs typeface="Cambria"/>
              </a:rPr>
              <a:t>  </a:t>
            </a:r>
            <a:r>
              <a:rPr dirty="0" sz="1150" spc="-10">
                <a:latin typeface="Cambria"/>
                <a:cs typeface="Cambria"/>
              </a:rPr>
              <a:t>cleaning, </a:t>
            </a:r>
            <a:r>
              <a:rPr dirty="0" sz="1150">
                <a:latin typeface="Cambria"/>
                <a:cs typeface="Cambria"/>
              </a:rPr>
              <a:t>transforming</a:t>
            </a:r>
            <a:r>
              <a:rPr dirty="0" sz="1150" spc="1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modeling</a:t>
            </a:r>
            <a:r>
              <a:rPr dirty="0" sz="1150" spc="10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with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goal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discovering </a:t>
            </a:r>
            <a:r>
              <a:rPr dirty="0" sz="1150">
                <a:latin typeface="Cambria"/>
                <a:cs typeface="Cambria"/>
              </a:rPr>
              <a:t>useful</a:t>
            </a:r>
            <a:r>
              <a:rPr dirty="0" sz="1150" spc="254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information,</a:t>
            </a:r>
            <a:r>
              <a:rPr dirty="0" sz="1150" spc="30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suggesting</a:t>
            </a:r>
            <a:r>
              <a:rPr dirty="0" sz="1150" spc="3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conclusions</a:t>
            </a:r>
            <a:r>
              <a:rPr dirty="0" sz="1150" spc="30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23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supporting decision-making.”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(lVikipedin)</a:t>
            </a:r>
            <a:endParaRPr sz="11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dirty="0" sz="1100">
                <a:latin typeface="Cambria"/>
                <a:cs typeface="Cambria"/>
              </a:rPr>
              <a:t>For</a:t>
            </a:r>
            <a:r>
              <a:rPr dirty="0" sz="1100" spc="5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examples,</a:t>
            </a:r>
            <a:r>
              <a:rPr dirty="0" sz="1100" spc="10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consider</a:t>
            </a:r>
            <a:r>
              <a:rPr dirty="0" sz="1100" spc="10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a</a:t>
            </a:r>
            <a:r>
              <a:rPr dirty="0" sz="1100" spc="-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car</a:t>
            </a:r>
            <a:r>
              <a:rPr dirty="0" sz="1100" spc="3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company.</a:t>
            </a:r>
            <a:r>
              <a:rPr dirty="0" sz="1100" spc="10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Assume</a:t>
            </a:r>
            <a:r>
              <a:rPr dirty="0" sz="1100" spc="114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that</a:t>
            </a:r>
            <a:r>
              <a:rPr dirty="0" sz="1100" spc="7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company</a:t>
            </a:r>
            <a:r>
              <a:rPr dirty="0" sz="1100" spc="140">
                <a:latin typeface="Cambria"/>
                <a:cs typeface="Cambria"/>
              </a:rPr>
              <a:t> </a:t>
            </a:r>
            <a:r>
              <a:rPr dirty="0" sz="1100" spc="-10">
                <a:latin typeface="Cambria"/>
                <a:cs typeface="Cambria"/>
              </a:rPr>
              <a:t>sells</a:t>
            </a:r>
            <a:endParaRPr sz="1100">
              <a:latin typeface="Cambria"/>
              <a:cs typeface="Cambria"/>
            </a:endParaRPr>
          </a:p>
          <a:p>
            <a:pPr marL="15240">
              <a:lnSpc>
                <a:spcPct val="100000"/>
              </a:lnSpc>
              <a:spcBef>
                <a:spcPts val="70"/>
              </a:spcBef>
            </a:pPr>
            <a:r>
              <a:rPr dirty="0" sz="1150">
                <a:latin typeface="Cambria"/>
                <a:cs typeface="Cambria"/>
              </a:rPr>
              <a:t>five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models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cars.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Each </a:t>
            </a:r>
            <a:r>
              <a:rPr dirty="0" sz="1150" spc="-10">
                <a:latin typeface="Cambria"/>
                <a:cs typeface="Cambria"/>
              </a:rPr>
              <a:t>model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is </a:t>
            </a:r>
            <a:r>
              <a:rPr dirty="0" sz="1150" spc="-20">
                <a:latin typeface="Cambria"/>
                <a:cs typeface="Cambria"/>
              </a:rPr>
              <a:t>available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100">
                <a:latin typeface="Cambria"/>
                <a:cs typeface="Cambria"/>
              </a:rPr>
              <a:t>16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different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colours</a:t>
            </a:r>
            <a:endParaRPr sz="1150">
              <a:latin typeface="Cambria"/>
              <a:cs typeface="Cambri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262371" y="7024116"/>
            <a:ext cx="1332230" cy="951230"/>
          </a:xfrm>
          <a:prstGeom prst="rect">
            <a:avLst/>
          </a:prstGeom>
          <a:ln w="9144">
            <a:solidFill>
              <a:srgbClr val="484848"/>
            </a:solidFill>
          </a:ln>
        </p:spPr>
        <p:txBody>
          <a:bodyPr wrap="square" lIns="0" tIns="52069" rIns="0" bIns="0" rtlCol="0" vert="horz">
            <a:spAutoFit/>
          </a:bodyPr>
          <a:lstStyle/>
          <a:p>
            <a:pPr marL="99060" marR="137160" indent="8890">
              <a:lnSpc>
                <a:spcPct val="88200"/>
              </a:lnSpc>
              <a:spcBef>
                <a:spcPts val="409"/>
              </a:spcBef>
            </a:pPr>
            <a:r>
              <a:rPr dirty="0" sz="850" spc="-65">
                <a:latin typeface="Cambria"/>
                <a:cs typeface="Cambria"/>
              </a:rPr>
              <a:t>Steps</a:t>
            </a:r>
            <a:r>
              <a:rPr dirty="0" sz="850" spc="35">
                <a:latin typeface="Cambria"/>
                <a:cs typeface="Cambria"/>
              </a:rPr>
              <a:t> </a:t>
            </a:r>
            <a:r>
              <a:rPr dirty="0" sz="850" spc="-90">
                <a:solidFill>
                  <a:srgbClr val="0F0F0F"/>
                </a:solidFill>
                <a:latin typeface="Cambria"/>
                <a:cs typeface="Cambria"/>
              </a:rPr>
              <a:t>in</a:t>
            </a:r>
            <a:r>
              <a:rPr dirty="0" sz="850" spc="55">
                <a:solidFill>
                  <a:srgbClr val="0F0F0F"/>
                </a:solidFill>
                <a:latin typeface="Cambria"/>
                <a:cs typeface="Cambria"/>
              </a:rPr>
              <a:t> </a:t>
            </a:r>
            <a:r>
              <a:rPr dirty="0" sz="850" spc="-55">
                <a:latin typeface="Cambria"/>
                <a:cs typeface="Cambria"/>
              </a:rPr>
              <a:t>data</a:t>
            </a:r>
            <a:r>
              <a:rPr dirty="0" sz="850" spc="85">
                <a:latin typeface="Cambria"/>
                <a:cs typeface="Cambria"/>
              </a:rPr>
              <a:t> </a:t>
            </a:r>
            <a:r>
              <a:rPr dirty="0" sz="850" spc="-70">
                <a:latin typeface="Cambria"/>
                <a:cs typeface="Cambria"/>
              </a:rPr>
              <a:t>analysis</a:t>
            </a:r>
            <a:r>
              <a:rPr dirty="0" sz="850" spc="-35">
                <a:latin typeface="Cambria"/>
                <a:cs typeface="Cambria"/>
              </a:rPr>
              <a:t> </a:t>
            </a:r>
            <a:r>
              <a:rPr dirty="0" sz="850" spc="-20">
                <a:latin typeface="Cambria"/>
                <a:cs typeface="Cambria"/>
              </a:rPr>
              <a:t>with</a:t>
            </a:r>
            <a:r>
              <a:rPr dirty="0" sz="850" spc="500">
                <a:latin typeface="Cambria"/>
                <a:cs typeface="Cambria"/>
              </a:rPr>
              <a:t> </a:t>
            </a:r>
            <a:r>
              <a:rPr dirty="0" sz="850" spc="-75">
                <a:latin typeface="Cambria"/>
                <a:cs typeface="Cambria"/>
              </a:rPr>
              <a:t>Spark,</a:t>
            </a:r>
            <a:r>
              <a:rPr dirty="0" sz="850" spc="30">
                <a:latin typeface="Cambria"/>
                <a:cs typeface="Cambria"/>
              </a:rPr>
              <a:t> </a:t>
            </a:r>
            <a:r>
              <a:rPr dirty="0" sz="850" spc="-75">
                <a:latin typeface="Cambria"/>
                <a:cs typeface="Cambria"/>
              </a:rPr>
              <a:t>usinq</a:t>
            </a:r>
            <a:r>
              <a:rPr dirty="0" sz="850" spc="85">
                <a:latin typeface="Cambria"/>
                <a:cs typeface="Cambria"/>
              </a:rPr>
              <a:t> </a:t>
            </a:r>
            <a:r>
              <a:rPr dirty="0" sz="850" spc="-85">
                <a:latin typeface="Cambria"/>
                <a:cs typeface="Cambria"/>
              </a:rPr>
              <a:t>Spark</a:t>
            </a:r>
            <a:r>
              <a:rPr dirty="0" sz="850" spc="75">
                <a:latin typeface="Cambria"/>
                <a:cs typeface="Cambria"/>
              </a:rPr>
              <a:t> </a:t>
            </a:r>
            <a:r>
              <a:rPr dirty="0" sz="850" spc="-10">
                <a:latin typeface="Cambria"/>
                <a:cs typeface="Cambria"/>
              </a:rPr>
              <a:t>v'ith</a:t>
            </a:r>
            <a:r>
              <a:rPr dirty="0" sz="850" spc="500">
                <a:latin typeface="Cambria"/>
                <a:cs typeface="Cambria"/>
              </a:rPr>
              <a:t> </a:t>
            </a:r>
            <a:r>
              <a:rPr dirty="0" sz="900" spc="-95">
                <a:latin typeface="Cambria"/>
                <a:cs typeface="Cambria"/>
              </a:rPr>
              <a:t>Python</a:t>
            </a:r>
            <a:r>
              <a:rPr dirty="0" sz="900" spc="130">
                <a:latin typeface="Cambria"/>
                <a:cs typeface="Cambria"/>
              </a:rPr>
              <a:t> </a:t>
            </a:r>
            <a:r>
              <a:rPr dirty="0" sz="900" spc="-105">
                <a:latin typeface="Cambria"/>
                <a:cs typeface="Cambria"/>
              </a:rPr>
              <a:t>aclvanced</a:t>
            </a:r>
            <a:r>
              <a:rPr dirty="0" sz="900" spc="60">
                <a:latin typeface="Cambria"/>
                <a:cs typeface="Cambria"/>
              </a:rPr>
              <a:t> </a:t>
            </a:r>
            <a:r>
              <a:rPr dirty="0" sz="900" spc="-55">
                <a:latin typeface="Cambria"/>
                <a:cs typeface="Cambria"/>
              </a:rPr>
              <a:t>faaturas,</a:t>
            </a:r>
            <a:r>
              <a:rPr dirty="0" sz="900" spc="500">
                <a:latin typeface="Cambria"/>
                <a:cs typeface="Cambria"/>
              </a:rPr>
              <a:t> </a:t>
            </a:r>
            <a:r>
              <a:rPr dirty="0" sz="850" spc="-45">
                <a:latin typeface="Cambria"/>
                <a:cs typeface="Cambria"/>
              </a:rPr>
              <a:t>UDFs,»actorized</a:t>
            </a:r>
            <a:r>
              <a:rPr dirty="0" sz="850" spc="80">
                <a:latin typeface="Cambria"/>
                <a:cs typeface="Cambria"/>
              </a:rPr>
              <a:t> </a:t>
            </a:r>
            <a:r>
              <a:rPr dirty="0" sz="850" spc="-10">
                <a:latin typeface="Cambria"/>
                <a:cs typeface="Cambria"/>
              </a:rPr>
              <a:t>UDFs,</a:t>
            </a:r>
            <a:r>
              <a:rPr dirty="0" sz="850" spc="500">
                <a:latin typeface="Cambria"/>
                <a:cs typeface="Cambria"/>
              </a:rPr>
              <a:t> </a:t>
            </a:r>
            <a:r>
              <a:rPr dirty="0" sz="900" spc="-75">
                <a:latin typeface="Cambria"/>
                <a:cs typeface="Cambria"/>
              </a:rPr>
              <a:t>qroup</a:t>
            </a:r>
            <a:r>
              <a:rPr dirty="0" sz="900" spc="10">
                <a:latin typeface="Cambria"/>
                <a:cs typeface="Cambria"/>
              </a:rPr>
              <a:t> </a:t>
            </a:r>
            <a:r>
              <a:rPr dirty="0" sz="900" spc="-80">
                <a:latin typeface="Cambria"/>
                <a:cs typeface="Cambria"/>
              </a:rPr>
              <a:t>vectorizsd</a:t>
            </a:r>
            <a:r>
              <a:rPr dirty="0" sz="900" spc="95">
                <a:latin typeface="Cambria"/>
                <a:cs typeface="Cambria"/>
              </a:rPr>
              <a:t> </a:t>
            </a:r>
            <a:r>
              <a:rPr dirty="0" sz="900" spc="-20">
                <a:latin typeface="Cambria"/>
                <a:cs typeface="Cambria"/>
              </a:rPr>
              <a:t>UDFs</a:t>
            </a:r>
            <a:endParaRPr sz="900">
              <a:latin typeface="Cambria"/>
              <a:cs typeface="Cambria"/>
            </a:endParaRPr>
          </a:p>
          <a:p>
            <a:pPr marL="100330" marR="114935">
              <a:lnSpc>
                <a:spcPts val="940"/>
              </a:lnSpc>
              <a:spcBef>
                <a:spcPts val="5"/>
              </a:spcBef>
            </a:pPr>
            <a:r>
              <a:rPr dirty="0" sz="850" spc="-55">
                <a:latin typeface="Cambria"/>
                <a:cs typeface="Cambria"/>
              </a:rPr>
              <a:t>and</a:t>
            </a:r>
            <a:r>
              <a:rPr dirty="0" sz="850" spc="40">
                <a:latin typeface="Cambria"/>
                <a:cs typeface="Cambria"/>
              </a:rPr>
              <a:t> </a:t>
            </a:r>
            <a:r>
              <a:rPr dirty="0" sz="850" spc="-65">
                <a:latin typeface="Cambria"/>
                <a:cs typeface="Cambria"/>
              </a:rPr>
              <a:t>Python</a:t>
            </a:r>
            <a:r>
              <a:rPr dirty="0" sz="850" spc="95">
                <a:latin typeface="Cambria"/>
                <a:cs typeface="Cambria"/>
              </a:rPr>
              <a:t> </a:t>
            </a:r>
            <a:r>
              <a:rPr dirty="0" sz="850" spc="-80">
                <a:latin typeface="Cambria"/>
                <a:cs typeface="Cambria"/>
              </a:rPr>
              <a:t>libraries</a:t>
            </a:r>
            <a:r>
              <a:rPr dirty="0" sz="850" spc="20">
                <a:latin typeface="Cambria"/>
                <a:cs typeface="Cambria"/>
              </a:rPr>
              <a:t> </a:t>
            </a:r>
            <a:r>
              <a:rPr dirty="0" sz="850" spc="-40">
                <a:solidFill>
                  <a:srgbClr val="0F0F0F"/>
                </a:solidFill>
                <a:latin typeface="Cambria"/>
                <a:cs typeface="Cambria"/>
              </a:rPr>
              <a:t>for</a:t>
            </a:r>
            <a:r>
              <a:rPr dirty="0" sz="850" spc="-30">
                <a:solidFill>
                  <a:srgbClr val="0F0F0F"/>
                </a:solidFill>
                <a:latin typeface="Cambria"/>
                <a:cs typeface="Cambria"/>
              </a:rPr>
              <a:t> </a:t>
            </a:r>
            <a:r>
              <a:rPr dirty="0" sz="850" spc="-25">
                <a:latin typeface="Cambria"/>
                <a:cs typeface="Cambria"/>
              </a:rPr>
              <a:t>the</a:t>
            </a:r>
            <a:r>
              <a:rPr dirty="0" sz="850" spc="500">
                <a:latin typeface="Cambria"/>
                <a:cs typeface="Cambria"/>
              </a:rPr>
              <a:t> </a:t>
            </a:r>
            <a:r>
              <a:rPr dirty="0" sz="850" spc="-10">
                <a:latin typeface="Cambria"/>
                <a:cs typeface="Cambria"/>
              </a:rPr>
              <a:t>analysis</a:t>
            </a:r>
            <a:endParaRPr sz="850">
              <a:latin typeface="Cambria"/>
              <a:cs typeface="Cambri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058804" y="8058657"/>
            <a:ext cx="5646420" cy="566420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algn="just" marL="12700" marR="5080" indent="1270">
              <a:lnSpc>
                <a:spcPct val="104299"/>
              </a:lnSpc>
              <a:spcBef>
                <a:spcPts val="40"/>
              </a:spcBef>
            </a:pP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2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shades.</a:t>
            </a:r>
            <a:r>
              <a:rPr dirty="0" sz="1150" spc="229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Sales</a:t>
            </a:r>
            <a:r>
              <a:rPr dirty="0" sz="1150" spc="2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are</a:t>
            </a:r>
            <a:r>
              <a:rPr dirty="0" sz="1150" spc="1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processed</a:t>
            </a:r>
            <a:r>
              <a:rPr dirty="0" sz="1150" spc="2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through</a:t>
            </a:r>
            <a:r>
              <a:rPr dirty="0" sz="1150" spc="2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1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large</a:t>
            </a:r>
            <a:r>
              <a:rPr dirty="0" sz="1150" spc="229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number</a:t>
            </a:r>
            <a:r>
              <a:rPr dirty="0" sz="1150" spc="2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1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showrooms,</a:t>
            </a:r>
            <a:r>
              <a:rPr dirty="0" sz="1150" spc="30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all</a:t>
            </a:r>
            <a:r>
              <a:rPr dirty="0" sz="1150" spc="19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over</a:t>
            </a:r>
            <a:r>
              <a:rPr dirty="0" sz="1150" spc="25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the </a:t>
            </a:r>
            <a:r>
              <a:rPr dirty="0" sz="1150">
                <a:latin typeface="Cambria"/>
                <a:cs typeface="Cambria"/>
              </a:rPr>
              <a:t>country.</a:t>
            </a:r>
            <a:r>
              <a:rPr dirty="0" sz="1150" spc="10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analyses</a:t>
            </a:r>
            <a:r>
              <a:rPr dirty="0" sz="1150" spc="10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annual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sales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annual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profits</a:t>
            </a:r>
            <a:r>
              <a:rPr dirty="0" sz="1150" spc="80">
                <a:latin typeface="Cambria"/>
                <a:cs typeface="Cambria"/>
              </a:rPr>
              <a:t> </a:t>
            </a:r>
            <a:r>
              <a:rPr dirty="0" sz="1150" spc="-35">
                <a:latin typeface="Cambria"/>
                <a:cs typeface="Cambria"/>
              </a:rPr>
              <a:t>model-</a:t>
            </a:r>
            <a:r>
              <a:rPr dirty="0" sz="1150">
                <a:latin typeface="Cambria"/>
                <a:cs typeface="Cambria"/>
              </a:rPr>
              <a:t>wise,</a:t>
            </a:r>
            <a:r>
              <a:rPr dirty="0" sz="1150" spc="130">
                <a:latin typeface="Cambria"/>
                <a:cs typeface="Cambria"/>
              </a:rPr>
              <a:t> </a:t>
            </a:r>
            <a:r>
              <a:rPr dirty="0" sz="1150" spc="-35">
                <a:latin typeface="Cambria"/>
                <a:cs typeface="Cambria"/>
              </a:rPr>
              <a:t>colour-</a:t>
            </a:r>
            <a:r>
              <a:rPr dirty="0" sz="1150">
                <a:latin typeface="Cambria"/>
                <a:cs typeface="Cambria"/>
              </a:rPr>
              <a:t>wise,</a:t>
            </a:r>
            <a:r>
              <a:rPr dirty="0" sz="1150" spc="13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region- </a:t>
            </a:r>
            <a:r>
              <a:rPr dirty="0" sz="1150" spc="-25">
                <a:latin typeface="Cambria"/>
                <a:cs typeface="Cambria"/>
              </a:rPr>
              <a:t>wise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 spc="-50">
                <a:latin typeface="Cambria"/>
                <a:cs typeface="Cambria"/>
              </a:rPr>
              <a:t>showroom-</a:t>
            </a:r>
            <a:r>
              <a:rPr dirty="0" sz="1150" spc="-10">
                <a:latin typeface="Cambria"/>
                <a:cs typeface="Cambria"/>
              </a:rPr>
              <a:t>wise</a:t>
            </a:r>
            <a:r>
              <a:rPr dirty="0" sz="1150" spc="114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help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company</a:t>
            </a:r>
            <a:r>
              <a:rPr dirty="0" sz="1150" spc="1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 </a:t>
            </a:r>
            <a:r>
              <a:rPr dirty="0" sz="1150" spc="-20">
                <a:latin typeface="Cambria"/>
                <a:cs typeface="Cambria"/>
              </a:rPr>
              <a:t>discovering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useful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information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 </a:t>
            </a:r>
            <a:r>
              <a:rPr dirty="0" sz="1150" spc="-10">
                <a:latin typeface="Cambria"/>
                <a:cs typeface="Cambria"/>
              </a:rPr>
              <a:t>making</a:t>
            </a:r>
            <a:endParaRPr sz="115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5445252" y="2450592"/>
            <a:ext cx="0" cy="2581910"/>
          </a:xfrm>
          <a:custGeom>
            <a:avLst/>
            <a:gdLst/>
            <a:ahLst/>
            <a:cxnLst/>
            <a:rect l="l" t="t" r="r" b="b"/>
            <a:pathLst>
              <a:path w="0" h="2581910">
                <a:moveTo>
                  <a:pt x="0" y="2581656"/>
                </a:moveTo>
                <a:lnTo>
                  <a:pt x="0" y="0"/>
                </a:lnTo>
              </a:path>
            </a:pathLst>
          </a:custGeom>
          <a:ln w="3175">
            <a:solidFill>
              <a:srgbClr val="545454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1688592" y="2523744"/>
            <a:ext cx="4249420" cy="2517775"/>
            <a:chOff x="1688592" y="2523744"/>
            <a:chExt cx="4249420" cy="2517775"/>
          </a:xfrm>
        </p:grpSpPr>
        <p:sp>
          <p:nvSpPr>
            <p:cNvPr id="4" name="object 4" descr=""/>
            <p:cNvSpPr/>
            <p:nvPr/>
          </p:nvSpPr>
          <p:spPr>
            <a:xfrm>
              <a:off x="5512307" y="2523744"/>
              <a:ext cx="0" cy="2517775"/>
            </a:xfrm>
            <a:custGeom>
              <a:avLst/>
              <a:gdLst/>
              <a:ahLst/>
              <a:cxnLst/>
              <a:rect l="l" t="t" r="r" b="b"/>
              <a:pathLst>
                <a:path w="0" h="2517775">
                  <a:moveTo>
                    <a:pt x="0" y="251764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54545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688592" y="5027676"/>
              <a:ext cx="4249420" cy="0"/>
            </a:xfrm>
            <a:custGeom>
              <a:avLst/>
              <a:gdLst/>
              <a:ahLst/>
              <a:cxnLst/>
              <a:rect l="l" t="t" r="r" b="b"/>
              <a:pathLst>
                <a:path w="4249420" h="0">
                  <a:moveTo>
                    <a:pt x="0" y="0"/>
                  </a:moveTo>
                  <a:lnTo>
                    <a:pt x="4248912" y="0"/>
                  </a:lnTo>
                </a:path>
              </a:pathLst>
            </a:custGeom>
            <a:ln w="3175">
              <a:solidFill>
                <a:srgbClr val="54545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688592" y="4722876"/>
              <a:ext cx="3767454" cy="0"/>
            </a:xfrm>
            <a:custGeom>
              <a:avLst/>
              <a:gdLst/>
              <a:ahLst/>
              <a:cxnLst/>
              <a:rect l="l" t="t" r="r" b="b"/>
              <a:pathLst>
                <a:path w="3767454" h="0">
                  <a:moveTo>
                    <a:pt x="0" y="0"/>
                  </a:moveTo>
                  <a:lnTo>
                    <a:pt x="3767328" y="0"/>
                  </a:lnTo>
                </a:path>
              </a:pathLst>
            </a:custGeom>
            <a:ln w="3175">
              <a:solidFill>
                <a:srgbClr val="54545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822704" y="4527804"/>
              <a:ext cx="3633470" cy="0"/>
            </a:xfrm>
            <a:custGeom>
              <a:avLst/>
              <a:gdLst/>
              <a:ahLst/>
              <a:cxnLst/>
              <a:rect l="l" t="t" r="r" b="b"/>
              <a:pathLst>
                <a:path w="3633470" h="0">
                  <a:moveTo>
                    <a:pt x="0" y="0"/>
                  </a:moveTo>
                  <a:lnTo>
                    <a:pt x="3633216" y="0"/>
                  </a:lnTo>
                </a:path>
              </a:pathLst>
            </a:custGeom>
            <a:ln w="3175">
              <a:solidFill>
                <a:srgbClr val="54545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825752" y="4113276"/>
              <a:ext cx="3630295" cy="0"/>
            </a:xfrm>
            <a:custGeom>
              <a:avLst/>
              <a:gdLst/>
              <a:ahLst/>
              <a:cxnLst/>
              <a:rect l="l" t="t" r="r" b="b"/>
              <a:pathLst>
                <a:path w="3630295" h="0">
                  <a:moveTo>
                    <a:pt x="0" y="0"/>
                  </a:moveTo>
                  <a:lnTo>
                    <a:pt x="3630167" y="0"/>
                  </a:lnTo>
                </a:path>
              </a:pathLst>
            </a:custGeom>
            <a:ln w="3175">
              <a:solidFill>
                <a:srgbClr val="54545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816608" y="3927347"/>
              <a:ext cx="3633470" cy="0"/>
            </a:xfrm>
            <a:custGeom>
              <a:avLst/>
              <a:gdLst/>
              <a:ahLst/>
              <a:cxnLst/>
              <a:rect l="l" t="t" r="r" b="b"/>
              <a:pathLst>
                <a:path w="3633470" h="0">
                  <a:moveTo>
                    <a:pt x="0" y="0"/>
                  </a:moveTo>
                  <a:lnTo>
                    <a:pt x="3633216" y="0"/>
                  </a:lnTo>
                </a:path>
              </a:pathLst>
            </a:custGeom>
            <a:ln w="3175">
              <a:solidFill>
                <a:srgbClr val="54545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813560" y="3424427"/>
              <a:ext cx="3633470" cy="0"/>
            </a:xfrm>
            <a:custGeom>
              <a:avLst/>
              <a:gdLst/>
              <a:ahLst/>
              <a:cxnLst/>
              <a:rect l="l" t="t" r="r" b="b"/>
              <a:pathLst>
                <a:path w="3633470" h="0">
                  <a:moveTo>
                    <a:pt x="0" y="0"/>
                  </a:moveTo>
                  <a:lnTo>
                    <a:pt x="3633216" y="0"/>
                  </a:lnTo>
                </a:path>
              </a:pathLst>
            </a:custGeom>
            <a:ln w="3175">
              <a:solidFill>
                <a:srgbClr val="54545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688592" y="3256788"/>
              <a:ext cx="3767454" cy="0"/>
            </a:xfrm>
            <a:custGeom>
              <a:avLst/>
              <a:gdLst/>
              <a:ahLst/>
              <a:cxnLst/>
              <a:rect l="l" t="t" r="r" b="b"/>
              <a:pathLst>
                <a:path w="3767454" h="0">
                  <a:moveTo>
                    <a:pt x="0" y="0"/>
                  </a:moveTo>
                  <a:lnTo>
                    <a:pt x="3767328" y="0"/>
                  </a:lnTo>
                </a:path>
              </a:pathLst>
            </a:custGeom>
            <a:ln w="3175">
              <a:solidFill>
                <a:srgbClr val="54545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688592" y="2973324"/>
              <a:ext cx="3767454" cy="0"/>
            </a:xfrm>
            <a:custGeom>
              <a:avLst/>
              <a:gdLst/>
              <a:ahLst/>
              <a:cxnLst/>
              <a:rect l="l" t="t" r="r" b="b"/>
              <a:pathLst>
                <a:path w="3767454" h="0">
                  <a:moveTo>
                    <a:pt x="0" y="0"/>
                  </a:moveTo>
                  <a:lnTo>
                    <a:pt x="3767328" y="0"/>
                  </a:lnTo>
                </a:path>
              </a:pathLst>
            </a:custGeom>
            <a:ln w="3175">
              <a:solidFill>
                <a:srgbClr val="54545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697736" y="2790444"/>
              <a:ext cx="3758565" cy="0"/>
            </a:xfrm>
            <a:custGeom>
              <a:avLst/>
              <a:gdLst/>
              <a:ahLst/>
              <a:cxnLst/>
              <a:rect l="l" t="t" r="r" b="b"/>
              <a:pathLst>
                <a:path w="3758565" h="0">
                  <a:moveTo>
                    <a:pt x="0" y="0"/>
                  </a:moveTo>
                  <a:lnTo>
                    <a:pt x="3758184" y="0"/>
                  </a:lnTo>
                </a:path>
              </a:pathLst>
            </a:custGeom>
            <a:ln w="3175">
              <a:solidFill>
                <a:srgbClr val="54545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/>
          <p:nvPr/>
        </p:nvSpPr>
        <p:spPr>
          <a:xfrm>
            <a:off x="1697735" y="2464307"/>
            <a:ext cx="3758565" cy="0"/>
          </a:xfrm>
          <a:custGeom>
            <a:avLst/>
            <a:gdLst/>
            <a:ahLst/>
            <a:cxnLst/>
            <a:rect l="l" t="t" r="r" b="b"/>
            <a:pathLst>
              <a:path w="3758565" h="0">
                <a:moveTo>
                  <a:pt x="0" y="0"/>
                </a:moveTo>
                <a:lnTo>
                  <a:pt x="3758184" y="0"/>
                </a:lnTo>
              </a:path>
            </a:pathLst>
          </a:custGeom>
          <a:ln w="3175">
            <a:solidFill>
              <a:srgbClr val="545454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5" name="object 15" descr=""/>
          <p:cNvGrpSpPr/>
          <p:nvPr/>
        </p:nvGrpSpPr>
        <p:grpSpPr>
          <a:xfrm>
            <a:off x="1676400" y="2813304"/>
            <a:ext cx="2447925" cy="448309"/>
            <a:chOff x="1676400" y="2813304"/>
            <a:chExt cx="2447925" cy="448309"/>
          </a:xfrm>
        </p:grpSpPr>
        <p:pic>
          <p:nvPicPr>
            <p:cNvPr id="16" name="object 1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40992" y="2813304"/>
              <a:ext cx="2282952" cy="164592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12719" y="2999232"/>
              <a:ext cx="64007" cy="262127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40992" y="2813304"/>
              <a:ext cx="2282952" cy="164592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76400" y="2999232"/>
              <a:ext cx="512063" cy="262127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12719" y="2999232"/>
              <a:ext cx="64007" cy="262127"/>
            </a:xfrm>
            <a:prstGeom prst="rect">
              <a:avLst/>
            </a:prstGeom>
          </p:spPr>
        </p:pic>
      </p:grpSp>
      <p:pic>
        <p:nvPicPr>
          <p:cNvPr id="21" name="object 21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14727" y="3755135"/>
            <a:ext cx="1432560" cy="85344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95272" y="4751832"/>
            <a:ext cx="908303" cy="271272"/>
          </a:xfrm>
          <a:prstGeom prst="rect">
            <a:avLst/>
          </a:prstGeom>
        </p:spPr>
      </p:pic>
      <p:pic>
        <p:nvPicPr>
          <p:cNvPr id="23" name="object 23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370832" y="3831335"/>
            <a:ext cx="414527" cy="82296"/>
          </a:xfrm>
          <a:prstGeom prst="rect">
            <a:avLst/>
          </a:prstGeom>
        </p:spPr>
      </p:pic>
      <p:pic>
        <p:nvPicPr>
          <p:cNvPr id="24" name="object 24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596128" y="2919983"/>
            <a:ext cx="484631" cy="85344"/>
          </a:xfrm>
          <a:prstGeom prst="rect">
            <a:avLst/>
          </a:prstGeom>
        </p:spPr>
      </p:pic>
      <p:pic>
        <p:nvPicPr>
          <p:cNvPr id="25" name="object 25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895855" y="2529839"/>
            <a:ext cx="3630168" cy="216408"/>
          </a:xfrm>
          <a:prstGeom prst="rect">
            <a:avLst/>
          </a:prstGeom>
        </p:spPr>
      </p:pic>
      <p:pic>
        <p:nvPicPr>
          <p:cNvPr id="26" name="object 26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596128" y="4279391"/>
            <a:ext cx="457200" cy="70103"/>
          </a:xfrm>
          <a:prstGeom prst="rect">
            <a:avLst/>
          </a:prstGeom>
        </p:spPr>
      </p:pic>
      <p:sp>
        <p:nvSpPr>
          <p:cNvPr id="27" name="object 27" descr=""/>
          <p:cNvSpPr txBox="1"/>
          <p:nvPr/>
        </p:nvSpPr>
        <p:spPr>
          <a:xfrm>
            <a:off x="1058479" y="1273556"/>
            <a:ext cx="5653405" cy="1016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635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mbria"/>
                <a:cs typeface="Cambria"/>
              </a:rPr>
              <a:t>suggestive</a:t>
            </a:r>
            <a:r>
              <a:rPr dirty="0" sz="1200" spc="95">
                <a:latin typeface="Cambria"/>
                <a:cs typeface="Cambria"/>
              </a:rPr>
              <a:t> </a:t>
            </a:r>
            <a:r>
              <a:rPr dirty="0" sz="1200" spc="-20">
                <a:latin typeface="Cambria"/>
                <a:cs typeface="Cambria"/>
              </a:rPr>
              <a:t>conclusions.</a:t>
            </a:r>
            <a:r>
              <a:rPr dirty="0" sz="1200" spc="7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The</a:t>
            </a:r>
            <a:r>
              <a:rPr dirty="0" sz="1200" spc="4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company</a:t>
            </a:r>
            <a:r>
              <a:rPr dirty="0" sz="1200" spc="7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does</a:t>
            </a:r>
            <a:r>
              <a:rPr dirty="0" sz="1200" spc="3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predictive</a:t>
            </a:r>
            <a:r>
              <a:rPr dirty="0" sz="1200" spc="8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analytics</a:t>
            </a:r>
            <a:r>
              <a:rPr dirty="0" sz="1200" spc="6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from</a:t>
            </a:r>
            <a:r>
              <a:rPr dirty="0" sz="1200" spc="2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the</a:t>
            </a:r>
            <a:r>
              <a:rPr dirty="0" sz="1200" spc="2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results</a:t>
            </a:r>
            <a:r>
              <a:rPr dirty="0" sz="1200" spc="5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of</a:t>
            </a:r>
            <a:r>
              <a:rPr dirty="0" sz="1200" spc="20">
                <a:latin typeface="Cambria"/>
                <a:cs typeface="Cambria"/>
              </a:rPr>
              <a:t> </a:t>
            </a:r>
            <a:r>
              <a:rPr dirty="0" sz="1200" spc="-25">
                <a:latin typeface="Cambria"/>
                <a:cs typeface="Cambria"/>
              </a:rPr>
              <a:t>the </a:t>
            </a:r>
            <a:r>
              <a:rPr dirty="0" sz="1200" spc="-10">
                <a:latin typeface="Cambria"/>
                <a:cs typeface="Cambria"/>
              </a:rPr>
              <a:t>analyses</a:t>
            </a:r>
            <a:r>
              <a:rPr dirty="0" sz="1200" spc="7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and</a:t>
            </a:r>
            <a:r>
              <a:rPr dirty="0" sz="1200" spc="2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decides</a:t>
            </a:r>
            <a:r>
              <a:rPr dirty="0" sz="1200" spc="6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the</a:t>
            </a:r>
            <a:r>
              <a:rPr dirty="0" sz="1200" spc="2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future</a:t>
            </a:r>
            <a:r>
              <a:rPr dirty="0" sz="1200" spc="6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strategies</a:t>
            </a:r>
            <a:r>
              <a:rPr dirty="0" sz="1200" spc="9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for</a:t>
            </a:r>
            <a:r>
              <a:rPr dirty="0" sz="1200" spc="4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manufacturing,</a:t>
            </a:r>
            <a:r>
              <a:rPr dirty="0" sz="1200" spc="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sales</a:t>
            </a:r>
            <a:r>
              <a:rPr dirty="0" sz="1200" spc="4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and</a:t>
            </a:r>
            <a:r>
              <a:rPr dirty="0" sz="1200" spc="20">
                <a:latin typeface="Cambria"/>
                <a:cs typeface="Cambria"/>
              </a:rPr>
              <a:t> </a:t>
            </a:r>
            <a:r>
              <a:rPr dirty="0" sz="1200" spc="-50">
                <a:latin typeface="Cambria"/>
                <a:cs typeface="Cambria"/>
              </a:rPr>
              <a:t>out-</a:t>
            </a:r>
            <a:r>
              <a:rPr dirty="0" sz="1200">
                <a:latin typeface="Cambria"/>
                <a:cs typeface="Cambria"/>
              </a:rPr>
              <a:t>reaches</a:t>
            </a:r>
            <a:r>
              <a:rPr dirty="0" sz="1200" spc="105">
                <a:latin typeface="Cambria"/>
                <a:cs typeface="Cambria"/>
              </a:rPr>
              <a:t> </a:t>
            </a:r>
            <a:r>
              <a:rPr dirty="0" sz="1200" spc="-25">
                <a:latin typeface="Cambria"/>
                <a:cs typeface="Cambria"/>
              </a:rPr>
              <a:t>to </a:t>
            </a:r>
            <a:r>
              <a:rPr dirty="0" sz="1200" spc="-40">
                <a:latin typeface="Cambria"/>
                <a:cs typeface="Cambria"/>
              </a:rPr>
              <a:t>customers</a:t>
            </a:r>
            <a:r>
              <a:rPr dirty="0" sz="1200" spc="-20">
                <a:latin typeface="Cambria"/>
                <a:cs typeface="Cambria"/>
              </a:rPr>
              <a:t> </a:t>
            </a:r>
            <a:r>
              <a:rPr dirty="0" sz="1200" spc="-30">
                <a:latin typeface="Cambria"/>
                <a:cs typeface="Cambria"/>
              </a:rPr>
              <a:t>on</a:t>
            </a:r>
            <a:r>
              <a:rPr dirty="0" sz="1200" spc="-45">
                <a:latin typeface="Cambria"/>
                <a:cs typeface="Cambria"/>
              </a:rPr>
              <a:t> </a:t>
            </a:r>
            <a:r>
              <a:rPr dirty="0" sz="1200" spc="-20">
                <a:latin typeface="Cambria"/>
                <a:cs typeface="Cambria"/>
              </a:rPr>
              <a:t>the</a:t>
            </a:r>
            <a:r>
              <a:rPr dirty="0" sz="1200" spc="-25">
                <a:latin typeface="Cambria"/>
                <a:cs typeface="Cambria"/>
              </a:rPr>
              <a:t> </a:t>
            </a:r>
            <a:r>
              <a:rPr dirty="0" sz="1200" spc="-55">
                <a:latin typeface="Cambria"/>
                <a:cs typeface="Cambria"/>
              </a:rPr>
              <a:t>basis</a:t>
            </a:r>
            <a:r>
              <a:rPr dirty="0" sz="1200" spc="-1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of</a:t>
            </a:r>
            <a:r>
              <a:rPr dirty="0" sz="1200" spc="-3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the</a:t>
            </a:r>
            <a:r>
              <a:rPr dirty="0" sz="1200" spc="-20">
                <a:latin typeface="Cambria"/>
                <a:cs typeface="Cambria"/>
              </a:rPr>
              <a:t> </a:t>
            </a:r>
            <a:r>
              <a:rPr dirty="0" sz="1200" spc="-35">
                <a:latin typeface="Cambria"/>
                <a:cs typeface="Cambria"/>
              </a:rPr>
              <a:t>results</a:t>
            </a:r>
            <a:r>
              <a:rPr dirty="0" sz="1200" spc="-2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of</a:t>
            </a:r>
            <a:r>
              <a:rPr dirty="0" sz="1200" spc="-5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the </a:t>
            </a:r>
            <a:r>
              <a:rPr dirty="0" sz="1200" spc="-10">
                <a:latin typeface="Cambria"/>
                <a:cs typeface="Cambria"/>
              </a:rPr>
              <a:t>analytics.</a:t>
            </a:r>
            <a:endParaRPr sz="1200">
              <a:latin typeface="Cambria"/>
              <a:cs typeface="Cambria"/>
            </a:endParaRPr>
          </a:p>
          <a:p>
            <a:pPr algn="just" marL="13970" marR="19050" indent="106680">
              <a:lnSpc>
                <a:spcPct val="100000"/>
              </a:lnSpc>
              <a:spcBef>
                <a:spcPts val="600"/>
              </a:spcBef>
            </a:pPr>
            <a:r>
              <a:rPr dirty="0" sz="1200">
                <a:latin typeface="Cambria"/>
                <a:cs typeface="Cambria"/>
              </a:rPr>
              <a:t>Figure</a:t>
            </a:r>
            <a:r>
              <a:rPr dirty="0" sz="1200" spc="28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5.4</a:t>
            </a:r>
            <a:r>
              <a:rPr dirty="0" sz="1200" spc="31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shows</a:t>
            </a:r>
            <a:r>
              <a:rPr dirty="0" sz="1200" spc="31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the</a:t>
            </a:r>
            <a:r>
              <a:rPr dirty="0" sz="1200" spc="28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steps</a:t>
            </a:r>
            <a:r>
              <a:rPr dirty="0" sz="1200" spc="29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between</a:t>
            </a:r>
            <a:r>
              <a:rPr dirty="0" sz="1200" spc="31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acquisition</a:t>
            </a:r>
            <a:r>
              <a:rPr dirty="0" sz="1200" spc="31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of</a:t>
            </a:r>
            <a:r>
              <a:rPr dirty="0" sz="1200" spc="254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data</a:t>
            </a:r>
            <a:r>
              <a:rPr dirty="0" sz="1200" spc="30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from</a:t>
            </a:r>
            <a:r>
              <a:rPr dirty="0" sz="1200" spc="29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different</a:t>
            </a:r>
            <a:r>
              <a:rPr dirty="0" sz="1200" spc="36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sources, </a:t>
            </a:r>
            <a:r>
              <a:rPr dirty="0" sz="1200" spc="-40">
                <a:latin typeface="Cambria"/>
                <a:cs typeface="Cambria"/>
              </a:rPr>
              <a:t>applications</a:t>
            </a:r>
            <a:r>
              <a:rPr dirty="0" sz="1200" spc="4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of</a:t>
            </a:r>
            <a:r>
              <a:rPr dirty="0" sz="1200" spc="-4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the</a:t>
            </a:r>
            <a:r>
              <a:rPr dirty="0" sz="1200" spc="-30">
                <a:latin typeface="Cambria"/>
                <a:cs typeface="Cambria"/>
              </a:rPr>
              <a:t> </a:t>
            </a:r>
            <a:r>
              <a:rPr dirty="0" sz="1200" spc="-45">
                <a:latin typeface="Cambria"/>
                <a:cs typeface="Cambria"/>
              </a:rPr>
              <a:t>analyzed</a:t>
            </a:r>
            <a:r>
              <a:rPr dirty="0" sz="1200" spc="10">
                <a:latin typeface="Cambria"/>
                <a:cs typeface="Cambria"/>
              </a:rPr>
              <a:t> </a:t>
            </a:r>
            <a:r>
              <a:rPr dirty="0" sz="1200" spc="-20">
                <a:latin typeface="Cambria"/>
                <a:cs typeface="Cambria"/>
              </a:rPr>
              <a:t>data,</a:t>
            </a:r>
            <a:r>
              <a:rPr dirty="0" sz="1200" spc="-15">
                <a:latin typeface="Cambria"/>
                <a:cs typeface="Cambria"/>
              </a:rPr>
              <a:t> </a:t>
            </a:r>
            <a:r>
              <a:rPr dirty="0" sz="1200" spc="-30">
                <a:latin typeface="Cambria"/>
                <a:cs typeface="Cambria"/>
              </a:rPr>
              <a:t>and</a:t>
            </a:r>
            <a:r>
              <a:rPr dirty="0" sz="1200" spc="-35">
                <a:latin typeface="Cambria"/>
                <a:cs typeface="Cambria"/>
              </a:rPr>
              <a:t> application</a:t>
            </a:r>
            <a:r>
              <a:rPr dirty="0" sz="1200" spc="15">
                <a:latin typeface="Cambria"/>
                <a:cs typeface="Cambria"/>
              </a:rPr>
              <a:t> </a:t>
            </a:r>
            <a:r>
              <a:rPr dirty="0" sz="1200" spc="-45">
                <a:latin typeface="Cambria"/>
                <a:cs typeface="Cambria"/>
              </a:rPr>
              <a:t>support</a:t>
            </a:r>
            <a:r>
              <a:rPr dirty="0" sz="1200">
                <a:latin typeface="Cambria"/>
                <a:cs typeface="Cambria"/>
              </a:rPr>
              <a:t> </a:t>
            </a:r>
            <a:r>
              <a:rPr dirty="0" sz="1200" spc="-35">
                <a:latin typeface="Cambria"/>
                <a:cs typeface="Cambria"/>
              </a:rPr>
              <a:t>by</a:t>
            </a:r>
            <a:r>
              <a:rPr dirty="0" sz="1200" spc="-5">
                <a:latin typeface="Cambria"/>
                <a:cs typeface="Cambria"/>
              </a:rPr>
              <a:t> </a:t>
            </a:r>
            <a:r>
              <a:rPr dirty="0" sz="1200" spc="-40">
                <a:latin typeface="Cambria"/>
                <a:cs typeface="Cambria"/>
              </a:rPr>
              <a:t>Spark</a:t>
            </a:r>
            <a:r>
              <a:rPr dirty="0" sz="1200" spc="-10">
                <a:latin typeface="Cambria"/>
                <a:cs typeface="Cambria"/>
              </a:rPr>
              <a:t> for</a:t>
            </a:r>
            <a:r>
              <a:rPr dirty="0" sz="1200" spc="-2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the</a:t>
            </a:r>
            <a:r>
              <a:rPr dirty="0" sz="1200" spc="-4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analyses.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2247126" y="2985769"/>
            <a:ext cx="396240" cy="259079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 marR="5080" indent="22225">
              <a:lnSpc>
                <a:spcPct val="104000"/>
              </a:lnSpc>
              <a:spcBef>
                <a:spcPts val="60"/>
              </a:spcBef>
            </a:pPr>
            <a:r>
              <a:rPr dirty="0" sz="750" spc="-70">
                <a:solidFill>
                  <a:srgbClr val="1D1D1D"/>
                </a:solidFill>
                <a:latin typeface="Courier New"/>
                <a:cs typeface="Courier New"/>
              </a:rPr>
              <a:t>Anomaly </a:t>
            </a:r>
            <a:r>
              <a:rPr dirty="0" sz="750" spc="-130">
                <a:latin typeface="Courier New"/>
                <a:cs typeface="Courier New"/>
              </a:rPr>
              <a:t>Oetecflgn</a:t>
            </a:r>
            <a:endParaRPr sz="750">
              <a:latin typeface="Courier New"/>
              <a:cs typeface="Courier New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3355808" y="3031490"/>
            <a:ext cx="1359535" cy="139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60">
                <a:latin typeface="Cambria"/>
                <a:cs typeface="Cambria"/>
              </a:rPr>
              <a:t>LTescztptive</a:t>
            </a:r>
            <a:r>
              <a:rPr dirty="0" sz="750" spc="140">
                <a:latin typeface="Cambria"/>
                <a:cs typeface="Cambria"/>
              </a:rPr>
              <a:t> </a:t>
            </a:r>
            <a:r>
              <a:rPr dirty="0" sz="750" spc="-55">
                <a:latin typeface="Cambria"/>
                <a:cs typeface="Cambria"/>
              </a:rPr>
              <a:t>Technlqu</a:t>
            </a:r>
            <a:r>
              <a:rPr dirty="0" sz="750" spc="-10">
                <a:latin typeface="Cambria"/>
                <a:cs typeface="Cambria"/>
              </a:rPr>
              <a:t> </a:t>
            </a:r>
            <a:r>
              <a:rPr dirty="0" sz="750">
                <a:solidFill>
                  <a:srgbClr val="181818"/>
                </a:solidFill>
                <a:latin typeface="Cambria"/>
                <a:cs typeface="Cambria"/>
              </a:rPr>
              <a:t>es,</a:t>
            </a:r>
            <a:r>
              <a:rPr dirty="0" sz="750" spc="-10">
                <a:solidFill>
                  <a:srgbClr val="181818"/>
                </a:solidFill>
                <a:latin typeface="Cambria"/>
                <a:cs typeface="Cambria"/>
              </a:rPr>
              <a:t> </a:t>
            </a:r>
            <a:r>
              <a:rPr dirty="0" sz="750" spc="-25">
                <a:solidFill>
                  <a:srgbClr val="151515"/>
                </a:solidFill>
                <a:latin typeface="Cambria"/>
                <a:cs typeface="Cambria"/>
              </a:rPr>
              <a:t>Rep'orting</a:t>
            </a:r>
            <a:endParaRPr sz="750">
              <a:latin typeface="Cambria"/>
              <a:cs typeface="Cambria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1998353" y="3477598"/>
            <a:ext cx="746125" cy="264160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marL="47625">
              <a:lnSpc>
                <a:spcPct val="100000"/>
              </a:lnSpc>
              <a:spcBef>
                <a:spcPts val="165"/>
              </a:spcBef>
            </a:pPr>
            <a:r>
              <a:rPr dirty="0" sz="700">
                <a:latin typeface="Cambria"/>
                <a:cs typeface="Cambria"/>
              </a:rPr>
              <a:t>SparkR,</a:t>
            </a:r>
            <a:r>
              <a:rPr dirty="0" sz="700" spc="110">
                <a:latin typeface="Cambria"/>
                <a:cs typeface="Cambria"/>
              </a:rPr>
              <a:t> </a:t>
            </a:r>
            <a:r>
              <a:rPr dirty="0" sz="700" spc="-10">
                <a:latin typeface="Cambria"/>
                <a:cs typeface="Cambria"/>
              </a:rPr>
              <a:t>Py5part</a:t>
            </a:r>
            <a:endParaRPr sz="7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dirty="0" sz="750">
                <a:solidFill>
                  <a:srgbClr val="0F0F0F"/>
                </a:solidFill>
                <a:latin typeface="Cambria"/>
                <a:cs typeface="Cambria"/>
              </a:rPr>
              <a:t>fvIa:hematiaI</a:t>
            </a:r>
            <a:r>
              <a:rPr dirty="0" sz="750" spc="10">
                <a:solidFill>
                  <a:srgbClr val="0F0F0F"/>
                </a:solidFill>
                <a:latin typeface="Cambria"/>
                <a:cs typeface="Cambria"/>
              </a:rPr>
              <a:t> </a:t>
            </a:r>
            <a:r>
              <a:rPr dirty="0" sz="750" spc="-25">
                <a:solidFill>
                  <a:srgbClr val="2D2D2D"/>
                </a:solidFill>
                <a:latin typeface="Cambria"/>
                <a:cs typeface="Cambria"/>
              </a:rPr>
              <a:t>and</a:t>
            </a:r>
            <a:endParaRPr sz="750">
              <a:latin typeface="Cambria"/>
              <a:cs typeface="Cambria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3125415" y="3477598"/>
            <a:ext cx="418465" cy="264160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algn="ctr" marL="3810">
              <a:lnSpc>
                <a:spcPct val="100000"/>
              </a:lnSpc>
              <a:spcBef>
                <a:spcPts val="165"/>
              </a:spcBef>
            </a:pPr>
            <a:r>
              <a:rPr dirty="0" sz="700" spc="-10">
                <a:latin typeface="Cambria"/>
                <a:cs typeface="Cambria"/>
              </a:rPr>
              <a:t>$pslrx</a:t>
            </a:r>
            <a:endParaRPr sz="70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  <a:spcBef>
                <a:spcPts val="70"/>
              </a:spcBef>
            </a:pPr>
            <a:r>
              <a:rPr dirty="0" sz="750" spc="-10">
                <a:latin typeface="Cambria"/>
                <a:cs typeface="Cambria"/>
              </a:rPr>
              <a:t>st‹eamIng</a:t>
            </a:r>
            <a:endParaRPr sz="750">
              <a:latin typeface="Cambria"/>
              <a:cs typeface="Cambria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3900857" y="3424681"/>
            <a:ext cx="1356360" cy="37782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algn="just" marL="13335" marR="5080" indent="-1270">
              <a:lnSpc>
                <a:spcPct val="104000"/>
              </a:lnSpc>
              <a:spcBef>
                <a:spcPts val="60"/>
              </a:spcBef>
            </a:pPr>
            <a:r>
              <a:rPr dirty="0" sz="750" spc="-30" i="1">
                <a:latin typeface="Calibri"/>
                <a:cs typeface="Calibri"/>
              </a:rPr>
              <a:t>fipark5Q£.</a:t>
            </a:r>
            <a:r>
              <a:rPr dirty="0" sz="750" spc="-15" i="1">
                <a:latin typeface="Calibri"/>
                <a:cs typeface="Calibri"/>
              </a:rPr>
              <a:t> </a:t>
            </a:r>
            <a:r>
              <a:rPr dirty="0" sz="750" spc="-80">
                <a:latin typeface="Calibri"/>
                <a:cs typeface="Calibri"/>
              </a:rPr>
              <a:t>LrD</a:t>
            </a:r>
            <a:r>
              <a:rPr dirty="0" sz="750" spc="35">
                <a:latin typeface="Calibri"/>
                <a:cs typeface="Calibri"/>
              </a:rPr>
              <a:t> </a:t>
            </a:r>
            <a:r>
              <a:rPr dirty="0" sz="750" spc="-10">
                <a:solidFill>
                  <a:srgbClr val="2D2D2D"/>
                </a:solidFill>
                <a:latin typeface="Calibri"/>
                <a:cs typeface="Calibri"/>
              </a:rPr>
              <a:t>Fs</a:t>
            </a:r>
            <a:r>
              <a:rPr dirty="0" sz="750" spc="-35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750" spc="-20">
                <a:latin typeface="Calibri"/>
                <a:cs typeface="Calibri"/>
              </a:rPr>
              <a:t>frrr</a:t>
            </a:r>
            <a:r>
              <a:rPr dirty="0" sz="750" spc="-10">
                <a:latin typeface="Calibri"/>
                <a:cs typeface="Calibri"/>
              </a:rPr>
              <a:t> </a:t>
            </a:r>
            <a:r>
              <a:rPr dirty="0" sz="750">
                <a:latin typeface="Calibri"/>
                <a:cs typeface="Calibri"/>
              </a:rPr>
              <a:t>Inline</a:t>
            </a:r>
            <a:r>
              <a:rPr dirty="0" sz="750" spc="40">
                <a:latin typeface="Calibri"/>
                <a:cs typeface="Calibri"/>
              </a:rPr>
              <a:t> </a:t>
            </a:r>
            <a:r>
              <a:rPr dirty="0" sz="750">
                <a:solidFill>
                  <a:srgbClr val="1A1A1A"/>
                </a:solidFill>
                <a:latin typeface="Calibri"/>
                <a:cs typeface="Calibri"/>
              </a:rPr>
              <a:t>SQL</a:t>
            </a:r>
            <a:r>
              <a:rPr dirty="0" sz="750" spc="55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dirty="0" sz="750" spc="-75">
                <a:solidFill>
                  <a:srgbClr val="181818"/>
                </a:solidFill>
                <a:latin typeface="Calibri"/>
                <a:cs typeface="Calibri"/>
              </a:rPr>
              <a:t>an-</a:t>
            </a:r>
            <a:r>
              <a:rPr dirty="0" sz="750" spc="-50">
                <a:solidFill>
                  <a:srgbClr val="181818"/>
                </a:solidFill>
                <a:latin typeface="Calibri"/>
                <a:cs typeface="Calibri"/>
              </a:rPr>
              <a:t>d</a:t>
            </a:r>
            <a:r>
              <a:rPr dirty="0" sz="750" spc="50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dirty="0" sz="750" spc="-25">
                <a:latin typeface="Calibri"/>
                <a:cs typeface="Calibri"/>
              </a:rPr>
              <a:t>Dist•ibi+ted</a:t>
            </a:r>
            <a:r>
              <a:rPr dirty="0" sz="750" spc="35">
                <a:latin typeface="Calibri"/>
                <a:cs typeface="Calibri"/>
              </a:rPr>
              <a:t> </a:t>
            </a:r>
            <a:r>
              <a:rPr dirty="0" sz="750">
                <a:latin typeface="Calibri"/>
                <a:cs typeface="Calibri"/>
              </a:rPr>
              <a:t>Data</a:t>
            </a:r>
            <a:r>
              <a:rPr dirty="0" sz="750">
                <a:solidFill>
                  <a:srgbClr val="161616"/>
                </a:solidFill>
                <a:latin typeface="Calibri"/>
                <a:cs typeface="Calibri"/>
              </a:rPr>
              <a:t>Frames,</a:t>
            </a:r>
            <a:r>
              <a:rPr dirty="0" sz="750" spc="-40">
                <a:solidFill>
                  <a:srgbClr val="161616"/>
                </a:solidFill>
                <a:latin typeface="Calibri"/>
                <a:cs typeface="Calibri"/>
              </a:rPr>
              <a:t> </a:t>
            </a:r>
            <a:r>
              <a:rPr dirty="0" sz="750" spc="-10">
                <a:latin typeface="Calibri"/>
                <a:cs typeface="Calibri"/>
              </a:rPr>
              <a:t>Parquet,</a:t>
            </a:r>
            <a:r>
              <a:rPr dirty="0" sz="750" spc="500">
                <a:latin typeface="Calibri"/>
                <a:cs typeface="Calibri"/>
              </a:rPr>
              <a:t> </a:t>
            </a:r>
            <a:r>
              <a:rPr dirty="0" sz="750">
                <a:solidFill>
                  <a:srgbClr val="727272"/>
                </a:solidFill>
                <a:latin typeface="Calibri"/>
                <a:cs typeface="Calibri"/>
              </a:rPr>
              <a:t>H</a:t>
            </a:r>
            <a:r>
              <a:rPr dirty="0" sz="750">
                <a:solidFill>
                  <a:srgbClr val="131313"/>
                </a:solidFill>
                <a:latin typeface="Calibri"/>
                <a:cs typeface="Calibri"/>
              </a:rPr>
              <a:t>iveQL,</a:t>
            </a:r>
            <a:r>
              <a:rPr dirty="0" sz="750" spc="125">
                <a:solidFill>
                  <a:srgbClr val="131313"/>
                </a:solidFill>
                <a:latin typeface="Calibri"/>
                <a:cs typeface="Calibri"/>
              </a:rPr>
              <a:t> </a:t>
            </a:r>
            <a:r>
              <a:rPr dirty="0" sz="750">
                <a:latin typeface="Calibri"/>
                <a:cs typeface="Calibri"/>
              </a:rPr>
              <a:t>Cassard‹aCQL</a:t>
            </a:r>
            <a:r>
              <a:rPr dirty="0" sz="750" spc="85">
                <a:latin typeface="Calibri"/>
                <a:cs typeface="Calibri"/>
              </a:rPr>
              <a:t> </a:t>
            </a:r>
            <a:r>
              <a:rPr dirty="0" sz="750" spc="-10">
                <a:solidFill>
                  <a:srgbClr val="1A1A1A"/>
                </a:solidFill>
                <a:latin typeface="Calibri"/>
                <a:cs typeface="Calibri"/>
              </a:rPr>
              <a:t>Querying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2786548" y="4180332"/>
            <a:ext cx="1682750" cy="266700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marL="81915" marR="5080" indent="-69850">
              <a:lnSpc>
                <a:spcPts val="940"/>
              </a:lnSpc>
              <a:spcBef>
                <a:spcPts val="145"/>
              </a:spcBef>
            </a:pPr>
            <a:r>
              <a:rPr dirty="0" sz="800" spc="-35">
                <a:latin typeface="Calibri"/>
                <a:cs typeface="Calibri"/>
              </a:rPr>
              <a:t>Oata</a:t>
            </a:r>
            <a:r>
              <a:rPr dirty="0" sz="800" spc="50">
                <a:latin typeface="Calibri"/>
                <a:cs typeface="Calibri"/>
              </a:rPr>
              <a:t> </a:t>
            </a:r>
            <a:r>
              <a:rPr dirty="0" sz="800" spc="-25">
                <a:latin typeface="Calibri"/>
                <a:cs typeface="Calibri"/>
              </a:rPr>
              <a:t>P*e-</a:t>
            </a:r>
            <a:r>
              <a:rPr dirty="0" sz="800" spc="-20">
                <a:latin typeface="Calibri"/>
                <a:cs typeface="Calibri"/>
              </a:rPr>
              <a:t>processing</a:t>
            </a:r>
            <a:r>
              <a:rPr dirty="0" sz="800" spc="25">
                <a:latin typeface="Calibri"/>
                <a:cs typeface="Calibri"/>
              </a:rPr>
              <a:t> </a:t>
            </a:r>
            <a:r>
              <a:rPr dirty="0" sz="800" spc="-25">
                <a:solidFill>
                  <a:srgbClr val="0F0F0F"/>
                </a:solidFill>
                <a:latin typeface="Calibri"/>
                <a:cs typeface="Calibri"/>
              </a:rPr>
              <a:t>Inspecting.</a:t>
            </a:r>
            <a:r>
              <a:rPr dirty="0" sz="800" spc="50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Cleaning,</a:t>
            </a:r>
            <a:r>
              <a:rPr dirty="0" sz="800" spc="500">
                <a:latin typeface="Calibri"/>
                <a:cs typeface="Calibri"/>
              </a:rPr>
              <a:t> </a:t>
            </a:r>
            <a:r>
              <a:rPr dirty="0" sz="800" spc="-35">
                <a:solidFill>
                  <a:srgbClr val="0E0E0E"/>
                </a:solidFill>
                <a:latin typeface="Calibri"/>
                <a:cs typeface="Calibri"/>
              </a:rPr>
              <a:t>Ext+act,</a:t>
            </a:r>
            <a:r>
              <a:rPr dirty="0" sz="800" spc="30">
                <a:solidFill>
                  <a:srgbClr val="0E0E0E"/>
                </a:solidFill>
                <a:latin typeface="Calibri"/>
                <a:cs typeface="Calibri"/>
              </a:rPr>
              <a:t> </a:t>
            </a:r>
            <a:r>
              <a:rPr dirty="0" sz="800" spc="-30">
                <a:latin typeface="Calibri"/>
                <a:cs typeface="Calibri"/>
              </a:rPr>
              <a:t>Transform</a:t>
            </a:r>
            <a:r>
              <a:rPr dirty="0" sz="800" spc="25">
                <a:latin typeface="Calibri"/>
                <a:cs typeface="Calibri"/>
              </a:rPr>
              <a:t> </a:t>
            </a:r>
            <a:r>
              <a:rPr dirty="0" sz="800" spc="-20">
                <a:solidFill>
                  <a:srgbClr val="111111"/>
                </a:solidFill>
                <a:latin typeface="Calibri"/>
                <a:cs typeface="Calibri"/>
              </a:rPr>
              <a:t>and</a:t>
            </a:r>
            <a:r>
              <a:rPr dirty="0" sz="800" spc="-65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dirty="0" sz="800" spc="-25">
                <a:solidFill>
                  <a:srgbClr val="1C1C1C"/>
                </a:solidFill>
                <a:latin typeface="Calibri"/>
                <a:cs typeface="Calibri"/>
              </a:rPr>
              <a:t>Load</a:t>
            </a:r>
            <a:r>
              <a:rPr dirty="0" sz="800" spc="-45">
                <a:solidFill>
                  <a:srgbClr val="1C1C1C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Processes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3014107" y="4796028"/>
            <a:ext cx="182626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5">
                <a:latin typeface="Cambria"/>
                <a:cs typeface="Cambria"/>
              </a:rPr>
              <a:t>Daca</a:t>
            </a:r>
            <a:r>
              <a:rPr dirty="0" sz="800" spc="70">
                <a:latin typeface="Cambria"/>
                <a:cs typeface="Cambria"/>
              </a:rPr>
              <a:t> </a:t>
            </a:r>
            <a:r>
              <a:rPr dirty="0" sz="800" spc="-45">
                <a:latin typeface="Cambria"/>
                <a:cs typeface="Cambria"/>
              </a:rPr>
              <a:t>Store</a:t>
            </a:r>
            <a:r>
              <a:rPr dirty="0" sz="800" spc="-5">
                <a:latin typeface="Cambria"/>
                <a:cs typeface="Cambria"/>
              </a:rPr>
              <a:t> </a:t>
            </a:r>
            <a:r>
              <a:rPr dirty="0" sz="800" spc="-50">
                <a:latin typeface="Cambria"/>
                <a:cs typeface="Cambria"/>
              </a:rPr>
              <a:t>RDD,</a:t>
            </a:r>
            <a:r>
              <a:rPr dirty="0" sz="800" spc="65">
                <a:latin typeface="Cambria"/>
                <a:cs typeface="Cambria"/>
              </a:rPr>
              <a:t> </a:t>
            </a:r>
            <a:r>
              <a:rPr dirty="0" sz="800" spc="-55">
                <a:latin typeface="Cambria"/>
                <a:cs typeface="Cambria"/>
              </a:rPr>
              <a:t>Cassar.draDB.</a:t>
            </a:r>
            <a:r>
              <a:rPr dirty="0" sz="800" spc="65">
                <a:latin typeface="Cambria"/>
                <a:cs typeface="Cambria"/>
              </a:rPr>
              <a:t> </a:t>
            </a:r>
            <a:r>
              <a:rPr dirty="0" sz="800" spc="-25">
                <a:latin typeface="Cambria"/>
                <a:cs typeface="Cambria"/>
              </a:rPr>
              <a:t>Hive,</a:t>
            </a:r>
            <a:r>
              <a:rPr dirty="0" sz="800" spc="50">
                <a:latin typeface="Cambria"/>
                <a:cs typeface="Cambria"/>
              </a:rPr>
              <a:t> </a:t>
            </a:r>
            <a:r>
              <a:rPr dirty="0" sz="800" spc="-80">
                <a:latin typeface="Cambria"/>
                <a:cs typeface="Cambria"/>
              </a:rPr>
              <a:t>HC'FS,</a:t>
            </a:r>
            <a:r>
              <a:rPr dirty="0" sz="800" spc="5">
                <a:latin typeface="Cambria"/>
                <a:cs typeface="Cambria"/>
              </a:rPr>
              <a:t> </a:t>
            </a:r>
            <a:r>
              <a:rPr dirty="0" sz="800" spc="-25">
                <a:latin typeface="Cambria"/>
                <a:cs typeface="Cambria"/>
              </a:rPr>
              <a:t>S3</a:t>
            </a:r>
            <a:endParaRPr sz="800">
              <a:latin typeface="Cambria"/>
              <a:cs typeface="Cambria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5601417" y="3488435"/>
            <a:ext cx="5029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6520" marR="5080" indent="-84455">
              <a:lnSpc>
                <a:spcPct val="100000"/>
              </a:lnSpc>
              <a:spcBef>
                <a:spcPts val="100"/>
              </a:spcBef>
            </a:pPr>
            <a:r>
              <a:rPr dirty="0" sz="800" spc="-55">
                <a:latin typeface="Cambria"/>
                <a:cs typeface="Cambria"/>
              </a:rPr>
              <a:t>Applications</a:t>
            </a:r>
            <a:r>
              <a:rPr dirty="0" sz="800" spc="500">
                <a:latin typeface="Cambria"/>
                <a:cs typeface="Cambria"/>
              </a:rPr>
              <a:t> </a:t>
            </a:r>
            <a:r>
              <a:rPr dirty="0" sz="800" spc="-10">
                <a:latin typeface="Cambria"/>
                <a:cs typeface="Cambria"/>
              </a:rPr>
              <a:t>5upporL</a:t>
            </a:r>
            <a:endParaRPr sz="800">
              <a:latin typeface="Cambria"/>
              <a:cs typeface="Cambria"/>
            </a:endParaRPr>
          </a:p>
          <a:p>
            <a:pPr marL="27305">
              <a:lnSpc>
                <a:spcPct val="100000"/>
              </a:lnSpc>
            </a:pPr>
            <a:r>
              <a:rPr dirty="0" sz="800" spc="-20">
                <a:latin typeface="Cambria"/>
                <a:cs typeface="Cambria"/>
              </a:rPr>
              <a:t>for</a:t>
            </a:r>
            <a:r>
              <a:rPr dirty="0" sz="800" spc="-15">
                <a:latin typeface="Cambria"/>
                <a:cs typeface="Cambria"/>
              </a:rPr>
              <a:t> </a:t>
            </a:r>
            <a:r>
              <a:rPr dirty="0" sz="800" spc="-40">
                <a:latin typeface="Cambria"/>
                <a:cs typeface="Cambria"/>
              </a:rPr>
              <a:t>Analysis</a:t>
            </a:r>
            <a:endParaRPr sz="800">
              <a:latin typeface="Cambria"/>
              <a:cs typeface="Cambria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5488090" y="4713732"/>
            <a:ext cx="57848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111111"/>
                </a:solidFill>
                <a:latin typeface="Calibri"/>
                <a:cs typeface="Calibri"/>
              </a:rPr>
              <a:t>‘</a:t>
            </a:r>
            <a:r>
              <a:rPr dirty="0" sz="800" spc="310">
                <a:solidFill>
                  <a:srgbClr val="111111"/>
                </a:solidFill>
                <a:latin typeface="Calibri"/>
                <a:cs typeface="Calibri"/>
              </a:rPr>
              <a:t>  </a:t>
            </a:r>
            <a:r>
              <a:rPr dirty="0" sz="800" spc="-10">
                <a:latin typeface="Calibri"/>
                <a:cs typeface="Calibri"/>
              </a:rPr>
              <a:t>Organized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5633877" y="4832603"/>
            <a:ext cx="4413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5" i="1">
                <a:latin typeface="Calibri"/>
                <a:cs typeface="Calibri"/>
              </a:rPr>
              <a:t>Daaa</a:t>
            </a:r>
            <a:r>
              <a:rPr dirty="0" sz="800" spc="35" i="1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Store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1132222" y="5163058"/>
            <a:ext cx="5519420" cy="337312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114425" marR="490855" indent="-699135">
              <a:lnSpc>
                <a:spcPts val="1370"/>
              </a:lnSpc>
              <a:spcBef>
                <a:spcPts val="155"/>
              </a:spcBef>
            </a:pPr>
            <a:r>
              <a:rPr dirty="0" sz="1150" spc="-20" b="1">
                <a:latin typeface="Cambria"/>
                <a:cs typeface="Cambria"/>
              </a:rPr>
              <a:t>Figure</a:t>
            </a:r>
            <a:r>
              <a:rPr dirty="0" sz="1150" spc="15" b="1">
                <a:latin typeface="Cambria"/>
                <a:cs typeface="Cambria"/>
              </a:rPr>
              <a:t> </a:t>
            </a:r>
            <a:r>
              <a:rPr dirty="0" sz="1150" spc="-10" b="1">
                <a:latin typeface="Cambria"/>
                <a:cs typeface="Cambria"/>
              </a:rPr>
              <a:t>5.4</a:t>
            </a:r>
            <a:r>
              <a:rPr dirty="0" sz="1150" spc="15" b="1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Steps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between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acquisition</a:t>
            </a:r>
            <a:r>
              <a:rPr dirty="0" sz="1150">
                <a:latin typeface="Cambria"/>
                <a:cs typeface="Cambria"/>
              </a:rPr>
              <a:t> of</a:t>
            </a:r>
            <a:r>
              <a:rPr dirty="0" sz="1150" spc="-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from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different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sources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5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its </a:t>
            </a:r>
            <a:r>
              <a:rPr dirty="0" sz="1150" spc="-10">
                <a:latin typeface="Cambria"/>
                <a:cs typeface="Cambria"/>
              </a:rPr>
              <a:t>applications</a:t>
            </a:r>
            <a:endParaRPr sz="1150">
              <a:latin typeface="Cambria"/>
              <a:cs typeface="Cambria"/>
            </a:endParaRPr>
          </a:p>
          <a:p>
            <a:pPr marL="47625">
              <a:lnSpc>
                <a:spcPct val="100000"/>
              </a:lnSpc>
              <a:spcBef>
                <a:spcPts val="685"/>
              </a:spcBef>
            </a:pPr>
            <a:r>
              <a:rPr dirty="0" sz="1150" spc="-20">
                <a:latin typeface="Cambria"/>
                <a:cs typeface="Cambria"/>
              </a:rPr>
              <a:t>Following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are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steps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analyzing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data:</a:t>
            </a:r>
            <a:endParaRPr sz="1150">
              <a:latin typeface="Cambria"/>
              <a:cs typeface="Cambria"/>
            </a:endParaRPr>
          </a:p>
          <a:p>
            <a:pPr marL="227965" marR="5080" indent="-212090">
              <a:lnSpc>
                <a:spcPct val="114799"/>
              </a:lnSpc>
              <a:spcBef>
                <a:spcPts val="285"/>
              </a:spcBef>
              <a:buAutoNum type="arabicPeriod"/>
              <a:tabLst>
                <a:tab pos="235585" algn="l"/>
              </a:tabLst>
            </a:pP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Storage: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Store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from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multiple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sources</a:t>
            </a:r>
            <a:r>
              <a:rPr dirty="0" sz="1150" spc="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after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acquisition.</a:t>
            </a:r>
            <a:r>
              <a:rPr dirty="0" sz="1150" spc="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 Big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Data 	storage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may</a:t>
            </a:r>
            <a:r>
              <a:rPr dirty="0" sz="1150">
                <a:latin typeface="Cambria"/>
                <a:cs typeface="Cambria"/>
              </a:rPr>
              <a:t> be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-6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HDFS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compatible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files,</a:t>
            </a:r>
            <a:r>
              <a:rPr dirty="0" sz="1150" spc="-5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Cassandra,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Hive,</a:t>
            </a:r>
            <a:r>
              <a:rPr dirty="0" sz="1150" spc="-5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HDFS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or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S3.</a:t>
            </a:r>
            <a:endParaRPr sz="1150">
              <a:latin typeface="Cambria"/>
              <a:cs typeface="Cambria"/>
            </a:endParaRPr>
          </a:p>
          <a:p>
            <a:pPr marL="227965" indent="-214629">
              <a:lnSpc>
                <a:spcPct val="100000"/>
              </a:lnSpc>
              <a:spcBef>
                <a:spcPts val="635"/>
              </a:spcBef>
              <a:buAutoNum type="arabicPeriod"/>
              <a:tabLst>
                <a:tab pos="227965" algn="l"/>
              </a:tabLst>
            </a:pPr>
            <a:r>
              <a:rPr dirty="0" sz="1150" spc="-10">
                <a:latin typeface="Cambria"/>
                <a:cs typeface="Cambria"/>
              </a:rPr>
              <a:t>Data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pre-</a:t>
            </a:r>
            <a:r>
              <a:rPr dirty="0" sz="1150" spc="-20">
                <a:latin typeface="Cambria"/>
                <a:cs typeface="Cambria"/>
              </a:rPr>
              <a:t>processing:</a:t>
            </a:r>
            <a:r>
              <a:rPr dirty="0" sz="1150" spc="-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This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step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requires:</a:t>
            </a:r>
            <a:endParaRPr sz="1150">
              <a:latin typeface="Cambria"/>
              <a:cs typeface="Cambria"/>
            </a:endParaRPr>
          </a:p>
          <a:p>
            <a:pPr lvl="1" marL="420370" indent="-264160">
              <a:lnSpc>
                <a:spcPct val="100000"/>
              </a:lnSpc>
              <a:spcBef>
                <a:spcPts val="1215"/>
              </a:spcBef>
              <a:buAutoNum type="alphaLcParenBoth"/>
              <a:tabLst>
                <a:tab pos="420370" algn="l"/>
              </a:tabLst>
            </a:pPr>
            <a:r>
              <a:rPr dirty="0" sz="1150" spc="-10">
                <a:latin typeface="Cambria"/>
                <a:cs typeface="Cambria"/>
              </a:rPr>
              <a:t>dropping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out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range,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inconsistent</a:t>
            </a:r>
            <a:r>
              <a:rPr dirty="0" sz="1150" spc="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outlier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values,</a:t>
            </a:r>
            <a:endParaRPr sz="1150">
              <a:latin typeface="Cambria"/>
              <a:cs typeface="Cambria"/>
            </a:endParaRPr>
          </a:p>
          <a:p>
            <a:pPr lvl="1" marL="422909" indent="-266700">
              <a:lnSpc>
                <a:spcPct val="100000"/>
              </a:lnSpc>
              <a:spcBef>
                <a:spcPts val="1210"/>
              </a:spcBef>
              <a:buAutoNum type="alphaLcParenBoth"/>
              <a:tabLst>
                <a:tab pos="422909" algn="l"/>
              </a:tabLst>
            </a:pPr>
            <a:r>
              <a:rPr dirty="0" sz="1150">
                <a:latin typeface="Cambria"/>
                <a:cs typeface="Cambria"/>
              </a:rPr>
              <a:t>filtering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unreliable,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irrelevant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6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redundant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information,</a:t>
            </a:r>
            <a:endParaRPr sz="1150">
              <a:latin typeface="Cambria"/>
              <a:cs typeface="Cambria"/>
            </a:endParaRPr>
          </a:p>
          <a:p>
            <a:pPr lvl="1" marL="420370" indent="-264160">
              <a:lnSpc>
                <a:spcPct val="100000"/>
              </a:lnSpc>
              <a:spcBef>
                <a:spcPts val="1235"/>
              </a:spcBef>
              <a:buAutoNum type="alphaLcParenBoth"/>
              <a:tabLst>
                <a:tab pos="420370" algn="l"/>
              </a:tabLst>
            </a:pP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-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cleaning,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editing,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reduction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and/or wrangling,</a:t>
            </a:r>
            <a:endParaRPr sz="1150">
              <a:latin typeface="Cambria"/>
              <a:cs typeface="Cambria"/>
            </a:endParaRPr>
          </a:p>
          <a:p>
            <a:pPr algn="r" lvl="1" marL="264795" marR="2170430" indent="-264795">
              <a:lnSpc>
                <a:spcPct val="100000"/>
              </a:lnSpc>
              <a:spcBef>
                <a:spcPts val="1215"/>
              </a:spcBef>
              <a:buAutoNum type="alphaLcParenBoth"/>
              <a:tabLst>
                <a:tab pos="264795" algn="l"/>
              </a:tabLst>
            </a:pPr>
            <a:r>
              <a:rPr dirty="0" sz="1150" spc="-20">
                <a:latin typeface="Cambria"/>
                <a:cs typeface="Cambria"/>
              </a:rPr>
              <a:t>data-</a:t>
            </a:r>
            <a:r>
              <a:rPr dirty="0" sz="1150" spc="-10">
                <a:latin typeface="Cambria"/>
                <a:cs typeface="Cambria"/>
              </a:rPr>
              <a:t>validation,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transformation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or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transcoding.</a:t>
            </a:r>
            <a:endParaRPr sz="1150">
              <a:latin typeface="Cambria"/>
              <a:cs typeface="Cambria"/>
            </a:endParaRPr>
          </a:p>
          <a:p>
            <a:pPr algn="r" marL="215265" marR="2143125" indent="-215265">
              <a:lnSpc>
                <a:spcPct val="100000"/>
              </a:lnSpc>
              <a:spcBef>
                <a:spcPts val="610"/>
              </a:spcBef>
              <a:buAutoNum type="arabicPeriod"/>
              <a:tabLst>
                <a:tab pos="215265" algn="l"/>
              </a:tabLst>
            </a:pPr>
            <a:r>
              <a:rPr dirty="0" sz="1150">
                <a:latin typeface="Cambria"/>
                <a:cs typeface="Cambria"/>
              </a:rPr>
              <a:t>Extract,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transform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and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Load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 spc="-70">
                <a:latin typeface="Cambria"/>
                <a:cs typeface="Cambria"/>
              </a:rPr>
              <a:t>(ETL)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)</a:t>
            </a:r>
            <a:r>
              <a:rPr dirty="0" sz="1150" spc="-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 </a:t>
            </a:r>
            <a:r>
              <a:rPr dirty="0" sz="1150" spc="-10">
                <a:latin typeface="Cambria"/>
                <a:cs typeface="Cambria"/>
              </a:rPr>
              <a:t>analysis</a:t>
            </a:r>
            <a:endParaRPr sz="1150">
              <a:latin typeface="Cambria"/>
              <a:cs typeface="Cambria"/>
            </a:endParaRPr>
          </a:p>
          <a:p>
            <a:pPr marL="233679" marR="12065" indent="-217170">
              <a:lnSpc>
                <a:spcPct val="105600"/>
              </a:lnSpc>
              <a:spcBef>
                <a:spcPts val="475"/>
              </a:spcBef>
              <a:buAutoNum type="arabicPeriod"/>
              <a:tabLst>
                <a:tab pos="233679" algn="l"/>
                <a:tab pos="235585" algn="l"/>
              </a:tabLst>
            </a:pPr>
            <a:r>
              <a:rPr dirty="0" sz="1250">
                <a:latin typeface="Times New Roman"/>
                <a:cs typeface="Times New Roman"/>
              </a:rPr>
              <a:t>	</a:t>
            </a:r>
            <a:r>
              <a:rPr dirty="0" sz="1250" spc="-20">
                <a:latin typeface="Times New Roman"/>
                <a:cs typeface="Times New Roman"/>
              </a:rPr>
              <a:t>Mathematical</a:t>
            </a:r>
            <a:r>
              <a:rPr dirty="0" sz="1250" spc="16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and</a:t>
            </a:r>
            <a:r>
              <a:rPr dirty="0" sz="1250" spc="9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statistical</a:t>
            </a:r>
            <a:r>
              <a:rPr dirty="0" sz="1250" spc="135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analysis</a:t>
            </a:r>
            <a:r>
              <a:rPr dirty="0" sz="1250" spc="18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of</a:t>
            </a:r>
            <a:r>
              <a:rPr dirty="0" sz="1250" spc="11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the</a:t>
            </a:r>
            <a:r>
              <a:rPr dirty="0" sz="1250" spc="11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data</a:t>
            </a:r>
            <a:r>
              <a:rPr dirty="0" sz="1250" spc="10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obtained</a:t>
            </a:r>
            <a:r>
              <a:rPr dirty="0" sz="1250" spc="16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after</a:t>
            </a:r>
            <a:r>
              <a:rPr dirty="0" sz="1250" spc="14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querying</a:t>
            </a:r>
            <a:r>
              <a:rPr dirty="0" sz="1250" spc="145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relevant </a:t>
            </a:r>
            <a:r>
              <a:rPr dirty="0" sz="1250">
                <a:latin typeface="Times New Roman"/>
                <a:cs typeface="Times New Roman"/>
              </a:rPr>
              <a:t>data</a:t>
            </a:r>
            <a:r>
              <a:rPr dirty="0" sz="1250" spc="-2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needing</a:t>
            </a:r>
            <a:r>
              <a:rPr dirty="0" sz="1250" spc="1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the</a:t>
            </a:r>
            <a:r>
              <a:rPr dirty="0" sz="1250" spc="-45">
                <a:latin typeface="Times New Roman"/>
                <a:cs typeface="Times New Roman"/>
              </a:rPr>
              <a:t> </a:t>
            </a:r>
            <a:r>
              <a:rPr dirty="0" sz="1250" spc="-25">
                <a:latin typeface="Times New Roman"/>
                <a:cs typeface="Times New Roman"/>
              </a:rPr>
              <a:t>analysis,</a:t>
            </a:r>
            <a:r>
              <a:rPr dirty="0" sz="1250" spc="-3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or</a:t>
            </a:r>
            <a:r>
              <a:rPr dirty="0" sz="1250" spc="-3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OLAP,</a:t>
            </a:r>
            <a:endParaRPr sz="12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56503" y="1263141"/>
            <a:ext cx="5655310" cy="73437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just" marL="308610" marR="69850" indent="-221615">
              <a:lnSpc>
                <a:spcPct val="113900"/>
              </a:lnSpc>
              <a:spcBef>
                <a:spcPts val="110"/>
              </a:spcBef>
            </a:pPr>
            <a:r>
              <a:rPr dirty="0" sz="1150">
                <a:latin typeface="Cambria"/>
                <a:cs typeface="Cambria"/>
              </a:rPr>
              <a:t>5.</a:t>
            </a:r>
            <a:r>
              <a:rPr dirty="0" sz="1150" spc="459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Applications</a:t>
            </a:r>
            <a:r>
              <a:rPr dirty="0" sz="1150" spc="1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analyzed</a:t>
            </a:r>
            <a:r>
              <a:rPr dirty="0" sz="1150" spc="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data,</a:t>
            </a:r>
            <a:r>
              <a:rPr dirty="0" sz="1150" spc="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example,</a:t>
            </a:r>
            <a:r>
              <a:rPr dirty="0" sz="1150" spc="1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descriptive,</a:t>
            </a:r>
            <a:r>
              <a:rPr dirty="0" sz="1150" spc="10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predictive</a:t>
            </a:r>
            <a:r>
              <a:rPr dirty="0" sz="1150" spc="1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prescriptive </a:t>
            </a:r>
            <a:r>
              <a:rPr dirty="0" sz="1150">
                <a:latin typeface="Cambria"/>
                <a:cs typeface="Cambria"/>
              </a:rPr>
              <a:t>analytics,</a:t>
            </a:r>
            <a:r>
              <a:rPr dirty="0" sz="1150" spc="1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business</a:t>
            </a:r>
            <a:r>
              <a:rPr dirty="0" sz="1150" spc="1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processes</a:t>
            </a:r>
            <a:r>
              <a:rPr dirty="0" sz="1150" spc="1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(BPs),</a:t>
            </a:r>
            <a:r>
              <a:rPr dirty="0" sz="1150" spc="1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business</a:t>
            </a:r>
            <a:r>
              <a:rPr dirty="0" sz="1150" spc="1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process</a:t>
            </a:r>
            <a:r>
              <a:rPr dirty="0" sz="1150" spc="1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automation</a:t>
            </a:r>
            <a:r>
              <a:rPr dirty="0" sz="1150" spc="1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(BPA),</a:t>
            </a:r>
            <a:r>
              <a:rPr dirty="0" sz="1150" spc="14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business intelligence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(BI),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decision </a:t>
            </a:r>
            <a:r>
              <a:rPr dirty="0" sz="1150" spc="-10">
                <a:latin typeface="Cambria"/>
                <a:cs typeface="Cambria"/>
              </a:rPr>
              <a:t>modelling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25">
                <a:latin typeface="Cambria"/>
                <a:cs typeface="Cambria"/>
              </a:rPr>
              <a:t> knowledge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discovery.</a:t>
            </a:r>
            <a:endParaRPr sz="115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65"/>
              </a:spcBef>
            </a:pPr>
            <a:endParaRPr sz="1150">
              <a:latin typeface="Cambria"/>
              <a:cs typeface="Cambria"/>
            </a:endParaRPr>
          </a:p>
          <a:p>
            <a:pPr algn="just" lvl="2" marL="427990" indent="-415290">
              <a:lnSpc>
                <a:spcPct val="100000"/>
              </a:lnSpc>
              <a:buAutoNum type="arabicPeriod"/>
              <a:tabLst>
                <a:tab pos="427990" algn="l"/>
              </a:tabLst>
            </a:pPr>
            <a:r>
              <a:rPr dirty="0" sz="1350">
                <a:latin typeface="Cambria"/>
                <a:cs typeface="Cambria"/>
              </a:rPr>
              <a:t>Spark</a:t>
            </a:r>
            <a:r>
              <a:rPr dirty="0" sz="1350" spc="260">
                <a:latin typeface="Cambria"/>
                <a:cs typeface="Cambria"/>
              </a:rPr>
              <a:t> </a:t>
            </a:r>
            <a:r>
              <a:rPr dirty="0" sz="1350" spc="-25">
                <a:latin typeface="Cambria"/>
                <a:cs typeface="Cambria"/>
              </a:rPr>
              <a:t>SQL</a:t>
            </a:r>
            <a:endParaRPr sz="1350">
              <a:latin typeface="Cambria"/>
              <a:cs typeface="Cambria"/>
            </a:endParaRPr>
          </a:p>
          <a:p>
            <a:pPr algn="just" marL="12700" marR="22225" indent="4445">
              <a:lnSpc>
                <a:spcPct val="104299"/>
              </a:lnSpc>
              <a:spcBef>
                <a:spcPts val="560"/>
              </a:spcBef>
            </a:pP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SQL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is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</a:t>
            </a:r>
            <a:r>
              <a:rPr dirty="0" sz="1150" spc="-5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component</a:t>
            </a:r>
            <a:r>
              <a:rPr dirty="0" sz="1150" spc="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Big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Stack.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SQL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components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are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DataFrames </a:t>
            </a:r>
            <a:r>
              <a:rPr dirty="0" sz="1150" spc="-40">
                <a:latin typeface="Cambria"/>
                <a:cs typeface="Cambria"/>
              </a:rPr>
              <a:t>(SchemaRDDs),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SQLContext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and</a:t>
            </a:r>
            <a:r>
              <a:rPr dirty="0" sz="1150" spc="-1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JDBC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server.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SQL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at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Spark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does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following:</a:t>
            </a:r>
            <a:endParaRPr sz="1150">
              <a:latin typeface="Cambria"/>
              <a:cs typeface="Cambria"/>
            </a:endParaRPr>
          </a:p>
          <a:p>
            <a:pPr algn="just" lvl="3" marL="302260" indent="-210185">
              <a:lnSpc>
                <a:spcPct val="100000"/>
              </a:lnSpc>
              <a:spcBef>
                <a:spcPts val="540"/>
              </a:spcBef>
              <a:buAutoNum type="arabicPeriod"/>
              <a:tabLst>
                <a:tab pos="302260" algn="l"/>
              </a:tabLst>
            </a:pPr>
            <a:r>
              <a:rPr dirty="0" sz="1100">
                <a:latin typeface="Cambria"/>
                <a:cs typeface="Cambria"/>
              </a:rPr>
              <a:t>Runs</a:t>
            </a:r>
            <a:r>
              <a:rPr dirty="0" sz="1100" spc="35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SQL</a:t>
            </a:r>
            <a:r>
              <a:rPr dirty="0" sz="1100" spc="33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like</a:t>
            </a:r>
            <a:r>
              <a:rPr dirty="0" sz="1100" spc="33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scripts</a:t>
            </a:r>
            <a:r>
              <a:rPr dirty="0" sz="1100" spc="34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for</a:t>
            </a:r>
            <a:r>
              <a:rPr dirty="0" sz="1100" spc="32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query</a:t>
            </a:r>
            <a:r>
              <a:rPr dirty="0" sz="1100" spc="39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processing,</a:t>
            </a:r>
            <a:r>
              <a:rPr dirty="0" sz="1100" spc="38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using</a:t>
            </a:r>
            <a:r>
              <a:rPr dirty="0" sz="1100" spc="335">
                <a:latin typeface="Cambria"/>
                <a:cs typeface="Cambria"/>
              </a:rPr>
              <a:t> </a:t>
            </a:r>
            <a:r>
              <a:rPr dirty="0" sz="1100" spc="-10" i="1">
                <a:latin typeface="Cambria"/>
                <a:cs typeface="Cambria"/>
              </a:rPr>
              <a:t>catalyst</a:t>
            </a:r>
            <a:r>
              <a:rPr dirty="0" sz="1100" spc="340" i="1">
                <a:latin typeface="Cambria"/>
                <a:cs typeface="Cambria"/>
              </a:rPr>
              <a:t> </a:t>
            </a:r>
            <a:r>
              <a:rPr dirty="0" sz="1100" spc="-25" i="1">
                <a:latin typeface="Cambria"/>
                <a:cs typeface="Cambria"/>
              </a:rPr>
              <a:t>optimizer</a:t>
            </a:r>
            <a:r>
              <a:rPr dirty="0" sz="1100" spc="440" i="1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and</a:t>
            </a:r>
            <a:r>
              <a:rPr dirty="0" sz="1100" spc="375">
                <a:latin typeface="Cambria"/>
                <a:cs typeface="Cambria"/>
              </a:rPr>
              <a:t> </a:t>
            </a:r>
            <a:r>
              <a:rPr dirty="0" sz="1100" spc="-10">
                <a:latin typeface="Cambria"/>
                <a:cs typeface="Cambria"/>
              </a:rPr>
              <a:t>tungsten</a:t>
            </a:r>
            <a:endParaRPr sz="1100">
              <a:latin typeface="Cambria"/>
              <a:cs typeface="Cambria"/>
            </a:endParaRPr>
          </a:p>
          <a:p>
            <a:pPr algn="just" marL="307975">
              <a:lnSpc>
                <a:spcPct val="100000"/>
              </a:lnSpc>
              <a:spcBef>
                <a:spcPts val="315"/>
              </a:spcBef>
            </a:pPr>
            <a:r>
              <a:rPr dirty="0" sz="1050" spc="-20">
                <a:latin typeface="Cambria"/>
                <a:cs typeface="Cambria"/>
              </a:rPr>
              <a:t>execution</a:t>
            </a:r>
            <a:r>
              <a:rPr dirty="0" sz="1050" spc="30">
                <a:latin typeface="Cambria"/>
                <a:cs typeface="Cambria"/>
              </a:rPr>
              <a:t> </a:t>
            </a:r>
            <a:r>
              <a:rPr dirty="0" sz="1050" spc="-10">
                <a:latin typeface="Cambria"/>
                <a:cs typeface="Cambria"/>
              </a:rPr>
              <a:t>engine</a:t>
            </a:r>
            <a:endParaRPr sz="1050">
              <a:latin typeface="Cambria"/>
              <a:cs typeface="Cambria"/>
            </a:endParaRPr>
          </a:p>
          <a:p>
            <a:pPr algn="just" lvl="3" marL="303530" indent="-214629">
              <a:lnSpc>
                <a:spcPct val="100000"/>
              </a:lnSpc>
              <a:spcBef>
                <a:spcPts val="655"/>
              </a:spcBef>
              <a:buAutoNum type="arabicPeriod" startAt="2"/>
              <a:tabLst>
                <a:tab pos="303530" algn="l"/>
              </a:tabLst>
            </a:pPr>
            <a:r>
              <a:rPr dirty="0" sz="1150" spc="-30">
                <a:latin typeface="Cambria"/>
                <a:cs typeface="Cambria"/>
              </a:rPr>
              <a:t>Processes</a:t>
            </a:r>
            <a:r>
              <a:rPr dirty="0" sz="1150" spc="-10">
                <a:latin typeface="Cambria"/>
                <a:cs typeface="Cambria"/>
              </a:rPr>
              <a:t> structured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data</a:t>
            </a:r>
            <a:endParaRPr sz="1150">
              <a:latin typeface="Cambria"/>
              <a:cs typeface="Cambria"/>
            </a:endParaRPr>
          </a:p>
          <a:p>
            <a:pPr algn="just" lvl="3" marL="303530" indent="-218440">
              <a:lnSpc>
                <a:spcPct val="100000"/>
              </a:lnSpc>
              <a:spcBef>
                <a:spcPts val="640"/>
              </a:spcBef>
              <a:buAutoNum type="arabicPeriod" startAt="2"/>
              <a:tabLst>
                <a:tab pos="303530" algn="l"/>
              </a:tabLst>
            </a:pPr>
            <a:r>
              <a:rPr dirty="0" sz="1150" spc="-25">
                <a:latin typeface="Cambria"/>
                <a:cs typeface="Cambria"/>
              </a:rPr>
              <a:t>Provides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flexible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APIs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-4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support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many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types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sources</a:t>
            </a:r>
            <a:endParaRPr sz="1150">
              <a:latin typeface="Cambria"/>
              <a:cs typeface="Cambria"/>
            </a:endParaRPr>
          </a:p>
          <a:p>
            <a:pPr algn="just" lvl="3" marL="302895" marR="66675" indent="-213360">
              <a:lnSpc>
                <a:spcPct val="114799"/>
              </a:lnSpc>
              <a:spcBef>
                <a:spcPts val="455"/>
              </a:spcBef>
              <a:buAutoNum type="arabicPeriod" startAt="2"/>
              <a:tabLst>
                <a:tab pos="309245" algn="l"/>
              </a:tabLst>
            </a:pPr>
            <a:r>
              <a:rPr dirty="0" sz="1150" spc="-35">
                <a:latin typeface="Cambria"/>
                <a:cs typeface="Cambria"/>
              </a:rPr>
              <a:t>ETL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operations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by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creating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ETL</a:t>
            </a:r>
            <a:r>
              <a:rPr dirty="0" sz="115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pipeline</a:t>
            </a:r>
            <a:r>
              <a:rPr dirty="0" sz="1150" spc="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on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from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different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file-</a:t>
            </a:r>
            <a:r>
              <a:rPr dirty="0" sz="1150">
                <a:latin typeface="Cambria"/>
                <a:cs typeface="Cambria"/>
              </a:rPr>
              <a:t>formats,</a:t>
            </a:r>
            <a:r>
              <a:rPr dirty="0" sz="1150" spc="6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such </a:t>
            </a:r>
            <a:r>
              <a:rPr dirty="0" sz="1150" spc="-20">
                <a:latin typeface="Cambria"/>
                <a:cs typeface="Cambria"/>
              </a:rPr>
              <a:t>	</a:t>
            </a:r>
            <a:r>
              <a:rPr dirty="0" sz="1150" spc="-35">
                <a:latin typeface="Cambria"/>
                <a:cs typeface="Cambria"/>
              </a:rPr>
              <a:t>as</a:t>
            </a:r>
            <a:r>
              <a:rPr dirty="0" sz="1150" spc="-1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JSON,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Parquet,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Hive,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Cassandra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then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run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ad-</a:t>
            </a:r>
            <a:r>
              <a:rPr dirty="0" sz="1150">
                <a:latin typeface="Cambria"/>
                <a:cs typeface="Cambria"/>
              </a:rPr>
              <a:t>hoc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querying.</a:t>
            </a:r>
            <a:endParaRPr sz="1150">
              <a:latin typeface="Cambria"/>
              <a:cs typeface="Cambria"/>
            </a:endParaRPr>
          </a:p>
          <a:p>
            <a:pPr algn="just" marL="127000">
              <a:lnSpc>
                <a:spcPct val="100000"/>
              </a:lnSpc>
              <a:spcBef>
                <a:spcPts val="705"/>
              </a:spcBef>
            </a:pP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 spc="-40">
                <a:latin typeface="Cambria"/>
                <a:cs typeface="Cambria"/>
              </a:rPr>
              <a:t>SQL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has</a:t>
            </a:r>
            <a:r>
              <a:rPr dirty="0" sz="1150" spc="-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following</a:t>
            </a:r>
            <a:r>
              <a:rPr dirty="0" sz="115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features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-2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analysis:</a:t>
            </a:r>
            <a:endParaRPr sz="1150">
              <a:latin typeface="Cambria"/>
              <a:cs typeface="Cambria"/>
            </a:endParaRPr>
          </a:p>
          <a:p>
            <a:pPr algn="just" lvl="4" marL="306705" marR="60960" indent="-215265">
              <a:lnSpc>
                <a:spcPct val="114799"/>
              </a:lnSpc>
              <a:spcBef>
                <a:spcPts val="360"/>
              </a:spcBef>
              <a:buAutoNum type="arabicPeriod"/>
              <a:tabLst>
                <a:tab pos="309245" algn="l"/>
              </a:tabLst>
            </a:pPr>
            <a:r>
              <a:rPr dirty="0" sz="1150">
                <a:latin typeface="Cambria"/>
                <a:cs typeface="Cambria"/>
              </a:rPr>
              <a:t>SparkR,</a:t>
            </a:r>
            <a:r>
              <a:rPr dirty="0" sz="1150" spc="30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PySpark,</a:t>
            </a:r>
            <a:r>
              <a:rPr dirty="0" sz="1150" spc="2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Python,</a:t>
            </a:r>
            <a:r>
              <a:rPr dirty="0" sz="1150" spc="2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Java</a:t>
            </a:r>
            <a:r>
              <a:rPr dirty="0" sz="1150" spc="2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2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other</a:t>
            </a:r>
            <a:r>
              <a:rPr dirty="0" sz="1150" spc="3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language</a:t>
            </a:r>
            <a:r>
              <a:rPr dirty="0" sz="1150" spc="3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support</a:t>
            </a:r>
            <a:r>
              <a:rPr dirty="0" sz="1150" spc="3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2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coding</a:t>
            </a:r>
            <a:r>
              <a:rPr dirty="0" sz="1150" spc="3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28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data </a:t>
            </a:r>
            <a:r>
              <a:rPr dirty="0" sz="1150" spc="-20">
                <a:latin typeface="Cambria"/>
                <a:cs typeface="Cambria"/>
              </a:rPr>
              <a:t>	</a:t>
            </a:r>
            <a:r>
              <a:rPr dirty="0" sz="1150" spc="-10">
                <a:latin typeface="Cambria"/>
                <a:cs typeface="Cambria"/>
              </a:rPr>
              <a:t>analysis.</a:t>
            </a:r>
            <a:endParaRPr sz="1150">
              <a:latin typeface="Cambria"/>
              <a:cs typeface="Cambria"/>
            </a:endParaRPr>
          </a:p>
          <a:p>
            <a:pPr algn="just" lvl="4" marL="303530" marR="66040" indent="-214629">
              <a:lnSpc>
                <a:spcPct val="116599"/>
              </a:lnSpc>
              <a:spcBef>
                <a:spcPts val="385"/>
              </a:spcBef>
              <a:buAutoNum type="arabicPeriod"/>
              <a:tabLst>
                <a:tab pos="304800" algn="l"/>
              </a:tabLst>
            </a:pPr>
            <a:r>
              <a:rPr dirty="0" sz="1150">
                <a:latin typeface="Cambria"/>
                <a:cs typeface="Cambria"/>
              </a:rPr>
              <a:t>Provisioning</a:t>
            </a:r>
            <a:r>
              <a:rPr dirty="0" sz="1150" spc="1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JDBC</a:t>
            </a:r>
            <a:r>
              <a:rPr dirty="0" sz="1150" spc="10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ODBC</a:t>
            </a:r>
            <a:r>
              <a:rPr dirty="0" sz="1150" spc="1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APIs:</a:t>
            </a:r>
            <a:r>
              <a:rPr dirty="0" sz="1150" spc="1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Applications</a:t>
            </a:r>
            <a:r>
              <a:rPr dirty="0" sz="1150" spc="1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Java</a:t>
            </a:r>
            <a:r>
              <a:rPr dirty="0" sz="1150" spc="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6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Microsoft</a:t>
            </a:r>
            <a:r>
              <a:rPr dirty="0" sz="1150" spc="16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programs </a:t>
            </a:r>
            <a:r>
              <a:rPr dirty="0" sz="1150" spc="-10">
                <a:latin typeface="Cambria"/>
                <a:cs typeface="Cambria"/>
              </a:rPr>
              <a:t>	</a:t>
            </a:r>
            <a:r>
              <a:rPr dirty="0" sz="1150">
                <a:latin typeface="Cambria"/>
                <a:cs typeface="Cambria"/>
              </a:rPr>
              <a:t>(such</a:t>
            </a:r>
            <a:r>
              <a:rPr dirty="0" sz="1150" spc="125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as</a:t>
            </a:r>
            <a:r>
              <a:rPr dirty="0" sz="1150" spc="4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Excel)</a:t>
            </a:r>
            <a:r>
              <a:rPr dirty="0" sz="1150" spc="4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need</a:t>
            </a:r>
            <a:r>
              <a:rPr dirty="0" sz="1150" spc="4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4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connect</a:t>
            </a:r>
            <a:r>
              <a:rPr dirty="0" sz="1150" spc="150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47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databases</a:t>
            </a:r>
            <a:r>
              <a:rPr dirty="0" sz="1150" spc="140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using</a:t>
            </a:r>
            <a:r>
              <a:rPr dirty="0" sz="1150" spc="4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JDBC</a:t>
            </a:r>
            <a:r>
              <a:rPr dirty="0" sz="1150" spc="4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(Object</a:t>
            </a:r>
            <a:r>
              <a:rPr dirty="0" sz="1150" spc="140">
                <a:latin typeface="Cambria"/>
                <a:cs typeface="Cambria"/>
              </a:rPr>
              <a:t>  </a:t>
            </a:r>
            <a:r>
              <a:rPr dirty="0" sz="1150" spc="-10">
                <a:latin typeface="Cambria"/>
                <a:cs typeface="Cambria"/>
              </a:rPr>
              <a:t>Database </a:t>
            </a:r>
            <a:r>
              <a:rPr dirty="0" sz="1150" spc="-10">
                <a:latin typeface="Cambria"/>
                <a:cs typeface="Cambria"/>
              </a:rPr>
              <a:t>	</a:t>
            </a:r>
            <a:r>
              <a:rPr dirty="0" sz="1150">
                <a:latin typeface="Cambria"/>
                <a:cs typeface="Cambria"/>
              </a:rPr>
              <a:t>Connectivity)</a:t>
            </a:r>
            <a:r>
              <a:rPr dirty="0" sz="1150" spc="29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18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ODBC</a:t>
            </a:r>
            <a:r>
              <a:rPr dirty="0" sz="1150" spc="20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(Object</a:t>
            </a:r>
            <a:r>
              <a:rPr dirty="0" sz="1150" spc="25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Database</a:t>
            </a:r>
            <a:r>
              <a:rPr dirty="0" sz="1150" spc="2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Connectivity).</a:t>
            </a:r>
            <a:r>
              <a:rPr dirty="0" sz="1150" spc="2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2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APIs</a:t>
            </a:r>
            <a:r>
              <a:rPr dirty="0" sz="1150" spc="2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enable</a:t>
            </a:r>
            <a:r>
              <a:rPr dirty="0" sz="1150" spc="25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that </a:t>
            </a:r>
            <a:r>
              <a:rPr dirty="0" sz="1150" spc="-20">
                <a:latin typeface="Cambria"/>
                <a:cs typeface="Cambria"/>
              </a:rPr>
              <a:t>	</a:t>
            </a:r>
            <a:r>
              <a:rPr dirty="0" sz="1100" spc="-10">
                <a:latin typeface="Cambria"/>
                <a:cs typeface="Cambria"/>
              </a:rPr>
              <a:t>connectivity,</a:t>
            </a:r>
            <a:endParaRPr sz="1100">
              <a:latin typeface="Cambria"/>
              <a:cs typeface="Cambria"/>
            </a:endParaRPr>
          </a:p>
          <a:p>
            <a:pPr algn="just" lvl="4" marL="294640" marR="63500" indent="-209550">
              <a:lnSpc>
                <a:spcPct val="115799"/>
              </a:lnSpc>
              <a:spcBef>
                <a:spcPts val="450"/>
              </a:spcBef>
              <a:buAutoNum type="arabicPeriod"/>
              <a:tabLst>
                <a:tab pos="294640" algn="l"/>
                <a:tab pos="306705" algn="l"/>
              </a:tabLst>
            </a:pPr>
            <a:r>
              <a:rPr dirty="0" sz="1150">
                <a:latin typeface="Cambria"/>
                <a:cs typeface="Cambria"/>
              </a:rPr>
              <a:t>	</a:t>
            </a:r>
            <a:r>
              <a:rPr dirty="0" sz="1150" spc="-25">
                <a:latin typeface="Cambria"/>
                <a:cs typeface="Cambria"/>
              </a:rPr>
              <a:t>Spark</a:t>
            </a:r>
            <a:r>
              <a:rPr dirty="0" sz="1150" spc="195">
                <a:latin typeface="Cambria"/>
                <a:cs typeface="Cambria"/>
              </a:rPr>
              <a:t> </a:t>
            </a:r>
            <a:r>
              <a:rPr dirty="0" sz="1150" spc="-50">
                <a:latin typeface="Cambria"/>
                <a:cs typeface="Cambria"/>
              </a:rPr>
              <a:t>SQL</a:t>
            </a:r>
            <a:r>
              <a:rPr dirty="0" sz="1150" spc="130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enables</a:t>
            </a:r>
            <a:r>
              <a:rPr dirty="0" sz="1150" spc="170">
                <a:latin typeface="Cambria"/>
                <a:cs typeface="Cambria"/>
              </a:rPr>
              <a:t> </a:t>
            </a:r>
            <a:r>
              <a:rPr dirty="0" sz="1150" spc="-35">
                <a:latin typeface="Cambria"/>
                <a:cs typeface="Cambria"/>
              </a:rPr>
              <a:t>users</a:t>
            </a:r>
            <a:r>
              <a:rPr dirty="0" sz="1150" spc="16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to</a:t>
            </a:r>
            <a:r>
              <a:rPr dirty="0" sz="1150" spc="12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extract</a:t>
            </a:r>
            <a:r>
              <a:rPr dirty="0" sz="1150" spc="215">
                <a:latin typeface="Cambria"/>
                <a:cs typeface="Cambria"/>
              </a:rPr>
              <a:t> </a:t>
            </a:r>
            <a:r>
              <a:rPr dirty="0" sz="1150" spc="-5">
                <a:latin typeface="Cambria"/>
                <a:cs typeface="Cambria"/>
              </a:rPr>
              <a:t>thei</a:t>
            </a:r>
            <a:r>
              <a:rPr dirty="0" sz="1150">
                <a:latin typeface="Cambria"/>
                <a:cs typeface="Cambria"/>
              </a:rPr>
              <a:t>r</a:t>
            </a:r>
            <a:r>
              <a:rPr dirty="0" sz="1150" spc="135">
                <a:latin typeface="Cambria"/>
                <a:cs typeface="Cambria"/>
              </a:rPr>
              <a:t> </a:t>
            </a:r>
            <a:r>
              <a:rPr dirty="0" sz="1150" spc="-15">
                <a:latin typeface="Cambria"/>
                <a:cs typeface="Cambria"/>
              </a:rPr>
              <a:t>data</a:t>
            </a:r>
            <a:r>
              <a:rPr dirty="0" sz="1150" spc="170">
                <a:latin typeface="Cambria"/>
                <a:cs typeface="Cambria"/>
              </a:rPr>
              <a:t> </a:t>
            </a:r>
            <a:r>
              <a:rPr dirty="0" sz="1150" spc="-15">
                <a:latin typeface="Cambria"/>
                <a:cs typeface="Cambria"/>
              </a:rPr>
              <a:t>from</a:t>
            </a:r>
            <a:r>
              <a:rPr dirty="0" sz="1150" spc="14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different</a:t>
            </a:r>
            <a:r>
              <a:rPr dirty="0" sz="1150" spc="24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formats,</a:t>
            </a:r>
            <a:r>
              <a:rPr dirty="0" sz="1150" spc="229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such</a:t>
            </a:r>
            <a:r>
              <a:rPr dirty="0" sz="1150" spc="165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as</a:t>
            </a:r>
            <a:r>
              <a:rPr dirty="0" sz="1150" spc="100">
                <a:latin typeface="Cambria"/>
                <a:cs typeface="Cambria"/>
              </a:rPr>
              <a:t> </a:t>
            </a:r>
            <a:r>
              <a:rPr dirty="0" sz="1150" spc="-5">
                <a:latin typeface="Cambria"/>
                <a:cs typeface="Cambria"/>
              </a:rPr>
              <a:t>Hive, </a:t>
            </a:r>
            <a:r>
              <a:rPr dirty="0" sz="1150">
                <a:latin typeface="Cambria"/>
                <a:cs typeface="Cambria"/>
              </a:rPr>
              <a:t>JSON</a:t>
            </a:r>
            <a:r>
              <a:rPr dirty="0" sz="1150" spc="39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and</a:t>
            </a:r>
            <a:r>
              <a:rPr dirty="0" sz="1150" spc="34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Parquet,</a:t>
            </a:r>
            <a:r>
              <a:rPr dirty="0" sz="1150" spc="46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and</a:t>
            </a:r>
            <a:r>
              <a:rPr dirty="0" sz="1150" spc="40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then</a:t>
            </a:r>
            <a:r>
              <a:rPr dirty="0" sz="1150" spc="39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transform</a:t>
            </a:r>
            <a:r>
              <a:rPr dirty="0" sz="1150" spc="47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that</a:t>
            </a:r>
            <a:r>
              <a:rPr dirty="0" sz="1150" spc="46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into</a:t>
            </a:r>
            <a:r>
              <a:rPr dirty="0" sz="1150" spc="395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required</a:t>
            </a:r>
            <a:r>
              <a:rPr dirty="0" sz="1150" spc="45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formats</a:t>
            </a:r>
            <a:r>
              <a:rPr dirty="0" sz="1150" spc="44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for</a:t>
            </a:r>
            <a:r>
              <a:rPr dirty="0" sz="1150" spc="390">
                <a:latin typeface="Cambria"/>
                <a:cs typeface="Cambria"/>
              </a:rPr>
              <a:t> </a:t>
            </a:r>
            <a:r>
              <a:rPr dirty="0" sz="1150" spc="-15">
                <a:latin typeface="Cambria"/>
                <a:cs typeface="Cambria"/>
              </a:rPr>
              <a:t>ad</a:t>
            </a:r>
            <a:r>
              <a:rPr dirty="0" sz="1150" spc="38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hoc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querying.</a:t>
            </a:r>
            <a:r>
              <a:rPr dirty="0" sz="1150" spc="16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[Ad</a:t>
            </a:r>
            <a:r>
              <a:rPr dirty="0" sz="1150" spc="13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hoc</a:t>
            </a:r>
            <a:r>
              <a:rPr dirty="0" sz="1150" spc="145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query</a:t>
            </a:r>
            <a:r>
              <a:rPr dirty="0" sz="1150" spc="210">
                <a:latin typeface="Cambria"/>
                <a:cs typeface="Cambria"/>
              </a:rPr>
              <a:t> </a:t>
            </a:r>
            <a:r>
              <a:rPr dirty="0" sz="1150" spc="-15">
                <a:latin typeface="Cambria"/>
                <a:cs typeface="Cambria"/>
              </a:rPr>
              <a:t>is</a:t>
            </a:r>
            <a:r>
              <a:rPr dirty="0" sz="1150" spc="13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a</a:t>
            </a:r>
            <a:r>
              <a:rPr dirty="0" sz="1150" spc="12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query</a:t>
            </a:r>
            <a:r>
              <a:rPr dirty="0" sz="1150" spc="245">
                <a:latin typeface="Cambria"/>
                <a:cs typeface="Cambria"/>
              </a:rPr>
              <a:t> </a:t>
            </a:r>
            <a:r>
              <a:rPr dirty="0" sz="1150" spc="25">
                <a:latin typeface="Cambria"/>
                <a:cs typeface="Cambria"/>
              </a:rPr>
              <a:t>just</a:t>
            </a:r>
            <a:r>
              <a:rPr dirty="0" sz="1150" spc="204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for</a:t>
            </a:r>
            <a:r>
              <a:rPr dirty="0" sz="1150" spc="155">
                <a:latin typeface="Cambria"/>
                <a:cs typeface="Cambria"/>
              </a:rPr>
              <a:t> </a:t>
            </a:r>
            <a:r>
              <a:rPr dirty="0" sz="1150" spc="-15">
                <a:latin typeface="Cambria"/>
                <a:cs typeface="Cambria"/>
              </a:rPr>
              <a:t>this</a:t>
            </a:r>
            <a:r>
              <a:rPr dirty="0" sz="1150" spc="135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purpose’</a:t>
            </a:r>
            <a:r>
              <a:rPr dirty="0" sz="1150" spc="17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or</a:t>
            </a:r>
            <a:r>
              <a:rPr dirty="0" sz="1150" spc="140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query</a:t>
            </a:r>
            <a:r>
              <a:rPr dirty="0" sz="1150" spc="220">
                <a:latin typeface="Cambria"/>
                <a:cs typeface="Cambria"/>
              </a:rPr>
              <a:t> </a:t>
            </a:r>
            <a:r>
              <a:rPr dirty="0" sz="1150" spc="5">
                <a:latin typeface="Cambria"/>
                <a:cs typeface="Cambria"/>
              </a:rPr>
              <a:t>‘on</a:t>
            </a:r>
            <a:r>
              <a:rPr dirty="0" sz="1150" spc="120">
                <a:latin typeface="Cambria"/>
                <a:cs typeface="Cambria"/>
              </a:rPr>
              <a:t> </a:t>
            </a:r>
            <a:r>
              <a:rPr dirty="0" sz="1150" spc="-5">
                <a:latin typeface="Cambria"/>
                <a:cs typeface="Cambria"/>
              </a:rPr>
              <a:t>th</a:t>
            </a:r>
            <a:r>
              <a:rPr dirty="0" sz="1150">
                <a:latin typeface="Cambria"/>
                <a:cs typeface="Cambria"/>
              </a:rPr>
              <a:t>e</a:t>
            </a:r>
            <a:r>
              <a:rPr dirty="0" sz="1150" spc="135">
                <a:latin typeface="Cambria"/>
                <a:cs typeface="Cambria"/>
              </a:rPr>
              <a:t> </a:t>
            </a:r>
            <a:r>
              <a:rPr dirty="0" sz="1150" spc="15">
                <a:latin typeface="Cambria"/>
                <a:cs typeface="Cambria"/>
              </a:rPr>
              <a:t>fly.’</a:t>
            </a:r>
            <a:r>
              <a:rPr dirty="0" sz="1150" spc="120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For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00" spc="10">
                <a:latin typeface="Cambria"/>
                <a:cs typeface="Cambria"/>
              </a:rPr>
              <a:t>example,</a:t>
            </a:r>
            <a:r>
              <a:rPr dirty="0" sz="1100" spc="9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var</a:t>
            </a:r>
            <a:r>
              <a:rPr dirty="0" sz="1100" spc="55">
                <a:latin typeface="Cambria"/>
                <a:cs typeface="Cambria"/>
              </a:rPr>
              <a:t> </a:t>
            </a:r>
            <a:r>
              <a:rPr dirty="0" sz="1100" spc="-15">
                <a:latin typeface="Cambria"/>
                <a:cs typeface="Cambria"/>
              </a:rPr>
              <a:t>newToyQuery</a:t>
            </a:r>
            <a:r>
              <a:rPr dirty="0" sz="1100" spc="170">
                <a:latin typeface="Cambria"/>
                <a:cs typeface="Cambria"/>
              </a:rPr>
              <a:t> </a:t>
            </a:r>
            <a:r>
              <a:rPr dirty="0" sz="1100" spc="-75">
                <a:latin typeface="Cambria"/>
                <a:cs typeface="Cambria"/>
              </a:rPr>
              <a:t>=</a:t>
            </a:r>
            <a:r>
              <a:rPr dirty="0" sz="1100" spc="15">
                <a:latin typeface="Cambria"/>
                <a:cs typeface="Cambria"/>
              </a:rPr>
              <a:t> </a:t>
            </a:r>
            <a:r>
              <a:rPr dirty="0" sz="1100" spc="-20">
                <a:latin typeface="Cambria"/>
                <a:cs typeface="Cambria"/>
              </a:rPr>
              <a:t>“SELECT</a:t>
            </a:r>
            <a:r>
              <a:rPr dirty="0" sz="1100" spc="114">
                <a:latin typeface="Cambria"/>
                <a:cs typeface="Cambria"/>
              </a:rPr>
              <a:t> </a:t>
            </a:r>
            <a:r>
              <a:rPr dirty="0" sz="1100" spc="35">
                <a:latin typeface="Cambria"/>
                <a:cs typeface="Cambria"/>
              </a:rPr>
              <a:t>*</a:t>
            </a:r>
            <a:r>
              <a:rPr dirty="0" sz="1100" spc="-1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FROM</a:t>
            </a:r>
            <a:r>
              <a:rPr dirty="0" sz="1100" spc="5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table</a:t>
            </a:r>
            <a:r>
              <a:rPr dirty="0" sz="1100" spc="85">
                <a:latin typeface="Cambria"/>
                <a:cs typeface="Cambria"/>
              </a:rPr>
              <a:t> </a:t>
            </a:r>
            <a:r>
              <a:rPr dirty="0" sz="1100" spc="-50">
                <a:latin typeface="Cambria"/>
                <a:cs typeface="Cambria"/>
              </a:rPr>
              <a:t>WHERE</a:t>
            </a:r>
            <a:r>
              <a:rPr dirty="0" sz="1100" spc="80">
                <a:latin typeface="Cambria"/>
                <a:cs typeface="Cambria"/>
              </a:rPr>
              <a:t> </a:t>
            </a:r>
            <a:r>
              <a:rPr dirty="0" sz="1100" spc="20">
                <a:latin typeface="Cambria"/>
                <a:cs typeface="Cambria"/>
              </a:rPr>
              <a:t>id</a:t>
            </a:r>
            <a:r>
              <a:rPr dirty="0" sz="1100" spc="-5">
                <a:latin typeface="Cambria"/>
                <a:cs typeface="Cambria"/>
              </a:rPr>
              <a:t> </a:t>
            </a:r>
            <a:r>
              <a:rPr dirty="0" sz="1100" spc="-75">
                <a:latin typeface="Cambria"/>
                <a:cs typeface="Cambria"/>
              </a:rPr>
              <a:t>=</a:t>
            </a:r>
            <a:r>
              <a:rPr dirty="0" sz="1100" spc="40">
                <a:latin typeface="Cambria"/>
                <a:cs typeface="Cambria"/>
              </a:rPr>
              <a:t> </a:t>
            </a:r>
            <a:r>
              <a:rPr dirty="0" sz="1100" spc="-50">
                <a:latin typeface="Cambria"/>
                <a:cs typeface="Cambria"/>
              </a:rPr>
              <a:t>“</a:t>
            </a:r>
            <a:r>
              <a:rPr dirty="0" sz="1100" spc="160">
                <a:latin typeface="Cambria"/>
                <a:cs typeface="Cambria"/>
              </a:rPr>
              <a:t> </a:t>
            </a:r>
            <a:r>
              <a:rPr dirty="0" sz="1100" spc="-105">
                <a:latin typeface="Cambria"/>
                <a:cs typeface="Cambria"/>
              </a:rPr>
              <a:t>+</a:t>
            </a:r>
            <a:r>
              <a:rPr dirty="0" sz="1100" spc="35">
                <a:latin typeface="Cambria"/>
                <a:cs typeface="Cambria"/>
              </a:rPr>
              <a:t> </a:t>
            </a:r>
            <a:r>
              <a:rPr dirty="0" sz="1100" spc="-15">
                <a:latin typeface="Cambria"/>
                <a:cs typeface="Cambria"/>
              </a:rPr>
              <a:t>toy_puzz1eId.</a:t>
            </a:r>
            <a:r>
              <a:rPr dirty="0" sz="1100" spc="114">
                <a:latin typeface="Cambria"/>
                <a:cs typeface="Cambria"/>
              </a:rPr>
              <a:t> </a:t>
            </a:r>
            <a:r>
              <a:rPr dirty="0" sz="1100" spc="5">
                <a:latin typeface="Cambria"/>
                <a:cs typeface="Cambria"/>
              </a:rPr>
              <a:t>The</a:t>
            </a:r>
            <a:r>
              <a:rPr dirty="0" sz="1100" spc="-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result</a:t>
            </a:r>
            <a:r>
              <a:rPr dirty="0" sz="1150" spc="350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will</a:t>
            </a:r>
            <a:r>
              <a:rPr dirty="0" sz="1150">
                <a:latin typeface="Cambria"/>
                <a:cs typeface="Cambria"/>
              </a:rPr>
              <a:t>  </a:t>
            </a:r>
            <a:r>
              <a:rPr dirty="0" sz="1150" spc="-25">
                <a:latin typeface="Cambria"/>
                <a:cs typeface="Cambria"/>
              </a:rPr>
              <a:t>be</a:t>
            </a:r>
            <a:r>
              <a:rPr dirty="0" sz="1150" spc="260">
                <a:latin typeface="Cambria"/>
                <a:cs typeface="Cambria"/>
              </a:rPr>
              <a:t> </a:t>
            </a:r>
            <a:r>
              <a:rPr dirty="0" sz="1150" spc="-15">
                <a:latin typeface="Cambria"/>
                <a:cs typeface="Cambria"/>
              </a:rPr>
              <a:t>different</a:t>
            </a:r>
            <a:r>
              <a:rPr dirty="0" sz="1150" spc="33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each</a:t>
            </a:r>
            <a:r>
              <a:rPr dirty="0" sz="1150" spc="27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time</a:t>
            </a:r>
            <a:r>
              <a:rPr dirty="0" sz="1150" spc="300">
                <a:latin typeface="Cambria"/>
                <a:cs typeface="Cambria"/>
              </a:rPr>
              <a:t> </a:t>
            </a:r>
            <a:r>
              <a:rPr dirty="0" sz="1150" spc="-15">
                <a:latin typeface="Cambria"/>
                <a:cs typeface="Cambria"/>
              </a:rPr>
              <a:t>this</a:t>
            </a:r>
            <a:r>
              <a:rPr dirty="0" sz="1150" spc="285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code</a:t>
            </a:r>
            <a:r>
              <a:rPr dirty="0" sz="1150" spc="280">
                <a:latin typeface="Cambria"/>
                <a:cs typeface="Cambria"/>
              </a:rPr>
              <a:t> </a:t>
            </a:r>
            <a:r>
              <a:rPr dirty="0" sz="1150" spc="-15">
                <a:latin typeface="Cambria"/>
                <a:cs typeface="Cambria"/>
              </a:rPr>
              <a:t>executes,</a:t>
            </a:r>
            <a:r>
              <a:rPr dirty="0" sz="1150" spc="300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depending</a:t>
            </a:r>
            <a:r>
              <a:rPr dirty="0" sz="1150" spc="355">
                <a:latin typeface="Cambria"/>
                <a:cs typeface="Cambria"/>
              </a:rPr>
              <a:t> </a:t>
            </a:r>
            <a:r>
              <a:rPr dirty="0" sz="1150" spc="-5">
                <a:latin typeface="Cambria"/>
                <a:cs typeface="Cambria"/>
              </a:rPr>
              <a:t>o</a:t>
            </a:r>
            <a:r>
              <a:rPr dirty="0" sz="1150">
                <a:latin typeface="Cambria"/>
                <a:cs typeface="Cambria"/>
              </a:rPr>
              <a:t>n</a:t>
            </a:r>
            <a:r>
              <a:rPr dirty="0" sz="1150" spc="254">
                <a:latin typeface="Cambria"/>
                <a:cs typeface="Cambria"/>
              </a:rPr>
              <a:t> </a:t>
            </a:r>
            <a:r>
              <a:rPr dirty="0" sz="1150" spc="-5">
                <a:latin typeface="Cambria"/>
                <a:cs typeface="Cambria"/>
              </a:rPr>
              <a:t>th</a:t>
            </a:r>
            <a:r>
              <a:rPr dirty="0" sz="1150">
                <a:latin typeface="Cambria"/>
                <a:cs typeface="Cambria"/>
              </a:rPr>
              <a:t>e</a:t>
            </a:r>
            <a:r>
              <a:rPr dirty="0" sz="1150" spc="290">
                <a:latin typeface="Cambria"/>
                <a:cs typeface="Cambria"/>
              </a:rPr>
              <a:t> </a:t>
            </a:r>
            <a:r>
              <a:rPr dirty="0" sz="1150" spc="-35">
                <a:latin typeface="Cambria"/>
                <a:cs typeface="Cambria"/>
              </a:rPr>
              <a:t>value</a:t>
            </a:r>
            <a:r>
              <a:rPr dirty="0" sz="1150" spc="320">
                <a:latin typeface="Cambria"/>
                <a:cs typeface="Cambria"/>
              </a:rPr>
              <a:t> </a:t>
            </a:r>
            <a:r>
              <a:rPr dirty="0" sz="1150" spc="-5">
                <a:latin typeface="Cambria"/>
                <a:cs typeface="Cambria"/>
              </a:rPr>
              <a:t>of </a:t>
            </a:r>
            <a:r>
              <a:rPr dirty="0" sz="1150" spc="-10">
                <a:latin typeface="Cambria"/>
                <a:cs typeface="Cambria"/>
              </a:rPr>
              <a:t>toy_puzzleId.</a:t>
            </a:r>
            <a:endParaRPr sz="1150">
              <a:latin typeface="Cambria"/>
              <a:cs typeface="Cambria"/>
            </a:endParaRPr>
          </a:p>
          <a:p>
            <a:pPr algn="just" lvl="4" marL="307340" marR="64135" indent="-217804">
              <a:lnSpc>
                <a:spcPct val="115700"/>
              </a:lnSpc>
              <a:spcBef>
                <a:spcPts val="420"/>
              </a:spcBef>
              <a:buAutoNum type="arabicPeriod"/>
              <a:tabLst>
                <a:tab pos="307340" algn="l"/>
              </a:tabLst>
            </a:pP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SQL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processing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support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inclusion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-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Hive.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Hive</a:t>
            </a:r>
            <a:r>
              <a:rPr dirty="0" sz="1150" spc="2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support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enables</a:t>
            </a:r>
            <a:r>
              <a:rPr dirty="0" sz="1150" spc="3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use of</a:t>
            </a:r>
            <a:r>
              <a:rPr dirty="0" sz="1150" spc="-6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Hive </a:t>
            </a:r>
            <a:r>
              <a:rPr dirty="0" sz="1150">
                <a:latin typeface="Cambria"/>
                <a:cs typeface="Cambria"/>
              </a:rPr>
              <a:t>tables,</a:t>
            </a:r>
            <a:r>
              <a:rPr dirty="0" sz="1150" spc="190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database</a:t>
            </a:r>
            <a:r>
              <a:rPr dirty="0" sz="1150" spc="220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170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data</a:t>
            </a:r>
            <a:r>
              <a:rPr dirty="0" sz="1150" spc="190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warehouse,</a:t>
            </a:r>
            <a:r>
              <a:rPr dirty="0" sz="1150" spc="215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UDFs</a:t>
            </a:r>
            <a:r>
              <a:rPr dirty="0" sz="1150" spc="195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180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SerDe</a:t>
            </a:r>
            <a:r>
              <a:rPr dirty="0" sz="1150" spc="185">
                <a:latin typeface="Cambria"/>
                <a:cs typeface="Cambria"/>
              </a:rPr>
              <a:t>  </a:t>
            </a:r>
            <a:r>
              <a:rPr dirty="0" sz="1150">
                <a:latin typeface="Cambria"/>
                <a:cs typeface="Cambria"/>
              </a:rPr>
              <a:t>(serialization</a:t>
            </a:r>
            <a:r>
              <a:rPr dirty="0" sz="1150" spc="180">
                <a:latin typeface="Cambria"/>
                <a:cs typeface="Cambria"/>
              </a:rPr>
              <a:t>  </a:t>
            </a:r>
            <a:r>
              <a:rPr dirty="0" sz="1150" spc="-25">
                <a:latin typeface="Cambria"/>
                <a:cs typeface="Cambria"/>
              </a:rPr>
              <a:t>and </a:t>
            </a:r>
            <a:r>
              <a:rPr dirty="0" sz="1150" spc="-10">
                <a:latin typeface="Cambria"/>
                <a:cs typeface="Cambria"/>
              </a:rPr>
              <a:t>deserialization).</a:t>
            </a:r>
            <a:endParaRPr sz="1150">
              <a:latin typeface="Cambria"/>
              <a:cs typeface="Cambria"/>
            </a:endParaRPr>
          </a:p>
          <a:p>
            <a:pPr algn="just" lvl="4" marL="307340" indent="-219710">
              <a:lnSpc>
                <a:spcPct val="100000"/>
              </a:lnSpc>
              <a:spcBef>
                <a:spcPts val="635"/>
              </a:spcBef>
              <a:buAutoNum type="arabicPeriod"/>
              <a:tabLst>
                <a:tab pos="307340" algn="l"/>
              </a:tabLst>
            </a:pP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SQL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supports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HiveQL</a:t>
            </a:r>
            <a:r>
              <a:rPr dirty="0" sz="1150" spc="-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60">
                <a:latin typeface="Cambria"/>
                <a:cs typeface="Cambria"/>
              </a:rPr>
              <a:t> </a:t>
            </a:r>
            <a:r>
              <a:rPr dirty="0" sz="1150" spc="-30">
                <a:latin typeface="Cambria"/>
                <a:cs typeface="Cambria"/>
              </a:rPr>
              <a:t>Cassandra</a:t>
            </a:r>
            <a:r>
              <a:rPr dirty="0" sz="1150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CQL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-5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query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processing.</a:t>
            </a:r>
            <a:endParaRPr sz="1150">
              <a:latin typeface="Cambria"/>
              <a:cs typeface="Cambria"/>
            </a:endParaRPr>
          </a:p>
          <a:p>
            <a:pPr algn="just" lvl="4" marL="306705" indent="-217804">
              <a:lnSpc>
                <a:spcPct val="100000"/>
              </a:lnSpc>
              <a:spcBef>
                <a:spcPts val="640"/>
              </a:spcBef>
              <a:buAutoNum type="arabicPeriod"/>
              <a:tabLst>
                <a:tab pos="306705" algn="l"/>
              </a:tabLst>
            </a:pP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-3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Streaming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for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support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to</a:t>
            </a:r>
            <a:r>
              <a:rPr dirty="0" sz="1150" spc="-60">
                <a:latin typeface="Cambria"/>
                <a:cs typeface="Cambria"/>
              </a:rPr>
              <a:t> </a:t>
            </a:r>
            <a:r>
              <a:rPr dirty="0" sz="1150" spc="-35">
                <a:latin typeface="Cambria"/>
                <a:cs typeface="Cambria"/>
              </a:rPr>
              <a:t>OLTP</a:t>
            </a:r>
            <a:r>
              <a:rPr dirty="0" sz="1150" spc="-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and</a:t>
            </a:r>
            <a:r>
              <a:rPr dirty="0" sz="1150" spc="-4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structured</a:t>
            </a:r>
            <a:r>
              <a:rPr dirty="0" sz="1150" spc="15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streaming.</a:t>
            </a:r>
            <a:endParaRPr sz="1150">
              <a:latin typeface="Cambria"/>
              <a:cs typeface="Cambria"/>
            </a:endParaRPr>
          </a:p>
          <a:p>
            <a:pPr algn="just" marL="13970" marR="5080" indent="109220">
              <a:lnSpc>
                <a:spcPct val="104299"/>
              </a:lnSpc>
              <a:spcBef>
                <a:spcPts val="645"/>
              </a:spcBef>
            </a:pPr>
            <a:r>
              <a:rPr dirty="0" sz="1150">
                <a:latin typeface="Cambria"/>
                <a:cs typeface="Cambria"/>
              </a:rPr>
              <a:t>Figure</a:t>
            </a:r>
            <a:r>
              <a:rPr dirty="0" sz="1150" spc="12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5.5</a:t>
            </a:r>
            <a:r>
              <a:rPr dirty="0" sz="1150" spc="1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shows</a:t>
            </a:r>
            <a:r>
              <a:rPr dirty="0" sz="1150" spc="18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the</a:t>
            </a:r>
            <a:r>
              <a:rPr dirty="0" sz="1150" spc="14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connectivity</a:t>
            </a:r>
            <a:r>
              <a:rPr dirty="0" sz="1150" spc="254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of</a:t>
            </a:r>
            <a:r>
              <a:rPr dirty="0" sz="1150" spc="12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applications</a:t>
            </a:r>
            <a:r>
              <a:rPr dirty="0" sz="1150" spc="229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with</a:t>
            </a:r>
            <a:r>
              <a:rPr dirty="0" sz="1150" spc="15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Spark</a:t>
            </a:r>
            <a:r>
              <a:rPr dirty="0" sz="1150" spc="17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SQL</a:t>
            </a:r>
            <a:r>
              <a:rPr dirty="0" sz="1150" spc="16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which</a:t>
            </a:r>
            <a:r>
              <a:rPr dirty="0" sz="1150" spc="14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connects</a:t>
            </a:r>
            <a:r>
              <a:rPr dirty="0" sz="1150" spc="215">
                <a:latin typeface="Cambria"/>
                <a:cs typeface="Cambria"/>
              </a:rPr>
              <a:t> </a:t>
            </a:r>
            <a:r>
              <a:rPr dirty="0" sz="1150" spc="-25">
                <a:latin typeface="Cambria"/>
                <a:cs typeface="Cambria"/>
              </a:rPr>
              <a:t>to </a:t>
            </a:r>
            <a:r>
              <a:rPr dirty="0" sz="1150" spc="-10">
                <a:latin typeface="Cambria"/>
                <a:cs typeface="Cambria"/>
              </a:rPr>
              <a:t>Object</a:t>
            </a:r>
            <a:r>
              <a:rPr dirty="0" sz="1150" spc="45">
                <a:latin typeface="Cambria"/>
                <a:cs typeface="Cambria"/>
              </a:rPr>
              <a:t> </a:t>
            </a:r>
            <a:r>
              <a:rPr dirty="0" sz="1150" spc="-20">
                <a:latin typeface="Cambria"/>
                <a:cs typeface="Cambria"/>
              </a:rPr>
              <a:t>Stores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in</a:t>
            </a:r>
            <a:r>
              <a:rPr dirty="0" sz="1150" spc="-6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different</a:t>
            </a:r>
            <a:r>
              <a:rPr dirty="0" sz="1150" spc="2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formats.</a:t>
            </a:r>
            <a:endParaRPr sz="115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Akshatha T</dc:creator>
  <dc:title>Big Data Analytics by RaJ Kamal, Preethi Saxena,TMH.pdf</dc:title>
  <dcterms:created xsi:type="dcterms:W3CDTF">2025-04-29T10:33:02Z</dcterms:created>
  <dcterms:modified xsi:type="dcterms:W3CDTF">2025-04-29T10:33:02Z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2025-04-20T00:00:00Z</vt:filetime>
  </property>
  <property fmtid="{D5CDD505-2E9C-101B-9397-08002B2CF9AE}" pid="3" name="LastSaved">
    <vt:filetime>2025-04-29T00:00:00Z</vt:filetime>
  </property>
  <property fmtid="{D5CDD505-2E9C-101B-9397-08002B2CF9AE}" pid="4" name="Producer">
    <vt:lpwstr>Microsoft: Print To PDF</vt:lpwstr>
  </property>
</Properties>
</file>