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4" r:id="rId15"/>
    <p:sldId id="269" r:id="rId16"/>
    <p:sldId id="270" r:id="rId17"/>
    <p:sldId id="273" r:id="rId18"/>
    <p:sldId id="274" r:id="rId19"/>
    <p:sldId id="275" r:id="rId20"/>
    <p:sldId id="277" r:id="rId21"/>
    <p:sldId id="278" r:id="rId22"/>
    <p:sldId id="279" r:id="rId23"/>
    <p:sldId id="271" r:id="rId24"/>
    <p:sldId id="276" r:id="rId25"/>
    <p:sldId id="280" r:id="rId26"/>
    <p:sldId id="282" r:id="rId27"/>
    <p:sldId id="283" r:id="rId28"/>
    <p:sldId id="285" r:id="rId29"/>
    <p:sldId id="281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297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47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E3AE2-6A03-41E8-8835-E615B84282C7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8B0F3-1D17-4F94-8DE5-CAF153C15C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121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8B0F3-1D17-4F94-8DE5-CAF153C15C3B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771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75D2F97-D98A-422D-9264-1A827C4FA61B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B1BE5FD-CA15-4646-8DBC-78D4DFFB255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SOLVING PROBLEMS BY SEARCHING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229600" cy="168055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92D050"/>
                </a:solidFill>
              </a:rPr>
              <a:t>MODULE 2: </a:t>
            </a:r>
            <a:br>
              <a:rPr lang="en-US" dirty="0"/>
            </a:b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545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28600"/>
            <a:ext cx="8414067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29200" y="217753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Input data</a:t>
            </a:r>
          </a:p>
        </p:txBody>
      </p:sp>
    </p:spTree>
    <p:extLst>
      <p:ext uri="{BB962C8B-B14F-4D97-AF65-F5344CB8AC3E}">
        <p14:creationId xmlns:p14="http://schemas.microsoft.com/office/powerpoint/2010/main" val="4177812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81000"/>
            <a:ext cx="77724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6600" y="2209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Current state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2800" y="2819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Next state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81400" y="3810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By experience only it can predict next state</a:t>
            </a:r>
          </a:p>
        </p:txBody>
      </p:sp>
    </p:spTree>
    <p:extLst>
      <p:ext uri="{BB962C8B-B14F-4D97-AF65-F5344CB8AC3E}">
        <p14:creationId xmlns:p14="http://schemas.microsoft.com/office/powerpoint/2010/main" val="225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7772400" cy="5359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05200" y="609600"/>
            <a:ext cx="137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Rectangle 5"/>
          <p:cNvSpPr/>
          <p:nvPr/>
        </p:nvSpPr>
        <p:spPr>
          <a:xfrm>
            <a:off x="6248400" y="609600"/>
            <a:ext cx="137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9" name="Straight Arrow Connector 8"/>
          <p:cNvCxnSpPr>
            <a:endCxn id="6" idx="1"/>
          </p:cNvCxnSpPr>
          <p:nvPr/>
        </p:nvCxnSpPr>
        <p:spPr>
          <a:xfrm>
            <a:off x="4876800" y="1066800"/>
            <a:ext cx="1371600" cy="0"/>
          </a:xfrm>
          <a:prstGeom prst="straightConnector1">
            <a:avLst/>
          </a:prstGeom>
          <a:ln w="3810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003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1"/>
            <a:ext cx="7772400" cy="529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15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653"/>
            <a:ext cx="7772400" cy="5196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0" y="4419600"/>
            <a:ext cx="259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Actions are:</a:t>
            </a:r>
          </a:p>
          <a:p>
            <a:r>
              <a:rPr lang="en-US" sz="2400" b="1" dirty="0"/>
              <a:t>Left</a:t>
            </a:r>
          </a:p>
          <a:p>
            <a:r>
              <a:rPr lang="en-US" sz="2400" b="1" dirty="0"/>
              <a:t>Right</a:t>
            </a:r>
          </a:p>
          <a:p>
            <a:r>
              <a:rPr lang="en-US" sz="2400" b="1" dirty="0"/>
              <a:t>Up</a:t>
            </a:r>
          </a:p>
          <a:p>
            <a:r>
              <a:rPr lang="en-US" sz="2400" b="1" dirty="0"/>
              <a:t>Down</a:t>
            </a:r>
          </a:p>
        </p:txBody>
      </p:sp>
    </p:spTree>
    <p:extLst>
      <p:ext uri="{BB962C8B-B14F-4D97-AF65-F5344CB8AC3E}">
        <p14:creationId xmlns:p14="http://schemas.microsoft.com/office/powerpoint/2010/main" val="1595081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"/>
            <a:ext cx="7772400" cy="548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956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399"/>
            <a:ext cx="3124200" cy="304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324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7724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3090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57400"/>
            <a:ext cx="3228975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81200"/>
            <a:ext cx="32004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3920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77724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023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7772400" cy="5641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724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A2773-D822-14EE-D649-AAEC9AF50BC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8600" y="685800"/>
            <a:ext cx="8610600" cy="5867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500" b="1" dirty="0">
                <a:solidFill>
                  <a:srgbClr val="002060"/>
                </a:solidFill>
              </a:rPr>
              <a:t>OVERVIEW:</a:t>
            </a:r>
          </a:p>
          <a:p>
            <a:pPr algn="just"/>
            <a:r>
              <a:rPr lang="en-US" dirty="0"/>
              <a:t>Problem is solving by defining precisely the elements that constitute a “problem” and its “solution,” and give several examples to illustrate these definitions.</a:t>
            </a:r>
          </a:p>
          <a:p>
            <a:pPr algn="just"/>
            <a:r>
              <a:rPr lang="en-US" dirty="0"/>
              <a:t>We then describe several </a:t>
            </a:r>
            <a:r>
              <a:rPr lang="en-US" b="1" dirty="0"/>
              <a:t>general-purpose search algorithms</a:t>
            </a:r>
            <a:r>
              <a:rPr lang="en-US" dirty="0"/>
              <a:t> that can be used to solve these problems. </a:t>
            </a:r>
          </a:p>
          <a:p>
            <a:pPr algn="just"/>
            <a:r>
              <a:rPr lang="en-US" dirty="0"/>
              <a:t>Problem-solving agents use </a:t>
            </a:r>
            <a:r>
              <a:rPr lang="en-US" b="1" dirty="0"/>
              <a:t>atomic</a:t>
            </a:r>
            <a:r>
              <a:rPr lang="en-US" dirty="0"/>
              <a:t> representations, where states of the world are considered as wholes, with </a:t>
            </a:r>
            <a:r>
              <a:rPr lang="en-US" b="1" dirty="0"/>
              <a:t>no internal structure</a:t>
            </a:r>
            <a:r>
              <a:rPr lang="en-US" dirty="0"/>
              <a:t> visible to the problem-solving agent. </a:t>
            </a:r>
          </a:p>
          <a:p>
            <a:pPr algn="just"/>
            <a:r>
              <a:rPr lang="en-US" dirty="0"/>
              <a:t> </a:t>
            </a:r>
            <a:r>
              <a:rPr lang="en-US" b="1" dirty="0"/>
              <a:t>Goal formulation</a:t>
            </a:r>
            <a:r>
              <a:rPr lang="en-US" dirty="0"/>
              <a:t>, based on the current situation and the agent’s performance measure, is the first step in problem solving.</a:t>
            </a:r>
          </a:p>
          <a:p>
            <a:pPr algn="just"/>
            <a:r>
              <a:rPr lang="en-US" b="1" dirty="0"/>
              <a:t>Problem formulation </a:t>
            </a:r>
            <a:r>
              <a:rPr lang="en-US" dirty="0"/>
              <a:t>is the process of deciding what actions and states to consider,</a:t>
            </a:r>
          </a:p>
          <a:p>
            <a:pPr algn="just"/>
            <a:r>
              <a:rPr lang="en-US" dirty="0"/>
              <a:t>If the agent has no additional information—i.e., if the environment is </a:t>
            </a:r>
            <a:r>
              <a:rPr lang="en-US" b="1" dirty="0"/>
              <a:t>unknown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9222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098F9-5463-00B0-EDA9-1CB8F537C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22F95-1F43-1F88-F72F-1E4DE079B8D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/>
              <a:t>We consider two general classes of search: </a:t>
            </a:r>
          </a:p>
          <a:p>
            <a:pPr algn="just"/>
            <a:r>
              <a:rPr lang="en-US" dirty="0"/>
              <a:t>(1) </a:t>
            </a:r>
            <a:r>
              <a:rPr lang="en-US" b="1" dirty="0"/>
              <a:t>uninformed search algorithms </a:t>
            </a:r>
            <a:r>
              <a:rPr lang="en-US" dirty="0"/>
              <a:t>for which the algorithm is provided no information about the problem other than its definition; </a:t>
            </a:r>
          </a:p>
          <a:p>
            <a:pPr algn="just"/>
            <a:r>
              <a:rPr lang="en-US" dirty="0"/>
              <a:t>(2) </a:t>
            </a:r>
            <a:r>
              <a:rPr lang="en-US" b="1" dirty="0"/>
              <a:t>informed search</a:t>
            </a:r>
            <a:r>
              <a:rPr lang="en-US" dirty="0"/>
              <a:t>, where the algorithm is given some guidance.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6994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78CEA-BAAD-F40A-C698-5DEABB3ACF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381000"/>
            <a:ext cx="7772400" cy="5638800"/>
          </a:xfrm>
        </p:spPr>
        <p:txBody>
          <a:bodyPr>
            <a:normAutofit/>
          </a:bodyPr>
          <a:lstStyle/>
          <a:p>
            <a:r>
              <a:rPr lang="en-US" dirty="0"/>
              <a:t>Intelligent agents are supposed to maximize their </a:t>
            </a:r>
            <a:r>
              <a:rPr lang="en-US" b="1" dirty="0"/>
              <a:t>performance measure</a:t>
            </a:r>
            <a:r>
              <a:rPr lang="en-US" dirty="0"/>
              <a:t>; achieving this is sometimes simplified if the agent can adopt a goal and aim to satisfy it.</a:t>
            </a:r>
          </a:p>
          <a:p>
            <a:r>
              <a:rPr lang="en-US" dirty="0"/>
              <a:t> </a:t>
            </a:r>
            <a:r>
              <a:rPr lang="en-US" b="1" dirty="0"/>
              <a:t>Goals</a:t>
            </a:r>
            <a:r>
              <a:rPr lang="en-US" dirty="0"/>
              <a:t> help organize behavior by limiting objectives. </a:t>
            </a:r>
          </a:p>
          <a:p>
            <a:r>
              <a:rPr lang="en-US" dirty="0"/>
              <a:t>We consider a goal to be a set of world states – exactly those states in which the goal is satisfied.</a:t>
            </a:r>
          </a:p>
          <a:p>
            <a:r>
              <a:rPr lang="en-US" dirty="0"/>
              <a:t> Here we consider environments that are known, observable, discrete and deterministic (i.e. each action has exactly one corresponding outcome). </a:t>
            </a:r>
          </a:p>
          <a:p>
            <a:r>
              <a:rPr lang="en-US" dirty="0"/>
              <a:t> The process of looking for a sequence of actions that reaches the goal is called </a:t>
            </a:r>
            <a:r>
              <a:rPr lang="en-US" b="1" dirty="0"/>
              <a:t>search</a:t>
            </a:r>
            <a:r>
              <a:rPr lang="en-US" dirty="0"/>
              <a:t>.</a:t>
            </a:r>
          </a:p>
          <a:p>
            <a:r>
              <a:rPr lang="en-US" dirty="0"/>
              <a:t> A </a:t>
            </a:r>
            <a:r>
              <a:rPr lang="en-US" b="1" dirty="0"/>
              <a:t>search algorithm </a:t>
            </a:r>
            <a:r>
              <a:rPr lang="en-US" dirty="0"/>
              <a:t>takes a problem as input and returns a solution in the form of an action sequence.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6229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13A3-2C3E-42BA-26C6-37087714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WELL DEFINED PROBLEMS AND SOLUTIONS</a:t>
            </a:r>
            <a:endParaRPr lang="en-IN" b="1" dirty="0">
              <a:solidFill>
                <a:srgbClr val="00206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BAA6AD-0AE2-9E0D-44BF-A4B6DC1621A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478507"/>
            <a:ext cx="7772400" cy="4510585"/>
          </a:xfrm>
        </p:spPr>
      </p:pic>
    </p:spTree>
    <p:extLst>
      <p:ext uri="{BB962C8B-B14F-4D97-AF65-F5344CB8AC3E}">
        <p14:creationId xmlns:p14="http://schemas.microsoft.com/office/powerpoint/2010/main" val="209688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B31031-1C8F-B0CC-2A97-9B0C49D1B74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381001"/>
            <a:ext cx="7772400" cy="5352998"/>
          </a:xfrm>
        </p:spPr>
      </p:pic>
    </p:spTree>
    <p:extLst>
      <p:ext uri="{BB962C8B-B14F-4D97-AF65-F5344CB8AC3E}">
        <p14:creationId xmlns:p14="http://schemas.microsoft.com/office/powerpoint/2010/main" val="1741557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4E43EF-BE83-1F11-C8AA-6FC6611BB6A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381000"/>
            <a:ext cx="7676884" cy="5638800"/>
          </a:xfrm>
        </p:spPr>
      </p:pic>
    </p:spTree>
    <p:extLst>
      <p:ext uri="{BB962C8B-B14F-4D97-AF65-F5344CB8AC3E}">
        <p14:creationId xmlns:p14="http://schemas.microsoft.com/office/powerpoint/2010/main" val="1968560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076938-0BA1-2BF1-8643-AC541DCB17F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9199" y="152400"/>
            <a:ext cx="7106055" cy="6172200"/>
          </a:xfrm>
        </p:spPr>
      </p:pic>
    </p:spTree>
    <p:extLst>
      <p:ext uri="{BB962C8B-B14F-4D97-AF65-F5344CB8AC3E}">
        <p14:creationId xmlns:p14="http://schemas.microsoft.com/office/powerpoint/2010/main" val="2093026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4A8AF6-1057-B018-ECDE-281C2783064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81000" y="304800"/>
            <a:ext cx="7772400" cy="6096000"/>
          </a:xfrm>
        </p:spPr>
      </p:pic>
    </p:spTree>
    <p:extLst>
      <p:ext uri="{BB962C8B-B14F-4D97-AF65-F5344CB8AC3E}">
        <p14:creationId xmlns:p14="http://schemas.microsoft.com/office/powerpoint/2010/main" val="274181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D50234-6F5E-F031-E28C-66354884675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228600"/>
            <a:ext cx="7772400" cy="5943600"/>
          </a:xfrm>
        </p:spPr>
      </p:pic>
    </p:spTree>
    <p:extLst>
      <p:ext uri="{BB962C8B-B14F-4D97-AF65-F5344CB8AC3E}">
        <p14:creationId xmlns:p14="http://schemas.microsoft.com/office/powerpoint/2010/main" val="1340480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074207C-38DA-42D0-FE6F-E25D783B76A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1B0763-EC7B-C950-4BD0-32C0368E4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8" y="152400"/>
            <a:ext cx="8860664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90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25DF93-360E-E00F-524F-9DEBFDC71BB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62337" y="1447800"/>
            <a:ext cx="6876525" cy="4572000"/>
          </a:xfrm>
        </p:spPr>
      </p:pic>
    </p:spTree>
    <p:extLst>
      <p:ext uri="{BB962C8B-B14F-4D97-AF65-F5344CB8AC3E}">
        <p14:creationId xmlns:p14="http://schemas.microsoft.com/office/powerpoint/2010/main" val="1799048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EC28B8-EC25-EE2E-714B-160E8C41361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7064" y="457200"/>
            <a:ext cx="7929872" cy="5562600"/>
          </a:xfrm>
        </p:spPr>
      </p:pic>
    </p:spTree>
    <p:extLst>
      <p:ext uri="{BB962C8B-B14F-4D97-AF65-F5344CB8AC3E}">
        <p14:creationId xmlns:p14="http://schemas.microsoft.com/office/powerpoint/2010/main" val="3258892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5F8FD5-ED7B-CC6E-0966-C92B3773BBB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52400"/>
            <a:ext cx="7543800" cy="5842747"/>
          </a:xfrm>
        </p:spPr>
      </p:pic>
    </p:spTree>
    <p:extLst>
      <p:ext uri="{BB962C8B-B14F-4D97-AF65-F5344CB8AC3E}">
        <p14:creationId xmlns:p14="http://schemas.microsoft.com/office/powerpoint/2010/main" val="1609360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7D221-B3E3-22B9-96B9-6ADFAB9CA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problems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9E6D4-AA32-FCE5-6392-F7D1FAD24B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The problem-solving approach has been applied to a vast array of task environments.</a:t>
            </a:r>
          </a:p>
          <a:p>
            <a:pPr algn="just"/>
            <a:r>
              <a:rPr lang="en-US" dirty="0"/>
              <a:t>We distinguish toy and real-world problems.</a:t>
            </a:r>
          </a:p>
          <a:p>
            <a:pPr algn="just"/>
            <a:r>
              <a:rPr lang="en-US" dirty="0"/>
              <a:t>. A </a:t>
            </a:r>
            <a:r>
              <a:rPr lang="en-US" b="1" dirty="0"/>
              <a:t>toy problem </a:t>
            </a:r>
            <a:r>
              <a:rPr lang="en-US" dirty="0"/>
              <a:t>is intended to illustrate or exercise various problem-solving methods. It can be given a concise, exact description and hence is usable by different researchers to compare the performance of algorithms.</a:t>
            </a:r>
          </a:p>
          <a:p>
            <a:pPr algn="just"/>
            <a:r>
              <a:rPr lang="en-US" dirty="0"/>
              <a:t>A </a:t>
            </a:r>
            <a:r>
              <a:rPr lang="en-US" b="1" dirty="0"/>
              <a:t>real-world problem </a:t>
            </a:r>
            <a:r>
              <a:rPr lang="en-US" dirty="0"/>
              <a:t>is one whose solutions people actually care about. They tend not to have a single agreed-upon description.</a:t>
            </a:r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8718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E17D7-441F-8185-A331-E5AED5E77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 PROBLEM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D365-E577-96C3-B62B-F30EEC2FE58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endParaRPr lang="en-IN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0D8EB3-4790-7E1F-0A2A-D498DF75B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8615"/>
            <a:ext cx="8492634" cy="51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42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899A9-F775-DA49-D328-35E34D5040A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3400" y="457200"/>
            <a:ext cx="8382000" cy="5715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States: </a:t>
            </a:r>
            <a:r>
              <a:rPr lang="en-US" dirty="0"/>
              <a:t>The state is determined by both the agent location and the dirt locations. </a:t>
            </a:r>
          </a:p>
          <a:p>
            <a:pPr marL="0" indent="0" algn="just">
              <a:buNone/>
            </a:pPr>
            <a:r>
              <a:rPr lang="en-US" dirty="0"/>
              <a:t>The agent is in one of two locations, each of which might or might not contain dirt. Thus there are 2 × 2</a:t>
            </a:r>
            <a:r>
              <a:rPr lang="en-US" dirty="0">
                <a:latin typeface="Tw Cen MT" panose="020B0602020104020603" pitchFamily="34" charset="0"/>
              </a:rPr>
              <a:t>ˆ</a:t>
            </a:r>
            <a:r>
              <a:rPr lang="en-US" dirty="0"/>
              <a:t>2 = 8 possible world </a:t>
            </a:r>
            <a:r>
              <a:rPr lang="en-US" dirty="0" err="1"/>
              <a:t>states.or</a:t>
            </a:r>
            <a:r>
              <a:rPr lang="en-US" dirty="0"/>
              <a:t> 2</a:t>
            </a:r>
            <a:r>
              <a:rPr lang="en-US" dirty="0">
                <a:latin typeface="Tw Cen MT" panose="020B0602020104020603" pitchFamily="34" charset="0"/>
              </a:rPr>
              <a:t> ˆ3=8</a:t>
            </a:r>
          </a:p>
          <a:p>
            <a:pPr marL="0" indent="0" algn="just">
              <a:buNone/>
            </a:pPr>
            <a:r>
              <a:rPr lang="en-US" dirty="0"/>
              <a:t>(2 blocks,3 actions)</a:t>
            </a:r>
          </a:p>
          <a:p>
            <a:pPr marL="0" indent="0" algn="just">
              <a:buNone/>
            </a:pPr>
            <a:r>
              <a:rPr lang="en-US" dirty="0"/>
              <a:t>A larger environment with n locations has n · 2</a:t>
            </a:r>
            <a:r>
              <a:rPr lang="en-US" dirty="0">
                <a:latin typeface="Tw Cen MT" panose="020B0602020104020603" pitchFamily="34" charset="0"/>
              </a:rPr>
              <a:t> ˆ</a:t>
            </a:r>
            <a:r>
              <a:rPr lang="en-US" dirty="0"/>
              <a:t> n states.</a:t>
            </a:r>
          </a:p>
          <a:p>
            <a:pPr marL="0" indent="0" algn="just">
              <a:buNone/>
            </a:pPr>
            <a:r>
              <a:rPr lang="en-US" dirty="0"/>
              <a:t> • </a:t>
            </a:r>
            <a:r>
              <a:rPr lang="en-US" b="1" dirty="0"/>
              <a:t>Initial state: </a:t>
            </a:r>
            <a:r>
              <a:rPr lang="en-US" dirty="0"/>
              <a:t>Any state can be designated as the initial state. </a:t>
            </a:r>
          </a:p>
          <a:p>
            <a:pPr marL="0" indent="0" algn="just">
              <a:buNone/>
            </a:pPr>
            <a:r>
              <a:rPr lang="en-US" dirty="0"/>
              <a:t>• </a:t>
            </a:r>
            <a:r>
              <a:rPr lang="en-US" b="1" dirty="0"/>
              <a:t>Actions: </a:t>
            </a:r>
            <a:r>
              <a:rPr lang="en-US" dirty="0"/>
              <a:t>In this simple environment, each state has just three actions: Left, Right, and Suck. Larger environments might also include Up and Down. </a:t>
            </a:r>
          </a:p>
          <a:p>
            <a:pPr marL="0" indent="0" algn="just">
              <a:buNone/>
            </a:pPr>
            <a:r>
              <a:rPr lang="en-US" dirty="0"/>
              <a:t>• </a:t>
            </a:r>
            <a:r>
              <a:rPr lang="en-US" b="1" dirty="0"/>
              <a:t>Transition model: </a:t>
            </a:r>
            <a:r>
              <a:rPr lang="en-US" dirty="0"/>
              <a:t>The actions have their expected effects, except that moving Left in the leftmost square, moving Right in the rightmost square, and Sucking in a clean square have no effect.</a:t>
            </a:r>
          </a:p>
          <a:p>
            <a:pPr marL="0" indent="0" algn="just">
              <a:buNone/>
            </a:pPr>
            <a:r>
              <a:rPr lang="en-US" dirty="0"/>
              <a:t>. • </a:t>
            </a:r>
            <a:r>
              <a:rPr lang="en-US" b="1" dirty="0"/>
              <a:t>Goal test</a:t>
            </a:r>
            <a:r>
              <a:rPr lang="en-US" dirty="0"/>
              <a:t>: This checks whether all the squares are clean. </a:t>
            </a:r>
          </a:p>
          <a:p>
            <a:pPr marL="0" indent="0" algn="just">
              <a:buNone/>
            </a:pPr>
            <a:r>
              <a:rPr lang="en-US" dirty="0"/>
              <a:t>• </a:t>
            </a:r>
            <a:r>
              <a:rPr lang="en-US" b="1" dirty="0"/>
              <a:t>Path cost: </a:t>
            </a:r>
            <a:r>
              <a:rPr lang="en-US" dirty="0"/>
              <a:t>Each step costs 1, so the path cost is the number of steps in the path.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6207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5F7F35-BEDD-9805-319A-70F9EEAF6ED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81000" y="381000"/>
            <a:ext cx="8305800" cy="601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7FB356-859C-FBBA-A3EA-FFD82A67087B}"/>
              </a:ext>
            </a:extLst>
          </p:cNvPr>
          <p:cNvSpPr txBox="1"/>
          <p:nvPr/>
        </p:nvSpPr>
        <p:spPr>
          <a:xfrm>
            <a:off x="762000" y="63246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Minimum path cost is 3</a:t>
            </a:r>
            <a:endParaRPr lang="en-IN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C57335-930D-8766-A95E-BD8F16FD6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64" y="1066800"/>
            <a:ext cx="8505271" cy="513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86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A272F-6142-92B5-1F39-D2D10183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8-puzzle problem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9142E-7C51-9D2F-55F5-8F3D648BD0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5800" y="1143000"/>
            <a:ext cx="7772400" cy="4572000"/>
          </a:xfrm>
        </p:spPr>
        <p:txBody>
          <a:bodyPr/>
          <a:lstStyle/>
          <a:p>
            <a:r>
              <a:rPr lang="en-US" dirty="0"/>
              <a:t>It consists of </a:t>
            </a:r>
            <a:r>
              <a:rPr lang="en-US" b="1" dirty="0"/>
              <a:t>3*3 board </a:t>
            </a:r>
            <a:r>
              <a:rPr lang="en-US" dirty="0"/>
              <a:t>and </a:t>
            </a:r>
            <a:r>
              <a:rPr lang="en-US" b="1" dirty="0"/>
              <a:t>8 numbered tiles </a:t>
            </a:r>
            <a:r>
              <a:rPr lang="en-US" dirty="0"/>
              <a:t>and a </a:t>
            </a:r>
            <a:r>
              <a:rPr lang="en-US" b="1" dirty="0"/>
              <a:t>blank space</a:t>
            </a:r>
          </a:p>
          <a:p>
            <a:r>
              <a:rPr lang="en-US" dirty="0"/>
              <a:t>A tile adjacent to the blank space can slide into the blank space.</a:t>
            </a:r>
          </a:p>
          <a:p>
            <a:r>
              <a:rPr lang="en-US" dirty="0"/>
              <a:t>The objective is to reach the goal state.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3033B-0F54-43C4-4571-1854A3CF0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414252"/>
            <a:ext cx="7162800" cy="310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25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248D3D-B4EC-9D92-7523-CC0410A4A14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83817" y="228600"/>
            <a:ext cx="7772400" cy="6019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F4EC53-45D8-7347-29E3-E6D5F5116158}"/>
              </a:ext>
            </a:extLst>
          </p:cNvPr>
          <p:cNvSpPr txBox="1"/>
          <p:nvPr/>
        </p:nvSpPr>
        <p:spPr>
          <a:xfrm>
            <a:off x="1905000" y="5786735"/>
            <a:ext cx="5092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Number of steps from state S to goal state G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87151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724C4F-0209-1E34-4BB7-A0CCD6879F1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9600" y="685800"/>
            <a:ext cx="7772400" cy="5715000"/>
          </a:xfrm>
        </p:spPr>
      </p:pic>
    </p:spTree>
    <p:extLst>
      <p:ext uri="{BB962C8B-B14F-4D97-AF65-F5344CB8AC3E}">
        <p14:creationId xmlns:p14="http://schemas.microsoft.com/office/powerpoint/2010/main" val="830551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29C98E-8AA3-2B09-B6B2-89A09ED15A9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9200" y="685800"/>
            <a:ext cx="7086961" cy="4729365"/>
          </a:xfrm>
        </p:spPr>
      </p:pic>
    </p:spTree>
    <p:extLst>
      <p:ext uri="{BB962C8B-B14F-4D97-AF65-F5344CB8AC3E}">
        <p14:creationId xmlns:p14="http://schemas.microsoft.com/office/powerpoint/2010/main" val="428183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72F94B-B96D-621B-63B9-17581321485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6800" y="152400"/>
            <a:ext cx="7224085" cy="6248400"/>
          </a:xfrm>
        </p:spPr>
      </p:pic>
    </p:spTree>
    <p:extLst>
      <p:ext uri="{BB962C8B-B14F-4D97-AF65-F5344CB8AC3E}">
        <p14:creationId xmlns:p14="http://schemas.microsoft.com/office/powerpoint/2010/main" val="24839169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719516-7AFD-1835-6B81-2BF83CFDE48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14600" y="1066800"/>
            <a:ext cx="4267200" cy="5334000"/>
          </a:xfrm>
        </p:spPr>
      </p:pic>
    </p:spTree>
    <p:extLst>
      <p:ext uri="{BB962C8B-B14F-4D97-AF65-F5344CB8AC3E}">
        <p14:creationId xmlns:p14="http://schemas.microsoft.com/office/powerpoint/2010/main" val="17181878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13152A-1BE2-A44D-267B-1FCA779A456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90600" y="762000"/>
            <a:ext cx="7594022" cy="5791200"/>
          </a:xfrm>
        </p:spPr>
      </p:pic>
    </p:spTree>
    <p:extLst>
      <p:ext uri="{BB962C8B-B14F-4D97-AF65-F5344CB8AC3E}">
        <p14:creationId xmlns:p14="http://schemas.microsoft.com/office/powerpoint/2010/main" val="1172939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57B9-C8DD-42EA-FA8F-E58901DD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1FBA3A-8D58-903A-459B-5BC77F5F218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64979" y="1447800"/>
            <a:ext cx="5071241" cy="4572000"/>
          </a:xfrm>
        </p:spPr>
      </p:pic>
    </p:spTree>
    <p:extLst>
      <p:ext uri="{BB962C8B-B14F-4D97-AF65-F5344CB8AC3E}">
        <p14:creationId xmlns:p14="http://schemas.microsoft.com/office/powerpoint/2010/main" val="25087613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1134E-E012-3F1E-EF90-350A5FCDF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624E85-0048-568B-6278-49E6C21D97F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6800" y="609600"/>
            <a:ext cx="6121892" cy="5638800"/>
          </a:xfrm>
        </p:spPr>
      </p:pic>
    </p:spTree>
    <p:extLst>
      <p:ext uri="{BB962C8B-B14F-4D97-AF65-F5344CB8AC3E}">
        <p14:creationId xmlns:p14="http://schemas.microsoft.com/office/powerpoint/2010/main" val="2021608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0B684-8362-BB9D-E78A-72BBAB932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7BDBD-4D38-D37B-384B-74F077D2EF9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EF4677-55BE-2579-2231-B93EC6251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41" y="381001"/>
            <a:ext cx="8183117" cy="620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860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F344-0845-8CA2-511A-92C7E5FEE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PROBLEMS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13830-31B9-B39A-9B38-2C13677B46B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/>
              <a:t>Having formulated some problems, we now need to solve them.</a:t>
            </a:r>
          </a:p>
          <a:p>
            <a:pPr algn="just"/>
            <a:r>
              <a:rPr lang="en-US" dirty="0"/>
              <a:t> A solution is an action sequence, so search algorithms work by considering various possible action sequences. </a:t>
            </a:r>
          </a:p>
          <a:p>
            <a:pPr algn="just"/>
            <a:r>
              <a:rPr lang="en-US" dirty="0"/>
              <a:t>The possible action sequences starting at the initial state form a search tree with the initial state at the root; the branches are actions and the nodes correspond to states in the state space of the problem.</a:t>
            </a:r>
          </a:p>
          <a:p>
            <a:pPr algn="just"/>
            <a:r>
              <a:rPr lang="en-US" dirty="0"/>
              <a:t>Figure 3.6 shows the first few steps in growing the search tree for finding a route from Arad to Bucharest.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89899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0501B8-3C3D-8062-67C4-F2F7DC42442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4000" y="152400"/>
            <a:ext cx="6553200" cy="6324600"/>
          </a:xfrm>
        </p:spPr>
      </p:pic>
    </p:spTree>
    <p:extLst>
      <p:ext uri="{BB962C8B-B14F-4D97-AF65-F5344CB8AC3E}">
        <p14:creationId xmlns:p14="http://schemas.microsoft.com/office/powerpoint/2010/main" val="2153008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72F24-FB24-1C28-65B6-BA3A8DFA51A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533400"/>
            <a:ext cx="7772400" cy="548640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The root node of the tree corresponds to the initial state, </a:t>
            </a:r>
            <a:r>
              <a:rPr lang="en-US" b="1" i="1" dirty="0"/>
              <a:t>In(Arad).</a:t>
            </a:r>
          </a:p>
          <a:p>
            <a:pPr algn="just"/>
            <a:r>
              <a:rPr lang="en-US" dirty="0"/>
              <a:t>The first step is to test w</a:t>
            </a:r>
          </a:p>
          <a:p>
            <a:pPr algn="just"/>
            <a:r>
              <a:rPr lang="en-US" dirty="0"/>
              <a:t>Then we need to consider taking various actions. </a:t>
            </a:r>
          </a:p>
          <a:p>
            <a:pPr algn="just"/>
            <a:r>
              <a:rPr lang="en-US" dirty="0"/>
              <a:t>We do this by expanding the current state; that is, applying each legal action to the current state, thereby generating a new set of states. In this case, we add three branches from the </a:t>
            </a:r>
            <a:r>
              <a:rPr lang="en-US" b="1" dirty="0"/>
              <a:t>parent node </a:t>
            </a:r>
            <a:r>
              <a:rPr lang="en-US" b="1" i="1" dirty="0"/>
              <a:t>In(Arad) </a:t>
            </a:r>
            <a:r>
              <a:rPr lang="en-US" dirty="0"/>
              <a:t>leading to three new </a:t>
            </a:r>
            <a:r>
              <a:rPr lang="en-US" b="1" dirty="0"/>
              <a:t>child nodes</a:t>
            </a:r>
            <a:r>
              <a:rPr lang="en-US" dirty="0"/>
              <a:t>: </a:t>
            </a:r>
            <a:r>
              <a:rPr lang="en-US" b="1" i="1" dirty="0"/>
              <a:t>In(Sibiu), In(Timisoara), and In(</a:t>
            </a:r>
            <a:r>
              <a:rPr lang="en-US" b="1" i="1" dirty="0" err="1"/>
              <a:t>Zerind</a:t>
            </a:r>
            <a:r>
              <a:rPr lang="en-US" b="1" i="1" dirty="0"/>
              <a:t>).</a:t>
            </a:r>
            <a:r>
              <a:rPr lang="en-US" dirty="0"/>
              <a:t> </a:t>
            </a:r>
          </a:p>
          <a:p>
            <a:pPr algn="just"/>
            <a:r>
              <a:rPr lang="en-US" dirty="0"/>
              <a:t>Now we must choose which of these three possibilities to consider further.</a:t>
            </a:r>
            <a:endParaRPr lang="en-IN" b="1" i="1" dirty="0"/>
          </a:p>
        </p:txBody>
      </p:sp>
    </p:spTree>
    <p:extLst>
      <p:ext uri="{BB962C8B-B14F-4D97-AF65-F5344CB8AC3E}">
        <p14:creationId xmlns:p14="http://schemas.microsoft.com/office/powerpoint/2010/main" val="14097775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A7780-43FE-9843-ED0A-BDE56FBC83F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304800"/>
            <a:ext cx="7772400" cy="6172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Suppose we choose </a:t>
            </a:r>
            <a:r>
              <a:rPr lang="en-US" b="1" dirty="0"/>
              <a:t>Sibiu </a:t>
            </a:r>
            <a:r>
              <a:rPr lang="en-US" dirty="0"/>
              <a:t>first. </a:t>
            </a:r>
          </a:p>
          <a:p>
            <a:r>
              <a:rPr lang="en-US" dirty="0"/>
              <a:t>We check to see whether it is a goal state (it is not) and then expand it to get </a:t>
            </a:r>
            <a:r>
              <a:rPr lang="en-US" b="1" dirty="0"/>
              <a:t>In(Arad)</a:t>
            </a:r>
            <a:r>
              <a:rPr lang="en-US" dirty="0"/>
              <a:t>, </a:t>
            </a:r>
            <a:r>
              <a:rPr lang="en-US" b="1" dirty="0"/>
              <a:t>In(</a:t>
            </a:r>
            <a:r>
              <a:rPr lang="en-US" b="1" dirty="0" err="1"/>
              <a:t>Fagaras</a:t>
            </a:r>
            <a:r>
              <a:rPr lang="en-US" b="1" dirty="0"/>
              <a:t>), In(Oradea), and In(</a:t>
            </a:r>
            <a:r>
              <a:rPr lang="en-US" b="1" dirty="0" err="1"/>
              <a:t>RimnicuVilcea</a:t>
            </a:r>
            <a:r>
              <a:rPr lang="en-US" b="1" dirty="0"/>
              <a:t>)</a:t>
            </a:r>
            <a:r>
              <a:rPr lang="en-US" dirty="0"/>
              <a:t>. </a:t>
            </a:r>
          </a:p>
          <a:p>
            <a:r>
              <a:rPr lang="en-US" dirty="0"/>
              <a:t>We can then choose any of these four or go back and choose </a:t>
            </a:r>
            <a:r>
              <a:rPr lang="en-US" b="1" dirty="0"/>
              <a:t>Timisoara or </a:t>
            </a:r>
            <a:r>
              <a:rPr lang="en-US" b="1" dirty="0" err="1"/>
              <a:t>Zerind</a:t>
            </a:r>
            <a:r>
              <a:rPr lang="en-US" dirty="0"/>
              <a:t>. </a:t>
            </a:r>
          </a:p>
          <a:p>
            <a:r>
              <a:rPr lang="en-US" dirty="0"/>
              <a:t>Each of these </a:t>
            </a:r>
            <a:r>
              <a:rPr lang="en-US" b="1" dirty="0"/>
              <a:t>six nodes </a:t>
            </a:r>
            <a:r>
              <a:rPr lang="en-US" dirty="0"/>
              <a:t>is a </a:t>
            </a:r>
            <a:r>
              <a:rPr lang="en-US" b="1" u="sng" dirty="0"/>
              <a:t>leaf node</a:t>
            </a:r>
            <a:r>
              <a:rPr lang="en-US" dirty="0"/>
              <a:t>, that is, a node with no children in the tree. </a:t>
            </a:r>
          </a:p>
          <a:p>
            <a:r>
              <a:rPr lang="en-US" dirty="0"/>
              <a:t>Leaf node is a part of a frontier.</a:t>
            </a:r>
          </a:p>
          <a:p>
            <a:r>
              <a:rPr lang="en-US" dirty="0"/>
              <a:t>The set of all leaf nodes available for expansion at any given point is called the </a:t>
            </a:r>
            <a:r>
              <a:rPr lang="en-US" b="1" i="1" dirty="0"/>
              <a:t>frontier.</a:t>
            </a:r>
          </a:p>
          <a:p>
            <a:r>
              <a:rPr lang="en-US" b="1" i="1" dirty="0"/>
              <a:t>Frontier is a set of all leaf nodes.</a:t>
            </a:r>
          </a:p>
          <a:p>
            <a:r>
              <a:rPr lang="en-US" dirty="0"/>
              <a:t>The process of expanding nodes on the frontier continues until either a solution is found or there are no more states to expand.</a:t>
            </a:r>
            <a:endParaRPr lang="en-IN" b="1" i="1" dirty="0"/>
          </a:p>
        </p:txBody>
      </p:sp>
    </p:spTree>
    <p:extLst>
      <p:ext uri="{BB962C8B-B14F-4D97-AF65-F5344CB8AC3E}">
        <p14:creationId xmlns:p14="http://schemas.microsoft.com/office/powerpoint/2010/main" val="7006746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B36E-3B23-42E5-4EF8-D85DA3FC6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606E2-EA3F-8C91-E8F4-4494F9BB4C4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                         </a:t>
            </a:r>
            <a:r>
              <a:rPr lang="en-US" b="1" dirty="0"/>
              <a:t>SEARCH</a:t>
            </a:r>
            <a:endParaRPr lang="en-IN" b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2EB1000-EC23-3E7B-2545-9BB46672B42E}"/>
              </a:ext>
            </a:extLst>
          </p:cNvPr>
          <p:cNvCxnSpPr/>
          <p:nvPr/>
        </p:nvCxnSpPr>
        <p:spPr>
          <a:xfrm flipH="1">
            <a:off x="2438400" y="1905000"/>
            <a:ext cx="12192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F6D2BE-8446-A7AC-9FF9-3BE1504F228B}"/>
              </a:ext>
            </a:extLst>
          </p:cNvPr>
          <p:cNvCxnSpPr>
            <a:cxnSpLocks/>
          </p:cNvCxnSpPr>
          <p:nvPr/>
        </p:nvCxnSpPr>
        <p:spPr>
          <a:xfrm>
            <a:off x="3657600" y="1896533"/>
            <a:ext cx="1295400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8595E4F-CF2D-7FBC-3993-F15E136A5ABB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FFA2EC-9026-CFDF-40D6-C2C198D5F032}"/>
              </a:ext>
            </a:extLst>
          </p:cNvPr>
          <p:cNvSpPr txBox="1"/>
          <p:nvPr/>
        </p:nvSpPr>
        <p:spPr>
          <a:xfrm>
            <a:off x="1588558" y="2544762"/>
            <a:ext cx="2297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Tree search</a:t>
            </a:r>
            <a:endParaRPr lang="en-IN" sz="2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21531B-AE74-1AF8-947F-FA3BBF40EFB1}"/>
              </a:ext>
            </a:extLst>
          </p:cNvPr>
          <p:cNvSpPr txBox="1"/>
          <p:nvPr/>
        </p:nvSpPr>
        <p:spPr>
          <a:xfrm>
            <a:off x="4468282" y="2658533"/>
            <a:ext cx="2297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Graph search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82953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CE756B-B9B3-51C5-38E8-0C0E577ADC0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28600"/>
            <a:ext cx="8229600" cy="6248400"/>
          </a:xfrm>
        </p:spPr>
      </p:pic>
    </p:spTree>
    <p:extLst>
      <p:ext uri="{BB962C8B-B14F-4D97-AF65-F5344CB8AC3E}">
        <p14:creationId xmlns:p14="http://schemas.microsoft.com/office/powerpoint/2010/main" val="31420752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36CAF1-579F-7ABA-0852-70835E893D9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3400" y="304800"/>
            <a:ext cx="7780269" cy="5638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97D923-2356-8D94-11BC-C9A33BC2D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4825821"/>
            <a:ext cx="1086002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892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D1103-CEA7-C347-AE4E-936B2A636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34AE2F-31E8-2B0A-4663-230E0ACBB4C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1843076"/>
            <a:ext cx="7772400" cy="3136877"/>
          </a:xfrm>
        </p:spPr>
      </p:pic>
    </p:spTree>
    <p:extLst>
      <p:ext uri="{BB962C8B-B14F-4D97-AF65-F5344CB8AC3E}">
        <p14:creationId xmlns:p14="http://schemas.microsoft.com/office/powerpoint/2010/main" val="35178740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4DE91-6DC4-8EDE-C00F-30A8BDFF4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F96DE7-3212-B612-EBD7-A422CF537D4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42516" y="274638"/>
            <a:ext cx="7116168" cy="5283454"/>
          </a:xfrm>
        </p:spPr>
      </p:pic>
    </p:spTree>
    <p:extLst>
      <p:ext uri="{BB962C8B-B14F-4D97-AF65-F5344CB8AC3E}">
        <p14:creationId xmlns:p14="http://schemas.microsoft.com/office/powerpoint/2010/main" val="29389693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19C4-BD35-97FC-965E-7ACB7BAE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D526DC-1EB8-D441-4757-4BF6D3D1308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703474"/>
            <a:ext cx="7772400" cy="4060651"/>
          </a:xfrm>
        </p:spPr>
      </p:pic>
    </p:spTree>
    <p:extLst>
      <p:ext uri="{BB962C8B-B14F-4D97-AF65-F5344CB8AC3E}">
        <p14:creationId xmlns:p14="http://schemas.microsoft.com/office/powerpoint/2010/main" val="34988867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3C3AF-0285-0580-14B6-CCF10589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1F78D7-08A2-C956-B40B-FFDAE49369A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04800" y="274638"/>
            <a:ext cx="8610600" cy="399256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F7811F-13D5-6E5F-FEB4-0D4E03B5A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4388319"/>
            <a:ext cx="1819529" cy="21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905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E4BBDF-DB0A-D0C0-5F67-28D416277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7439"/>
            <a:ext cx="9144000" cy="4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648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C523-F2F6-6A81-1F71-D29440DC6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55546E-9023-C7B0-D462-1D96E112183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533400"/>
            <a:ext cx="7772400" cy="5217002"/>
          </a:xfrm>
        </p:spPr>
      </p:pic>
    </p:spTree>
    <p:extLst>
      <p:ext uri="{BB962C8B-B14F-4D97-AF65-F5344CB8AC3E}">
        <p14:creationId xmlns:p14="http://schemas.microsoft.com/office/powerpoint/2010/main" val="30891938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8BFDFF-9CF0-AFB8-33E8-2B45CD0DC9F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457200"/>
            <a:ext cx="7772400" cy="6172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72DAD3-F3F0-4E2F-9264-9BB67AEECC46}"/>
              </a:ext>
            </a:extLst>
          </p:cNvPr>
          <p:cNvSpPr txBox="1"/>
          <p:nvPr/>
        </p:nvSpPr>
        <p:spPr>
          <a:xfrm>
            <a:off x="1295400" y="4495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LIFO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C41D25-70E6-81B5-8719-0FE030961524}"/>
              </a:ext>
            </a:extLst>
          </p:cNvPr>
          <p:cNvSpPr txBox="1"/>
          <p:nvPr/>
        </p:nvSpPr>
        <p:spPr>
          <a:xfrm>
            <a:off x="4114800" y="5486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PRIORITY QUEUE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2827D1-930C-217D-C11C-8684E3E7B42D}"/>
              </a:ext>
            </a:extLst>
          </p:cNvPr>
          <p:cNvSpPr txBox="1"/>
          <p:nvPr/>
        </p:nvSpPr>
        <p:spPr>
          <a:xfrm>
            <a:off x="7229168" y="417594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FIFO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72196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A3E8F-D5DD-F3F2-BA64-8BE5FD0A0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E82845-A18F-0562-D668-D319AC61EDD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152400"/>
            <a:ext cx="7769362" cy="5867400"/>
          </a:xfrm>
        </p:spPr>
      </p:pic>
    </p:spTree>
    <p:extLst>
      <p:ext uri="{BB962C8B-B14F-4D97-AF65-F5344CB8AC3E}">
        <p14:creationId xmlns:p14="http://schemas.microsoft.com/office/powerpoint/2010/main" val="41968658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198</TotalTime>
  <Words>1020</Words>
  <Application>Microsoft Office PowerPoint</Application>
  <PresentationFormat>On-screen Show (4:3)</PresentationFormat>
  <Paragraphs>77</Paragraphs>
  <Slides>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Calibri</vt:lpstr>
      <vt:lpstr>Franklin Gothic Book</vt:lpstr>
      <vt:lpstr>Perpetua</vt:lpstr>
      <vt:lpstr>Tw Cen MT</vt:lpstr>
      <vt:lpstr>Wingdings 2</vt:lpstr>
      <vt:lpstr>Equity</vt:lpstr>
      <vt:lpstr>MODULE 2: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WELL DEFINED PROBLEMS AND SOLUTIONS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problems </vt:lpstr>
      <vt:lpstr>TOY PROBLEM</vt:lpstr>
      <vt:lpstr>PowerPoint Presentation</vt:lpstr>
      <vt:lpstr>PowerPoint Presentation</vt:lpstr>
      <vt:lpstr>8-puzzle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SEARCHING FOR PROBLEMS</vt:lpstr>
      <vt:lpstr>PowerPoint Presentation</vt:lpstr>
      <vt:lpstr>PowerPoint Presentation</vt:lpstr>
      <vt:lpstr>PowerPoint Presentation</vt:lpstr>
      <vt:lpstr>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2:</dc:title>
  <dc:creator>staff</dc:creator>
  <cp:lastModifiedBy>HP</cp:lastModifiedBy>
  <cp:revision>29</cp:revision>
  <dcterms:created xsi:type="dcterms:W3CDTF">2024-10-15T06:07:15Z</dcterms:created>
  <dcterms:modified xsi:type="dcterms:W3CDTF">2025-04-28T14:26:53Z</dcterms:modified>
</cp:coreProperties>
</file>