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157098"/>
            <a:ext cx="5815330" cy="1214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57098"/>
            <a:ext cx="6666230" cy="1214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741754"/>
            <a:ext cx="7943215" cy="432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59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507" y="2993135"/>
            <a:ext cx="201168" cy="2011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1959" y="2993135"/>
            <a:ext cx="201168" cy="2011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6971" y="2993135"/>
            <a:ext cx="201168" cy="2011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3507" y="3276600"/>
            <a:ext cx="201168" cy="2011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1959" y="3276600"/>
            <a:ext cx="201168" cy="2011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6971" y="3276600"/>
            <a:ext cx="201168" cy="2011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5423" y="3276600"/>
            <a:ext cx="201168" cy="20116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93507" y="3560064"/>
            <a:ext cx="201168" cy="20269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6971" y="3560064"/>
            <a:ext cx="201168" cy="20269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5423" y="3560064"/>
            <a:ext cx="201168" cy="20269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61959" y="3560064"/>
            <a:ext cx="201168" cy="20269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30411" y="3560064"/>
            <a:ext cx="201168" cy="20269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93507" y="3843528"/>
            <a:ext cx="201168" cy="20269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61959" y="3843528"/>
            <a:ext cx="201168" cy="2026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76971" y="3843528"/>
            <a:ext cx="201168" cy="20269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5423" y="3843528"/>
            <a:ext cx="201168" cy="20269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93507" y="4126991"/>
            <a:ext cx="201168" cy="20421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76971" y="4126991"/>
            <a:ext cx="201168" cy="20421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61959" y="4126991"/>
            <a:ext cx="201168" cy="20421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45423" y="4126991"/>
            <a:ext cx="201168" cy="20421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30411" y="4126991"/>
            <a:ext cx="201168" cy="20421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493507" y="4411979"/>
            <a:ext cx="201168" cy="20116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61959" y="4411979"/>
            <a:ext cx="201168" cy="201168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776971" y="4411979"/>
            <a:ext cx="201168" cy="20116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345423" y="4411979"/>
            <a:ext cx="201168" cy="20116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493507" y="4695444"/>
            <a:ext cx="201168" cy="20269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76971" y="4695444"/>
            <a:ext cx="201168" cy="20269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61959" y="4695444"/>
            <a:ext cx="201168" cy="20269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776971" y="4980432"/>
            <a:ext cx="201168" cy="20116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45423" y="4695444"/>
            <a:ext cx="201168" cy="20269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345423" y="4980432"/>
            <a:ext cx="201168" cy="201168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95200" y="4224182"/>
            <a:ext cx="615823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330066"/>
                </a:solidFill>
                <a:latin typeface="Arial"/>
                <a:cs typeface="Arial"/>
              </a:rPr>
              <a:t>BASIC </a:t>
            </a:r>
            <a:r>
              <a:rPr sz="4800" b="1" spc="-10" dirty="0">
                <a:solidFill>
                  <a:srgbClr val="330066"/>
                </a:solidFill>
                <a:latin typeface="Arial"/>
                <a:cs typeface="Arial"/>
              </a:rPr>
              <a:t>PROCESSING</a:t>
            </a:r>
            <a:endParaRPr sz="48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endParaRPr sz="48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438400" y="519397"/>
            <a:ext cx="3352799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b="1" dirty="0">
                <a:latin typeface="Arial MT"/>
                <a:cs typeface="Arial MT"/>
              </a:rPr>
              <a:t>Module</a:t>
            </a:r>
            <a:r>
              <a:rPr sz="4800" b="1" spc="-50" dirty="0">
                <a:latin typeface="Arial MT"/>
                <a:cs typeface="Arial MT"/>
              </a:rPr>
              <a:t> 5</a:t>
            </a:r>
            <a:endParaRPr sz="4800" b="1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858759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1750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(ISP)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executes </a:t>
            </a:r>
            <a:r>
              <a:rPr sz="3000" dirty="0">
                <a:latin typeface="Arial MT"/>
                <a:cs typeface="Arial MT"/>
              </a:rPr>
              <a:t>machine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coordinates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activities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other </a:t>
            </a:r>
            <a:r>
              <a:rPr sz="3000" spc="-10" dirty="0">
                <a:latin typeface="Arial MT"/>
                <a:cs typeface="Arial MT"/>
              </a:rPr>
              <a:t>cells.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Also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Central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(CPU)</a:t>
            </a:r>
            <a:endParaRPr sz="26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7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typical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computing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task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consists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series 	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steps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specified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machine 	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constitute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program.</a:t>
            </a:r>
            <a:endParaRPr sz="3000">
              <a:latin typeface="Arial MT"/>
              <a:cs typeface="Arial MT"/>
            </a:endParaRPr>
          </a:p>
          <a:p>
            <a:pPr marL="354330" marR="238125" indent="-342265" algn="just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executed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carrying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out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	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more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rudimentary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operations.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54249"/>
            <a:ext cx="705612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Some</a:t>
            </a:r>
            <a:r>
              <a:rPr sz="6000" spc="-15" dirty="0"/>
              <a:t> </a:t>
            </a:r>
            <a:r>
              <a:rPr sz="6000" spc="-10" dirty="0"/>
              <a:t>Fundamental Concepts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Fundamental</a:t>
            </a:r>
            <a:r>
              <a:rPr spc="-200" dirty="0"/>
              <a:t> </a:t>
            </a:r>
            <a:r>
              <a:rPr spc="-10" dirty="0"/>
              <a:t>Concepts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32750" cy="5026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7851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fetches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and </a:t>
            </a:r>
            <a:r>
              <a:rPr sz="2600" dirty="0">
                <a:latin typeface="Arial MT"/>
                <a:cs typeface="Arial MT"/>
              </a:rPr>
              <a:t>performs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specified.</a:t>
            </a:r>
            <a:endParaRPr sz="2600">
              <a:latin typeface="Arial MT"/>
              <a:cs typeface="Arial MT"/>
            </a:endParaRPr>
          </a:p>
          <a:p>
            <a:pPr marL="355600" marR="48514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Instructions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fetched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successive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 </a:t>
            </a:r>
            <a:r>
              <a:rPr sz="2600" dirty="0">
                <a:latin typeface="Arial MT"/>
                <a:cs typeface="Arial MT"/>
              </a:rPr>
              <a:t>locations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until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branch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jump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spc="-10" dirty="0">
                <a:latin typeface="Arial MT"/>
                <a:cs typeface="Arial MT"/>
              </a:rPr>
              <a:t>encountered.</a:t>
            </a:r>
            <a:endParaRPr sz="2600">
              <a:latin typeface="Arial MT"/>
              <a:cs typeface="Arial MT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keeps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containing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next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fetched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Counter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(PC).</a:t>
            </a:r>
            <a:endParaRPr sz="2600">
              <a:latin typeface="Arial MT"/>
              <a:cs typeface="Arial MT"/>
            </a:endParaRPr>
          </a:p>
          <a:p>
            <a:pPr marL="355600" marR="20383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fetching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instruction,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PC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updated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next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spc="-10" dirty="0">
                <a:latin typeface="Arial MT"/>
                <a:cs typeface="Arial MT"/>
              </a:rPr>
              <a:t>sequence.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branch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instruction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load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different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value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PC.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8223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99870" algn="l"/>
              </a:tabLst>
            </a:pPr>
            <a:r>
              <a:rPr spc="-10" dirty="0"/>
              <a:t>Steps</a:t>
            </a:r>
            <a:r>
              <a:rPr dirty="0"/>
              <a:t>	in</a:t>
            </a:r>
            <a:r>
              <a:rPr spc="-80" dirty="0"/>
              <a:t> </a:t>
            </a:r>
            <a:r>
              <a:rPr dirty="0"/>
              <a:t>Executing</a:t>
            </a:r>
            <a:r>
              <a:rPr spc="-70" dirty="0"/>
              <a:t> </a:t>
            </a:r>
            <a:r>
              <a:rPr spc="-25" dirty="0"/>
              <a:t>an </a:t>
            </a:r>
            <a:r>
              <a:rPr spc="-10" dirty="0"/>
              <a:t>Instruction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7509" cy="3910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5303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Fetch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pointed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PC.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are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(fetch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phase).</a:t>
            </a:r>
            <a:endParaRPr sz="2600">
              <a:latin typeface="Arial MT"/>
              <a:cs typeface="Arial MT"/>
            </a:endParaRPr>
          </a:p>
          <a:p>
            <a:pPr marL="2756535"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latin typeface="Arial MT"/>
                <a:cs typeface="Arial MT"/>
              </a:rPr>
              <a:t>IR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← </a:t>
            </a:r>
            <a:r>
              <a:rPr sz="2600" spc="-10" dirty="0">
                <a:latin typeface="Arial MT"/>
                <a:cs typeface="Arial MT"/>
              </a:rPr>
              <a:t>[[PC]]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Assuming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byte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addressable, </a:t>
            </a:r>
            <a:r>
              <a:rPr sz="2600" dirty="0">
                <a:latin typeface="Arial MT"/>
                <a:cs typeface="Arial MT"/>
              </a:rPr>
              <a:t>increment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PC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4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(fetch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phase).</a:t>
            </a:r>
            <a:endParaRPr sz="2600">
              <a:latin typeface="Arial MT"/>
              <a:cs typeface="Arial MT"/>
            </a:endParaRPr>
          </a:p>
          <a:p>
            <a:pPr marL="2756535"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latin typeface="Arial MT"/>
                <a:cs typeface="Arial MT"/>
              </a:rPr>
              <a:t>PC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←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[PC] +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4</a:t>
            </a:r>
            <a:endParaRPr sz="2600">
              <a:latin typeface="Arial MT"/>
              <a:cs typeface="Arial MT"/>
            </a:endParaRPr>
          </a:p>
          <a:p>
            <a:pPr marL="355600" marR="26797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Carry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specified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(execution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phase).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61784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26934" y="3493389"/>
            <a:ext cx="95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Datapath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5819647"/>
            <a:ext cx="197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 MT"/>
                <a:cs typeface="Arial MT"/>
              </a:rPr>
              <a:t>Textbook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Page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413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7029" y="2520505"/>
            <a:ext cx="2660650" cy="1152525"/>
            <a:chOff x="617029" y="2520505"/>
            <a:chExt cx="2660650" cy="1152525"/>
          </a:xfrm>
        </p:grpSpPr>
        <p:sp>
          <p:nvSpPr>
            <p:cNvPr id="6" name="object 6"/>
            <p:cNvSpPr/>
            <p:nvPr/>
          </p:nvSpPr>
          <p:spPr>
            <a:xfrm>
              <a:off x="621791" y="2525267"/>
              <a:ext cx="2651125" cy="1143000"/>
            </a:xfrm>
            <a:custGeom>
              <a:avLst/>
              <a:gdLst/>
              <a:ahLst/>
              <a:cxnLst/>
              <a:rect l="l" t="t" r="r" b="b"/>
              <a:pathLst>
                <a:path w="2651125" h="1143000">
                  <a:moveTo>
                    <a:pt x="1104900" y="0"/>
                  </a:moveTo>
                  <a:lnTo>
                    <a:pt x="190500" y="0"/>
                  </a:lnTo>
                  <a:lnTo>
                    <a:pt x="146821" y="5034"/>
                  </a:lnTo>
                  <a:lnTo>
                    <a:pt x="106724" y="19372"/>
                  </a:lnTo>
                  <a:lnTo>
                    <a:pt x="71353" y="41867"/>
                  </a:lnTo>
                  <a:lnTo>
                    <a:pt x="41851" y="71374"/>
                  </a:lnTo>
                  <a:lnTo>
                    <a:pt x="19363" y="106746"/>
                  </a:lnTo>
                  <a:lnTo>
                    <a:pt x="5031" y="146837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5031" y="996162"/>
                  </a:lnTo>
                  <a:lnTo>
                    <a:pt x="19363" y="1036253"/>
                  </a:lnTo>
                  <a:lnTo>
                    <a:pt x="41851" y="1071625"/>
                  </a:lnTo>
                  <a:lnTo>
                    <a:pt x="71353" y="1101132"/>
                  </a:lnTo>
                  <a:lnTo>
                    <a:pt x="106724" y="1123627"/>
                  </a:lnTo>
                  <a:lnTo>
                    <a:pt x="146821" y="1137965"/>
                  </a:lnTo>
                  <a:lnTo>
                    <a:pt x="190500" y="1143000"/>
                  </a:lnTo>
                  <a:lnTo>
                    <a:pt x="1104900" y="1143000"/>
                  </a:lnTo>
                  <a:lnTo>
                    <a:pt x="1148562" y="1137965"/>
                  </a:lnTo>
                  <a:lnTo>
                    <a:pt x="1188653" y="1123627"/>
                  </a:lnTo>
                  <a:lnTo>
                    <a:pt x="1224025" y="1101132"/>
                  </a:lnTo>
                  <a:lnTo>
                    <a:pt x="1253532" y="1071625"/>
                  </a:lnTo>
                  <a:lnTo>
                    <a:pt x="1276027" y="1036253"/>
                  </a:lnTo>
                  <a:lnTo>
                    <a:pt x="1290365" y="996162"/>
                  </a:lnTo>
                  <a:lnTo>
                    <a:pt x="1295400" y="952500"/>
                  </a:lnTo>
                  <a:lnTo>
                    <a:pt x="2651124" y="739775"/>
                  </a:lnTo>
                  <a:lnTo>
                    <a:pt x="1295400" y="666750"/>
                  </a:lnTo>
                  <a:lnTo>
                    <a:pt x="1295400" y="190500"/>
                  </a:lnTo>
                  <a:lnTo>
                    <a:pt x="1290365" y="146837"/>
                  </a:lnTo>
                  <a:lnTo>
                    <a:pt x="1276027" y="106746"/>
                  </a:lnTo>
                  <a:lnTo>
                    <a:pt x="1253532" y="71374"/>
                  </a:lnTo>
                  <a:lnTo>
                    <a:pt x="1224025" y="41867"/>
                  </a:lnTo>
                  <a:lnTo>
                    <a:pt x="1188653" y="19372"/>
                  </a:lnTo>
                  <a:lnTo>
                    <a:pt x="1148562" y="5034"/>
                  </a:lnTo>
                  <a:lnTo>
                    <a:pt x="1104900" y="0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1791" y="2525267"/>
              <a:ext cx="2651125" cy="1143000"/>
            </a:xfrm>
            <a:custGeom>
              <a:avLst/>
              <a:gdLst/>
              <a:ahLst/>
              <a:cxnLst/>
              <a:rect l="l" t="t" r="r" b="b"/>
              <a:pathLst>
                <a:path w="2651125" h="1143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755649" y="0"/>
                  </a:lnTo>
                  <a:lnTo>
                    <a:pt x="1079500" y="0"/>
                  </a:lnTo>
                  <a:lnTo>
                    <a:pt x="1104900" y="0"/>
                  </a:lnTo>
                  <a:lnTo>
                    <a:pt x="1148562" y="5034"/>
                  </a:lnTo>
                  <a:lnTo>
                    <a:pt x="1188653" y="19372"/>
                  </a:lnTo>
                  <a:lnTo>
                    <a:pt x="1224025" y="41867"/>
                  </a:lnTo>
                  <a:lnTo>
                    <a:pt x="1253532" y="71374"/>
                  </a:lnTo>
                  <a:lnTo>
                    <a:pt x="1276027" y="106746"/>
                  </a:lnTo>
                  <a:lnTo>
                    <a:pt x="1290365" y="146837"/>
                  </a:lnTo>
                  <a:lnTo>
                    <a:pt x="1295400" y="190500"/>
                  </a:lnTo>
                  <a:lnTo>
                    <a:pt x="1295400" y="666750"/>
                  </a:lnTo>
                  <a:lnTo>
                    <a:pt x="2651124" y="739775"/>
                  </a:lnTo>
                  <a:lnTo>
                    <a:pt x="1295400" y="952500"/>
                  </a:lnTo>
                  <a:lnTo>
                    <a:pt x="1290365" y="996162"/>
                  </a:lnTo>
                  <a:lnTo>
                    <a:pt x="1276027" y="1036253"/>
                  </a:lnTo>
                  <a:lnTo>
                    <a:pt x="1253532" y="1071625"/>
                  </a:lnTo>
                  <a:lnTo>
                    <a:pt x="1224025" y="1101132"/>
                  </a:lnTo>
                  <a:lnTo>
                    <a:pt x="1188653" y="1123627"/>
                  </a:lnTo>
                  <a:lnTo>
                    <a:pt x="1148562" y="1137965"/>
                  </a:lnTo>
                  <a:lnTo>
                    <a:pt x="1104900" y="1143000"/>
                  </a:lnTo>
                  <a:lnTo>
                    <a:pt x="1079500" y="1143000"/>
                  </a:lnTo>
                  <a:lnTo>
                    <a:pt x="755649" y="1143000"/>
                  </a:lnTo>
                  <a:lnTo>
                    <a:pt x="190500" y="1143000"/>
                  </a:lnTo>
                  <a:lnTo>
                    <a:pt x="146821" y="1137965"/>
                  </a:lnTo>
                  <a:lnTo>
                    <a:pt x="106724" y="1123627"/>
                  </a:lnTo>
                  <a:lnTo>
                    <a:pt x="71353" y="1101132"/>
                  </a:lnTo>
                  <a:lnTo>
                    <a:pt x="41851" y="1071625"/>
                  </a:lnTo>
                  <a:lnTo>
                    <a:pt x="19363" y="1036253"/>
                  </a:lnTo>
                  <a:lnTo>
                    <a:pt x="5031" y="996162"/>
                  </a:lnTo>
                  <a:lnTo>
                    <a:pt x="0" y="952500"/>
                  </a:lnTo>
                  <a:lnTo>
                    <a:pt x="0" y="666750"/>
                  </a:lnTo>
                  <a:lnTo>
                    <a:pt x="0" y="19050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75817" y="2609545"/>
            <a:ext cx="9848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MDR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spc="-25" dirty="0">
                <a:latin typeface="Arial MT"/>
                <a:cs typeface="Arial MT"/>
              </a:rPr>
              <a:t>HAS </a:t>
            </a:r>
            <a:r>
              <a:rPr sz="1200" dirty="0">
                <a:latin typeface="Arial MT"/>
                <a:cs typeface="Arial MT"/>
              </a:rPr>
              <a:t>TWO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INPUTS </a:t>
            </a:r>
            <a:r>
              <a:rPr sz="1200" dirty="0">
                <a:latin typeface="Arial MT"/>
                <a:cs typeface="Arial MT"/>
              </a:rPr>
              <a:t>AND</a:t>
            </a:r>
            <a:r>
              <a:rPr sz="1200" spc="-25" dirty="0">
                <a:latin typeface="Arial MT"/>
                <a:cs typeface="Arial MT"/>
              </a:rPr>
              <a:t> TWO </a:t>
            </a:r>
            <a:r>
              <a:rPr sz="1200" spc="-10" dirty="0">
                <a:latin typeface="Arial MT"/>
                <a:cs typeface="Arial MT"/>
              </a:rPr>
              <a:t>OUTPUTS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29292" y="2473388"/>
            <a:ext cx="2440305" cy="2943225"/>
            <a:chOff x="3229292" y="2473388"/>
            <a:chExt cx="2440305" cy="2943225"/>
          </a:xfrm>
        </p:grpSpPr>
        <p:sp>
          <p:nvSpPr>
            <p:cNvPr id="10" name="object 10"/>
            <p:cNvSpPr/>
            <p:nvPr/>
          </p:nvSpPr>
          <p:spPr>
            <a:xfrm>
              <a:off x="5173217" y="2478786"/>
              <a:ext cx="82550" cy="35560"/>
            </a:xfrm>
            <a:custGeom>
              <a:avLst/>
              <a:gdLst/>
              <a:ahLst/>
              <a:cxnLst/>
              <a:rect l="l" t="t" r="r" b="b"/>
              <a:pathLst>
                <a:path w="82550" h="35560">
                  <a:moveTo>
                    <a:pt x="82296" y="0"/>
                  </a:moveTo>
                  <a:lnTo>
                    <a:pt x="0" y="23367"/>
                  </a:lnTo>
                  <a:lnTo>
                    <a:pt x="82296" y="35051"/>
                  </a:lnTo>
                  <a:lnTo>
                    <a:pt x="82296" y="23367"/>
                  </a:lnTo>
                  <a:lnTo>
                    <a:pt x="82296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73217" y="2478786"/>
              <a:ext cx="82550" cy="35560"/>
            </a:xfrm>
            <a:custGeom>
              <a:avLst/>
              <a:gdLst/>
              <a:ahLst/>
              <a:cxnLst/>
              <a:rect l="l" t="t" r="r" b="b"/>
              <a:pathLst>
                <a:path w="82550" h="35560">
                  <a:moveTo>
                    <a:pt x="82296" y="0"/>
                  </a:moveTo>
                  <a:lnTo>
                    <a:pt x="0" y="23875"/>
                  </a:lnTo>
                  <a:lnTo>
                    <a:pt x="82296" y="3505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73217" y="2478786"/>
              <a:ext cx="82550" cy="35560"/>
            </a:xfrm>
            <a:custGeom>
              <a:avLst/>
              <a:gdLst/>
              <a:ahLst/>
              <a:cxnLst/>
              <a:rect l="l" t="t" r="r" b="b"/>
              <a:pathLst>
                <a:path w="82550" h="35560">
                  <a:moveTo>
                    <a:pt x="82296" y="0"/>
                  </a:moveTo>
                  <a:lnTo>
                    <a:pt x="0" y="23875"/>
                  </a:lnTo>
                  <a:lnTo>
                    <a:pt x="82296" y="35051"/>
                  </a:lnTo>
                  <a:lnTo>
                    <a:pt x="82296" y="23875"/>
                  </a:lnTo>
                  <a:lnTo>
                    <a:pt x="822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55513" y="2503170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39">
                  <a:moveTo>
                    <a:pt x="0" y="0"/>
                  </a:moveTo>
                  <a:lnTo>
                    <a:pt x="408432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15105" y="5036058"/>
              <a:ext cx="58419" cy="24765"/>
            </a:xfrm>
            <a:custGeom>
              <a:avLst/>
              <a:gdLst/>
              <a:ahLst/>
              <a:cxnLst/>
              <a:rect l="l" t="t" r="r" b="b"/>
              <a:pathLst>
                <a:path w="58420" h="24764">
                  <a:moveTo>
                    <a:pt x="0" y="24384"/>
                  </a:moveTo>
                  <a:lnTo>
                    <a:pt x="57912" y="12192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4384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15105" y="5036058"/>
              <a:ext cx="58419" cy="24765"/>
            </a:xfrm>
            <a:custGeom>
              <a:avLst/>
              <a:gdLst/>
              <a:ahLst/>
              <a:cxnLst/>
              <a:rect l="l" t="t" r="r" b="b"/>
              <a:pathLst>
                <a:path w="58420" h="24764">
                  <a:moveTo>
                    <a:pt x="0" y="0"/>
                  </a:moveTo>
                  <a:lnTo>
                    <a:pt x="0" y="24384"/>
                  </a:lnTo>
                  <a:lnTo>
                    <a:pt x="57912" y="12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15105" y="5036058"/>
              <a:ext cx="58419" cy="24765"/>
            </a:xfrm>
            <a:custGeom>
              <a:avLst/>
              <a:gdLst/>
              <a:ahLst/>
              <a:cxnLst/>
              <a:rect l="l" t="t" r="r" b="b"/>
              <a:pathLst>
                <a:path w="58420" h="24764">
                  <a:moveTo>
                    <a:pt x="0" y="24384"/>
                  </a:moveTo>
                  <a:lnTo>
                    <a:pt x="57912" y="12954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0" y="24384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34689" y="5049774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280415" y="0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2207" y="5125211"/>
              <a:ext cx="163068" cy="1493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20261" y="5386577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89" h="24764">
                  <a:moveTo>
                    <a:pt x="0" y="24384"/>
                  </a:moveTo>
                  <a:lnTo>
                    <a:pt x="59436" y="12192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4384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20261" y="5386577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89" h="24764">
                  <a:moveTo>
                    <a:pt x="0" y="0"/>
                  </a:moveTo>
                  <a:lnTo>
                    <a:pt x="0" y="24384"/>
                  </a:lnTo>
                  <a:lnTo>
                    <a:pt x="59436" y="11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20261" y="5386577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89" h="24764">
                  <a:moveTo>
                    <a:pt x="0" y="24384"/>
                  </a:moveTo>
                  <a:lnTo>
                    <a:pt x="59436" y="1143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4384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4689" y="4872990"/>
              <a:ext cx="386080" cy="525780"/>
            </a:xfrm>
            <a:custGeom>
              <a:avLst/>
              <a:gdLst/>
              <a:ahLst/>
              <a:cxnLst/>
              <a:rect l="l" t="t" r="r" b="b"/>
              <a:pathLst>
                <a:path w="386079" h="525779">
                  <a:moveTo>
                    <a:pt x="385572" y="525780"/>
                  </a:moveTo>
                  <a:lnTo>
                    <a:pt x="0" y="525780"/>
                  </a:lnTo>
                </a:path>
                <a:path w="386079" h="525779">
                  <a:moveTo>
                    <a:pt x="233172" y="24384"/>
                  </a:moveTo>
                  <a:lnTo>
                    <a:pt x="292608" y="12192"/>
                  </a:lnTo>
                  <a:lnTo>
                    <a:pt x="233172" y="0"/>
                  </a:lnTo>
                  <a:lnTo>
                    <a:pt x="233172" y="12192"/>
                  </a:lnTo>
                  <a:lnTo>
                    <a:pt x="233172" y="24384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67861" y="4872990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89" h="24764">
                  <a:moveTo>
                    <a:pt x="0" y="0"/>
                  </a:moveTo>
                  <a:lnTo>
                    <a:pt x="0" y="24384"/>
                  </a:lnTo>
                  <a:lnTo>
                    <a:pt x="59436" y="12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67861" y="4872990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89" h="24764">
                  <a:moveTo>
                    <a:pt x="0" y="24384"/>
                  </a:moveTo>
                  <a:lnTo>
                    <a:pt x="59436" y="12954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0" y="24384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34689" y="4885182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5">
                  <a:moveTo>
                    <a:pt x="222504" y="0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335267" y="1877567"/>
            <a:ext cx="35560" cy="240029"/>
            <a:chOff x="6335267" y="1877567"/>
            <a:chExt cx="35560" cy="240029"/>
          </a:xfrm>
        </p:grpSpPr>
        <p:sp>
          <p:nvSpPr>
            <p:cNvPr id="27" name="object 27"/>
            <p:cNvSpPr/>
            <p:nvPr/>
          </p:nvSpPr>
          <p:spPr>
            <a:xfrm>
              <a:off x="6340601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24384" y="59436"/>
                  </a:moveTo>
                  <a:lnTo>
                    <a:pt x="12192" y="0"/>
                  </a:lnTo>
                  <a:lnTo>
                    <a:pt x="0" y="59436"/>
                  </a:lnTo>
                  <a:lnTo>
                    <a:pt x="12192" y="59436"/>
                  </a:lnTo>
                  <a:lnTo>
                    <a:pt x="24384" y="59436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40601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11430" y="0"/>
                  </a:moveTo>
                  <a:lnTo>
                    <a:pt x="0" y="59436"/>
                  </a:lnTo>
                  <a:lnTo>
                    <a:pt x="24384" y="59436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40601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24384" y="59436"/>
                  </a:moveTo>
                  <a:lnTo>
                    <a:pt x="11430" y="0"/>
                  </a:lnTo>
                  <a:lnTo>
                    <a:pt x="0" y="59436"/>
                  </a:lnTo>
                  <a:lnTo>
                    <a:pt x="11430" y="59436"/>
                  </a:lnTo>
                  <a:lnTo>
                    <a:pt x="24384" y="59436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2793" y="1953005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4592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821679" y="1877567"/>
            <a:ext cx="35560" cy="240029"/>
            <a:chOff x="5821679" y="1877567"/>
            <a:chExt cx="35560" cy="240029"/>
          </a:xfrm>
        </p:grpSpPr>
        <p:sp>
          <p:nvSpPr>
            <p:cNvPr id="32" name="object 32"/>
            <p:cNvSpPr/>
            <p:nvPr/>
          </p:nvSpPr>
          <p:spPr>
            <a:xfrm>
              <a:off x="5827013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24384" y="59436"/>
                  </a:moveTo>
                  <a:lnTo>
                    <a:pt x="12191" y="0"/>
                  </a:lnTo>
                  <a:lnTo>
                    <a:pt x="0" y="59436"/>
                  </a:lnTo>
                  <a:lnTo>
                    <a:pt x="12191" y="59436"/>
                  </a:lnTo>
                  <a:lnTo>
                    <a:pt x="24384" y="59436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27013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12953" y="0"/>
                  </a:moveTo>
                  <a:lnTo>
                    <a:pt x="0" y="59436"/>
                  </a:lnTo>
                  <a:lnTo>
                    <a:pt x="24384" y="59436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27013" y="1882901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24384" y="59436"/>
                  </a:moveTo>
                  <a:lnTo>
                    <a:pt x="12953" y="0"/>
                  </a:lnTo>
                  <a:lnTo>
                    <a:pt x="0" y="59436"/>
                  </a:lnTo>
                  <a:lnTo>
                    <a:pt x="12953" y="59436"/>
                  </a:lnTo>
                  <a:lnTo>
                    <a:pt x="24384" y="59436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39205" y="1953005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4592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373882" y="3253866"/>
            <a:ext cx="219710" cy="2546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840"/>
              </a:lnSpc>
              <a:spcBef>
                <a:spcPts val="229"/>
              </a:spcBef>
            </a:pPr>
            <a:r>
              <a:rPr sz="800" spc="-20" dirty="0">
                <a:latin typeface="Calibri"/>
                <a:cs typeface="Calibri"/>
              </a:rPr>
              <a:t>Data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lines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02634" y="2344038"/>
            <a:ext cx="356870" cy="26416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83820" marR="5080" indent="-71755">
              <a:lnSpc>
                <a:spcPts val="910"/>
              </a:lnSpc>
              <a:spcBef>
                <a:spcPts val="175"/>
              </a:spcBef>
            </a:pPr>
            <a:r>
              <a:rPr sz="800" spc="-10" dirty="0">
                <a:latin typeface="Calibri"/>
                <a:cs typeface="Calibri"/>
              </a:rPr>
              <a:t>Address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lines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357371" y="2625851"/>
            <a:ext cx="356235" cy="45720"/>
            <a:chOff x="3357371" y="2625851"/>
            <a:chExt cx="356235" cy="45720"/>
          </a:xfrm>
        </p:grpSpPr>
        <p:sp>
          <p:nvSpPr>
            <p:cNvPr id="39" name="object 39"/>
            <p:cNvSpPr/>
            <p:nvPr/>
          </p:nvSpPr>
          <p:spPr>
            <a:xfrm>
              <a:off x="3362705" y="2631185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684"/>
                  </a:lnTo>
                  <a:lnTo>
                    <a:pt x="80772" y="35051"/>
                  </a:lnTo>
                  <a:lnTo>
                    <a:pt x="80772" y="11684"/>
                  </a:lnTo>
                  <a:lnTo>
                    <a:pt x="80772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62705" y="2631185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175"/>
                  </a:lnTo>
                  <a:lnTo>
                    <a:pt x="80772" y="35051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62705" y="2631185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175"/>
                  </a:lnTo>
                  <a:lnTo>
                    <a:pt x="80772" y="35051"/>
                  </a:lnTo>
                  <a:lnTo>
                    <a:pt x="80772" y="11175"/>
                  </a:lnTo>
                  <a:lnTo>
                    <a:pt x="807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43477" y="2641853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748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357371" y="3221735"/>
            <a:ext cx="338455" cy="45720"/>
            <a:chOff x="3357371" y="3221735"/>
            <a:chExt cx="338455" cy="45720"/>
          </a:xfrm>
        </p:grpSpPr>
        <p:sp>
          <p:nvSpPr>
            <p:cNvPr id="44" name="object 44"/>
            <p:cNvSpPr/>
            <p:nvPr/>
          </p:nvSpPr>
          <p:spPr>
            <a:xfrm>
              <a:off x="3620261" y="3227069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35051"/>
                  </a:moveTo>
                  <a:lnTo>
                    <a:pt x="70103" y="11683"/>
                  </a:lnTo>
                  <a:lnTo>
                    <a:pt x="0" y="0"/>
                  </a:lnTo>
                  <a:lnTo>
                    <a:pt x="0" y="11683"/>
                  </a:lnTo>
                  <a:lnTo>
                    <a:pt x="0" y="35051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20261" y="3227069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0"/>
                  </a:moveTo>
                  <a:lnTo>
                    <a:pt x="0" y="35051"/>
                  </a:lnTo>
                  <a:lnTo>
                    <a:pt x="70103" y="11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20261" y="3227069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35051"/>
                  </a:moveTo>
                  <a:lnTo>
                    <a:pt x="70103" y="11175"/>
                  </a:lnTo>
                  <a:lnTo>
                    <a:pt x="0" y="0"/>
                  </a:lnTo>
                  <a:lnTo>
                    <a:pt x="0" y="11175"/>
                  </a:lnTo>
                  <a:lnTo>
                    <a:pt x="0" y="350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62705" y="3227069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683"/>
                  </a:lnTo>
                  <a:lnTo>
                    <a:pt x="80772" y="35051"/>
                  </a:lnTo>
                  <a:lnTo>
                    <a:pt x="80772" y="11683"/>
                  </a:lnTo>
                  <a:lnTo>
                    <a:pt x="80772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62705" y="3227069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175"/>
                  </a:lnTo>
                  <a:lnTo>
                    <a:pt x="80772" y="35051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62705" y="3227069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80772" y="0"/>
                  </a:moveTo>
                  <a:lnTo>
                    <a:pt x="0" y="11175"/>
                  </a:lnTo>
                  <a:lnTo>
                    <a:pt x="80772" y="35051"/>
                  </a:lnTo>
                  <a:lnTo>
                    <a:pt x="80772" y="11175"/>
                  </a:lnTo>
                  <a:lnTo>
                    <a:pt x="807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43477" y="3237737"/>
              <a:ext cx="177165" cy="0"/>
            </a:xfrm>
            <a:custGeom>
              <a:avLst/>
              <a:gdLst/>
              <a:ahLst/>
              <a:cxnLst/>
              <a:rect l="l" t="t" r="r" b="b"/>
              <a:pathLst>
                <a:path w="177164">
                  <a:moveTo>
                    <a:pt x="0" y="0"/>
                  </a:moveTo>
                  <a:lnTo>
                    <a:pt x="176784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811907" y="2786888"/>
            <a:ext cx="379730" cy="2660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18745" marR="5080" indent="-106680">
              <a:lnSpc>
                <a:spcPts val="930"/>
              </a:lnSpc>
              <a:spcBef>
                <a:spcPts val="160"/>
              </a:spcBef>
            </a:pPr>
            <a:r>
              <a:rPr sz="800" spc="-10" dirty="0">
                <a:latin typeface="Calibri"/>
                <a:cs typeface="Calibri"/>
              </a:rPr>
              <a:t>Memory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bus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69663" y="5275326"/>
            <a:ext cx="3530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FFFF"/>
                </a:solidFill>
                <a:latin typeface="Calibri"/>
                <a:cs typeface="Calibri"/>
              </a:rPr>
              <a:t>Carry-</a:t>
            </a:r>
            <a:r>
              <a:rPr sz="800" spc="-25" dirty="0">
                <a:solidFill>
                  <a:srgbClr val="00FFFF"/>
                </a:solidFill>
                <a:latin typeface="Calibri"/>
                <a:cs typeface="Calibri"/>
              </a:rPr>
              <a:t>in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509708" y="4553648"/>
            <a:ext cx="1574800" cy="1294130"/>
            <a:chOff x="3509708" y="4553648"/>
            <a:chExt cx="1574800" cy="1294130"/>
          </a:xfrm>
        </p:grpSpPr>
        <p:sp>
          <p:nvSpPr>
            <p:cNvPr id="54" name="object 54"/>
            <p:cNvSpPr/>
            <p:nvPr/>
          </p:nvSpPr>
          <p:spPr>
            <a:xfrm>
              <a:off x="4496562" y="4744973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0" y="0"/>
                  </a:moveTo>
                  <a:lnTo>
                    <a:pt x="11429" y="57912"/>
                  </a:lnTo>
                  <a:lnTo>
                    <a:pt x="22860" y="0"/>
                  </a:lnTo>
                  <a:lnTo>
                    <a:pt x="11429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96562" y="4744973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22860" y="0"/>
                  </a:moveTo>
                  <a:lnTo>
                    <a:pt x="0" y="0"/>
                  </a:lnTo>
                  <a:lnTo>
                    <a:pt x="11429" y="57912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96562" y="4744973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0" y="0"/>
                  </a:moveTo>
                  <a:lnTo>
                    <a:pt x="11429" y="57912"/>
                  </a:lnTo>
                  <a:lnTo>
                    <a:pt x="22860" y="0"/>
                  </a:lnTo>
                  <a:lnTo>
                    <a:pt x="1142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15106" y="4559045"/>
              <a:ext cx="1564005" cy="1283335"/>
            </a:xfrm>
            <a:custGeom>
              <a:avLst/>
              <a:gdLst/>
              <a:ahLst/>
              <a:cxnLst/>
              <a:rect l="l" t="t" r="r" b="b"/>
              <a:pathLst>
                <a:path w="1564004" h="1283335">
                  <a:moveTo>
                    <a:pt x="992124" y="185927"/>
                  </a:moveTo>
                  <a:lnTo>
                    <a:pt x="992124" y="0"/>
                  </a:lnTo>
                  <a:lnTo>
                    <a:pt x="1563624" y="0"/>
                  </a:lnTo>
                </a:path>
                <a:path w="1564004" h="1283335">
                  <a:moveTo>
                    <a:pt x="642366" y="324611"/>
                  </a:moveTo>
                  <a:lnTo>
                    <a:pt x="572262" y="254507"/>
                  </a:lnTo>
                  <a:lnTo>
                    <a:pt x="0" y="254507"/>
                  </a:lnTo>
                  <a:lnTo>
                    <a:pt x="210185" y="897635"/>
                  </a:lnTo>
                  <a:lnTo>
                    <a:pt x="1074547" y="897635"/>
                  </a:lnTo>
                  <a:lnTo>
                    <a:pt x="1284732" y="254507"/>
                  </a:lnTo>
                  <a:lnTo>
                    <a:pt x="712470" y="254507"/>
                  </a:lnTo>
                  <a:lnTo>
                    <a:pt x="642366" y="324611"/>
                  </a:lnTo>
                </a:path>
                <a:path w="1564004" h="1283335">
                  <a:moveTo>
                    <a:pt x="1482852" y="1283207"/>
                  </a:moveTo>
                  <a:lnTo>
                    <a:pt x="1563624" y="1271523"/>
                  </a:lnTo>
                  <a:lnTo>
                    <a:pt x="1482852" y="1248155"/>
                  </a:lnTo>
                  <a:lnTo>
                    <a:pt x="1482852" y="1271523"/>
                  </a:lnTo>
                  <a:lnTo>
                    <a:pt x="1482852" y="1283207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7958" y="5807201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0" y="0"/>
                  </a:moveTo>
                  <a:lnTo>
                    <a:pt x="0" y="35052"/>
                  </a:lnTo>
                  <a:lnTo>
                    <a:pt x="80771" y="23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97958" y="5807201"/>
              <a:ext cx="81280" cy="35560"/>
            </a:xfrm>
            <a:custGeom>
              <a:avLst/>
              <a:gdLst/>
              <a:ahLst/>
              <a:cxnLst/>
              <a:rect l="l" t="t" r="r" b="b"/>
              <a:pathLst>
                <a:path w="81279" h="35560">
                  <a:moveTo>
                    <a:pt x="0" y="35052"/>
                  </a:moveTo>
                  <a:lnTo>
                    <a:pt x="80771" y="23901"/>
                  </a:lnTo>
                  <a:lnTo>
                    <a:pt x="0" y="0"/>
                  </a:lnTo>
                  <a:lnTo>
                    <a:pt x="0" y="23901"/>
                  </a:lnTo>
                  <a:lnTo>
                    <a:pt x="0" y="350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88002" y="5831585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409956" y="0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039361" y="5065521"/>
            <a:ext cx="1936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latin typeface="Calibri"/>
                <a:cs typeface="Calibri"/>
              </a:rPr>
              <a:t>ALU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701034" y="1942338"/>
            <a:ext cx="887094" cy="220979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800" spc="-25" dirty="0">
                <a:latin typeface="Calibri"/>
                <a:cs typeface="Calibri"/>
              </a:rPr>
              <a:t>PC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701034" y="2538222"/>
            <a:ext cx="887094" cy="220979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310"/>
              </a:spcBef>
            </a:pPr>
            <a:r>
              <a:rPr sz="800" spc="-25" dirty="0">
                <a:latin typeface="Calibri"/>
                <a:cs typeface="Calibri"/>
              </a:rPr>
              <a:t>MAR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701034" y="3132582"/>
            <a:ext cx="887094" cy="22288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R="20320" algn="ctr">
              <a:lnSpc>
                <a:spcPct val="100000"/>
              </a:lnSpc>
              <a:spcBef>
                <a:spcPts val="229"/>
              </a:spcBef>
            </a:pPr>
            <a:r>
              <a:rPr sz="800" spc="-25" dirty="0">
                <a:latin typeface="Calibri"/>
                <a:cs typeface="Calibri"/>
              </a:rPr>
              <a:t>MDR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701034" y="3728465"/>
            <a:ext cx="887094" cy="22288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325"/>
              </a:spcBef>
            </a:pPr>
            <a:r>
              <a:rPr sz="800" spc="-50" dirty="0">
                <a:latin typeface="Calibri"/>
                <a:cs typeface="Calibri"/>
              </a:rPr>
              <a:t>Y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701034" y="5714238"/>
            <a:ext cx="887094" cy="22288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R="59690" algn="ctr">
              <a:lnSpc>
                <a:spcPct val="100000"/>
              </a:lnSpc>
              <a:spcBef>
                <a:spcPts val="330"/>
              </a:spcBef>
            </a:pPr>
            <a:r>
              <a:rPr sz="800" spc="-50" dirty="0">
                <a:latin typeface="Calibri"/>
                <a:cs typeface="Calibri"/>
              </a:rPr>
              <a:t>Z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105592" y="5451284"/>
            <a:ext cx="46355" cy="257810"/>
            <a:chOff x="4105592" y="5451284"/>
            <a:chExt cx="46355" cy="257810"/>
          </a:xfrm>
        </p:grpSpPr>
        <p:sp>
          <p:nvSpPr>
            <p:cNvPr id="68" name="object 68"/>
            <p:cNvSpPr/>
            <p:nvPr/>
          </p:nvSpPr>
          <p:spPr>
            <a:xfrm>
              <a:off x="4110989" y="5621273"/>
              <a:ext cx="35560" cy="82550"/>
            </a:xfrm>
            <a:custGeom>
              <a:avLst/>
              <a:gdLst/>
              <a:ahLst/>
              <a:cxnLst/>
              <a:rect l="l" t="t" r="r" b="b"/>
              <a:pathLst>
                <a:path w="35560" h="82550">
                  <a:moveTo>
                    <a:pt x="0" y="0"/>
                  </a:moveTo>
                  <a:lnTo>
                    <a:pt x="23368" y="82295"/>
                  </a:lnTo>
                  <a:lnTo>
                    <a:pt x="35051" y="0"/>
                  </a:lnTo>
                  <a:lnTo>
                    <a:pt x="23368" y="0"/>
                  </a:lnTo>
                  <a:lnTo>
                    <a:pt x="0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10989" y="5621273"/>
              <a:ext cx="35560" cy="82550"/>
            </a:xfrm>
            <a:custGeom>
              <a:avLst/>
              <a:gdLst/>
              <a:ahLst/>
              <a:cxnLst/>
              <a:rect l="l" t="t" r="r" b="b"/>
              <a:pathLst>
                <a:path w="35560" h="82550">
                  <a:moveTo>
                    <a:pt x="35051" y="0"/>
                  </a:moveTo>
                  <a:lnTo>
                    <a:pt x="0" y="0"/>
                  </a:lnTo>
                  <a:lnTo>
                    <a:pt x="22351" y="82295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10989" y="5621273"/>
              <a:ext cx="35560" cy="82550"/>
            </a:xfrm>
            <a:custGeom>
              <a:avLst/>
              <a:gdLst/>
              <a:ahLst/>
              <a:cxnLst/>
              <a:rect l="l" t="t" r="r" b="b"/>
              <a:pathLst>
                <a:path w="35560" h="82550">
                  <a:moveTo>
                    <a:pt x="0" y="0"/>
                  </a:moveTo>
                  <a:lnTo>
                    <a:pt x="22351" y="82295"/>
                  </a:lnTo>
                  <a:lnTo>
                    <a:pt x="35051" y="0"/>
                  </a:lnTo>
                  <a:lnTo>
                    <a:pt x="223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132325" y="5456681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164592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3232785" y="4703445"/>
            <a:ext cx="1924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00FFFF"/>
                </a:solidFill>
                <a:latin typeface="Calibri"/>
                <a:cs typeface="Calibri"/>
              </a:rPr>
              <a:t>Add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221482" y="5392673"/>
            <a:ext cx="2012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00FFFF"/>
                </a:solidFill>
                <a:latin typeface="Calibri"/>
                <a:cs typeface="Calibri"/>
              </a:rPr>
              <a:t>XOR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245357" y="4890896"/>
            <a:ext cx="1803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00FFFF"/>
                </a:solidFill>
                <a:latin typeface="Calibri"/>
                <a:cs typeface="Calibri"/>
              </a:rPr>
              <a:t>Sub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651753" y="3297173"/>
            <a:ext cx="889000" cy="220979"/>
          </a:xfrm>
          <a:prstGeom prst="rect">
            <a:avLst/>
          </a:prstGeom>
          <a:ln w="10667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320"/>
              </a:spcBef>
            </a:pPr>
            <a:r>
              <a:rPr sz="800" spc="-25" dirty="0">
                <a:latin typeface="Calibri"/>
                <a:cs typeface="Calibri"/>
              </a:rPr>
              <a:t>IR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6079235" y="2881883"/>
            <a:ext cx="45720" cy="415290"/>
            <a:chOff x="6079235" y="2881883"/>
            <a:chExt cx="45720" cy="415290"/>
          </a:xfrm>
        </p:grpSpPr>
        <p:sp>
          <p:nvSpPr>
            <p:cNvPr id="77" name="object 77"/>
            <p:cNvSpPr/>
            <p:nvPr/>
          </p:nvSpPr>
          <p:spPr>
            <a:xfrm>
              <a:off x="6084569" y="2887217"/>
              <a:ext cx="35560" cy="71755"/>
            </a:xfrm>
            <a:custGeom>
              <a:avLst/>
              <a:gdLst/>
              <a:ahLst/>
              <a:cxnLst/>
              <a:rect l="l" t="t" r="r" b="b"/>
              <a:pathLst>
                <a:path w="35560" h="71755">
                  <a:moveTo>
                    <a:pt x="35051" y="71628"/>
                  </a:moveTo>
                  <a:lnTo>
                    <a:pt x="11683" y="0"/>
                  </a:lnTo>
                  <a:lnTo>
                    <a:pt x="0" y="71628"/>
                  </a:lnTo>
                  <a:lnTo>
                    <a:pt x="11683" y="71628"/>
                  </a:lnTo>
                  <a:lnTo>
                    <a:pt x="35051" y="71628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84569" y="2887217"/>
              <a:ext cx="35560" cy="71755"/>
            </a:xfrm>
            <a:custGeom>
              <a:avLst/>
              <a:gdLst/>
              <a:ahLst/>
              <a:cxnLst/>
              <a:rect l="l" t="t" r="r" b="b"/>
              <a:pathLst>
                <a:path w="35560" h="71755">
                  <a:moveTo>
                    <a:pt x="11175" y="0"/>
                  </a:moveTo>
                  <a:lnTo>
                    <a:pt x="0" y="71628"/>
                  </a:lnTo>
                  <a:lnTo>
                    <a:pt x="35051" y="71628"/>
                  </a:lnTo>
                  <a:lnTo>
                    <a:pt x="111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084569" y="2887217"/>
              <a:ext cx="35560" cy="71755"/>
            </a:xfrm>
            <a:custGeom>
              <a:avLst/>
              <a:gdLst/>
              <a:ahLst/>
              <a:cxnLst/>
              <a:rect l="l" t="t" r="r" b="b"/>
              <a:pathLst>
                <a:path w="35560" h="71755">
                  <a:moveTo>
                    <a:pt x="35051" y="71628"/>
                  </a:moveTo>
                  <a:lnTo>
                    <a:pt x="11175" y="0"/>
                  </a:lnTo>
                  <a:lnTo>
                    <a:pt x="0" y="71628"/>
                  </a:lnTo>
                  <a:lnTo>
                    <a:pt x="11175" y="71628"/>
                  </a:lnTo>
                  <a:lnTo>
                    <a:pt x="35051" y="716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095237" y="295884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5167820" y="3384740"/>
            <a:ext cx="489584" cy="46355"/>
            <a:chOff x="5167820" y="3384740"/>
            <a:chExt cx="489584" cy="46355"/>
          </a:xfrm>
        </p:grpSpPr>
        <p:sp>
          <p:nvSpPr>
            <p:cNvPr id="82" name="object 82"/>
            <p:cNvSpPr/>
            <p:nvPr/>
          </p:nvSpPr>
          <p:spPr>
            <a:xfrm>
              <a:off x="5583174" y="3390138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35051"/>
                  </a:moveTo>
                  <a:lnTo>
                    <a:pt x="68579" y="23367"/>
                  </a:lnTo>
                  <a:lnTo>
                    <a:pt x="0" y="0"/>
                  </a:lnTo>
                  <a:lnTo>
                    <a:pt x="0" y="23367"/>
                  </a:lnTo>
                  <a:lnTo>
                    <a:pt x="0" y="35051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583174" y="3390138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0"/>
                  </a:moveTo>
                  <a:lnTo>
                    <a:pt x="0" y="35051"/>
                  </a:lnTo>
                  <a:lnTo>
                    <a:pt x="68579" y="23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583174" y="3390138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35051"/>
                  </a:moveTo>
                  <a:lnTo>
                    <a:pt x="68579" y="23875"/>
                  </a:lnTo>
                  <a:lnTo>
                    <a:pt x="0" y="0"/>
                  </a:lnTo>
                  <a:lnTo>
                    <a:pt x="0" y="23875"/>
                  </a:lnTo>
                  <a:lnTo>
                    <a:pt x="0" y="350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73218" y="3414522"/>
              <a:ext cx="410209" cy="0"/>
            </a:xfrm>
            <a:custGeom>
              <a:avLst/>
              <a:gdLst/>
              <a:ahLst/>
              <a:cxnLst/>
              <a:rect l="l" t="t" r="r" b="b"/>
              <a:pathLst>
                <a:path w="410210">
                  <a:moveTo>
                    <a:pt x="409956" y="0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5651753" y="5386578"/>
            <a:ext cx="889000" cy="222885"/>
          </a:xfrm>
          <a:prstGeom prst="rect">
            <a:avLst/>
          </a:prstGeom>
          <a:ln w="10667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R="32384" algn="ctr">
              <a:lnSpc>
                <a:spcPct val="100000"/>
              </a:lnSpc>
              <a:spcBef>
                <a:spcPts val="335"/>
              </a:spcBef>
            </a:pPr>
            <a:r>
              <a:rPr sz="800" spc="-20" dirty="0">
                <a:latin typeface="Calibri"/>
                <a:cs typeface="Calibri"/>
              </a:rPr>
              <a:t>TEMP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5180012" y="4960556"/>
            <a:ext cx="477520" cy="561340"/>
            <a:chOff x="5180012" y="4960556"/>
            <a:chExt cx="477520" cy="561340"/>
          </a:xfrm>
        </p:grpSpPr>
        <p:sp>
          <p:nvSpPr>
            <p:cNvPr id="88" name="object 88"/>
            <p:cNvSpPr/>
            <p:nvPr/>
          </p:nvSpPr>
          <p:spPr>
            <a:xfrm>
              <a:off x="5583174" y="4965954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35052"/>
                  </a:moveTo>
                  <a:lnTo>
                    <a:pt x="68579" y="11684"/>
                  </a:lnTo>
                  <a:lnTo>
                    <a:pt x="0" y="0"/>
                  </a:lnTo>
                  <a:lnTo>
                    <a:pt x="0" y="11684"/>
                  </a:lnTo>
                  <a:lnTo>
                    <a:pt x="0" y="35052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83174" y="4965954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0"/>
                  </a:moveTo>
                  <a:lnTo>
                    <a:pt x="0" y="35052"/>
                  </a:lnTo>
                  <a:lnTo>
                    <a:pt x="68579" y="11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583174" y="4965954"/>
              <a:ext cx="68580" cy="35560"/>
            </a:xfrm>
            <a:custGeom>
              <a:avLst/>
              <a:gdLst/>
              <a:ahLst/>
              <a:cxnLst/>
              <a:rect l="l" t="t" r="r" b="b"/>
              <a:pathLst>
                <a:path w="68579" h="35560">
                  <a:moveTo>
                    <a:pt x="0" y="35052"/>
                  </a:moveTo>
                  <a:lnTo>
                    <a:pt x="68579" y="11176"/>
                  </a:lnTo>
                  <a:lnTo>
                    <a:pt x="0" y="0"/>
                  </a:lnTo>
                  <a:lnTo>
                    <a:pt x="0" y="11176"/>
                  </a:lnTo>
                  <a:lnTo>
                    <a:pt x="0" y="350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85410" y="496595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11684"/>
                  </a:lnTo>
                  <a:lnTo>
                    <a:pt x="70103" y="35052"/>
                  </a:lnTo>
                  <a:lnTo>
                    <a:pt x="70103" y="11684"/>
                  </a:lnTo>
                  <a:lnTo>
                    <a:pt x="70103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85410" y="496595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11176"/>
                  </a:lnTo>
                  <a:lnTo>
                    <a:pt x="70103" y="35052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85410" y="496595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11176"/>
                  </a:lnTo>
                  <a:lnTo>
                    <a:pt x="70103" y="35052"/>
                  </a:lnTo>
                  <a:lnTo>
                    <a:pt x="70103" y="11176"/>
                  </a:lnTo>
                  <a:lnTo>
                    <a:pt x="701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55514" y="4978146"/>
              <a:ext cx="396240" cy="538480"/>
            </a:xfrm>
            <a:custGeom>
              <a:avLst/>
              <a:gdLst/>
              <a:ahLst/>
              <a:cxnLst/>
              <a:rect l="l" t="t" r="r" b="b"/>
              <a:pathLst>
                <a:path w="396239" h="538479">
                  <a:moveTo>
                    <a:pt x="0" y="0"/>
                  </a:moveTo>
                  <a:lnTo>
                    <a:pt x="313944" y="0"/>
                  </a:lnTo>
                </a:path>
                <a:path w="396239" h="538479">
                  <a:moveTo>
                    <a:pt x="313944" y="537971"/>
                  </a:moveTo>
                  <a:lnTo>
                    <a:pt x="396239" y="526287"/>
                  </a:lnTo>
                  <a:lnTo>
                    <a:pt x="313944" y="502919"/>
                  </a:lnTo>
                  <a:lnTo>
                    <a:pt x="313944" y="526287"/>
                  </a:lnTo>
                  <a:lnTo>
                    <a:pt x="313944" y="537971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69458" y="5481066"/>
              <a:ext cx="82550" cy="35560"/>
            </a:xfrm>
            <a:custGeom>
              <a:avLst/>
              <a:gdLst/>
              <a:ahLst/>
              <a:cxnLst/>
              <a:rect l="l" t="t" r="r" b="b"/>
              <a:pathLst>
                <a:path w="82550" h="35560">
                  <a:moveTo>
                    <a:pt x="0" y="0"/>
                  </a:moveTo>
                  <a:lnTo>
                    <a:pt x="0" y="35052"/>
                  </a:lnTo>
                  <a:lnTo>
                    <a:pt x="82295" y="23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569458" y="5481066"/>
              <a:ext cx="82550" cy="35560"/>
            </a:xfrm>
            <a:custGeom>
              <a:avLst/>
              <a:gdLst/>
              <a:ahLst/>
              <a:cxnLst/>
              <a:rect l="l" t="t" r="r" b="b"/>
              <a:pathLst>
                <a:path w="82550" h="35560">
                  <a:moveTo>
                    <a:pt x="0" y="35052"/>
                  </a:moveTo>
                  <a:lnTo>
                    <a:pt x="82295" y="23876"/>
                  </a:lnTo>
                  <a:lnTo>
                    <a:pt x="0" y="0"/>
                  </a:lnTo>
                  <a:lnTo>
                    <a:pt x="0" y="23876"/>
                  </a:lnTo>
                  <a:lnTo>
                    <a:pt x="0" y="350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85410" y="5481066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23368"/>
                  </a:lnTo>
                  <a:lnTo>
                    <a:pt x="70103" y="35052"/>
                  </a:lnTo>
                  <a:lnTo>
                    <a:pt x="70103" y="23368"/>
                  </a:lnTo>
                  <a:lnTo>
                    <a:pt x="70103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85410" y="5481066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23876"/>
                  </a:lnTo>
                  <a:lnTo>
                    <a:pt x="70103" y="35052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185410" y="5481066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0"/>
                  </a:moveTo>
                  <a:lnTo>
                    <a:pt x="0" y="23876"/>
                  </a:lnTo>
                  <a:lnTo>
                    <a:pt x="70103" y="35052"/>
                  </a:lnTo>
                  <a:lnTo>
                    <a:pt x="70103" y="23876"/>
                  </a:lnTo>
                  <a:lnTo>
                    <a:pt x="701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55514" y="5503926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>
                  <a:moveTo>
                    <a:pt x="0" y="0"/>
                  </a:moveTo>
                  <a:lnTo>
                    <a:pt x="313944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5651753" y="3903726"/>
            <a:ext cx="889000" cy="220979"/>
          </a:xfrm>
          <a:prstGeom prst="rect">
            <a:avLst/>
          </a:prstGeom>
          <a:ln w="10667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320"/>
              </a:spcBef>
            </a:pPr>
            <a:r>
              <a:rPr sz="800" spc="-25" dirty="0">
                <a:latin typeface="Calibri"/>
                <a:cs typeface="Calibri"/>
              </a:rPr>
              <a:t>R0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3326701" y="4003484"/>
            <a:ext cx="2330450" cy="1285240"/>
            <a:chOff x="3326701" y="4003484"/>
            <a:chExt cx="2330450" cy="1285240"/>
          </a:xfrm>
        </p:grpSpPr>
        <p:sp>
          <p:nvSpPr>
            <p:cNvPr id="103" name="object 103"/>
            <p:cNvSpPr/>
            <p:nvPr/>
          </p:nvSpPr>
          <p:spPr>
            <a:xfrm>
              <a:off x="5569458" y="4008881"/>
              <a:ext cx="82550" cy="22860"/>
            </a:xfrm>
            <a:custGeom>
              <a:avLst/>
              <a:gdLst/>
              <a:ahLst/>
              <a:cxnLst/>
              <a:rect l="l" t="t" r="r" b="b"/>
              <a:pathLst>
                <a:path w="82550" h="22860">
                  <a:moveTo>
                    <a:pt x="0" y="22860"/>
                  </a:moveTo>
                  <a:lnTo>
                    <a:pt x="82295" y="1143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286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69458" y="4008881"/>
              <a:ext cx="82550" cy="22860"/>
            </a:xfrm>
            <a:custGeom>
              <a:avLst/>
              <a:gdLst/>
              <a:ahLst/>
              <a:cxnLst/>
              <a:rect l="l" t="t" r="r" b="b"/>
              <a:pathLst>
                <a:path w="82550" h="22860">
                  <a:moveTo>
                    <a:pt x="0" y="0"/>
                  </a:moveTo>
                  <a:lnTo>
                    <a:pt x="0" y="22860"/>
                  </a:lnTo>
                  <a:lnTo>
                    <a:pt x="82295" y="11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69458" y="4008881"/>
              <a:ext cx="82550" cy="22860"/>
            </a:xfrm>
            <a:custGeom>
              <a:avLst/>
              <a:gdLst/>
              <a:ahLst/>
              <a:cxnLst/>
              <a:rect l="l" t="t" r="r" b="b"/>
              <a:pathLst>
                <a:path w="82550" h="22860">
                  <a:moveTo>
                    <a:pt x="0" y="22860"/>
                  </a:moveTo>
                  <a:lnTo>
                    <a:pt x="82295" y="1143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185410" y="4008881"/>
              <a:ext cx="70485" cy="22860"/>
            </a:xfrm>
            <a:custGeom>
              <a:avLst/>
              <a:gdLst/>
              <a:ahLst/>
              <a:cxnLst/>
              <a:rect l="l" t="t" r="r" b="b"/>
              <a:pathLst>
                <a:path w="70485" h="22860">
                  <a:moveTo>
                    <a:pt x="70103" y="0"/>
                  </a:moveTo>
                  <a:lnTo>
                    <a:pt x="0" y="11430"/>
                  </a:lnTo>
                  <a:lnTo>
                    <a:pt x="70103" y="22860"/>
                  </a:lnTo>
                  <a:lnTo>
                    <a:pt x="70103" y="11430"/>
                  </a:lnTo>
                  <a:lnTo>
                    <a:pt x="70103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185410" y="4008881"/>
              <a:ext cx="70485" cy="22860"/>
            </a:xfrm>
            <a:custGeom>
              <a:avLst/>
              <a:gdLst/>
              <a:ahLst/>
              <a:cxnLst/>
              <a:rect l="l" t="t" r="r" b="b"/>
              <a:pathLst>
                <a:path w="70485" h="22860">
                  <a:moveTo>
                    <a:pt x="70103" y="0"/>
                  </a:moveTo>
                  <a:lnTo>
                    <a:pt x="0" y="11430"/>
                  </a:lnTo>
                  <a:lnTo>
                    <a:pt x="70103" y="22860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185410" y="4008881"/>
              <a:ext cx="70485" cy="22860"/>
            </a:xfrm>
            <a:custGeom>
              <a:avLst/>
              <a:gdLst/>
              <a:ahLst/>
              <a:cxnLst/>
              <a:rect l="l" t="t" r="r" b="b"/>
              <a:pathLst>
                <a:path w="70485" h="22860">
                  <a:moveTo>
                    <a:pt x="70103" y="0"/>
                  </a:moveTo>
                  <a:lnTo>
                    <a:pt x="0" y="11430"/>
                  </a:lnTo>
                  <a:lnTo>
                    <a:pt x="70103" y="22860"/>
                  </a:lnTo>
                  <a:lnTo>
                    <a:pt x="70103" y="11430"/>
                  </a:lnTo>
                  <a:lnTo>
                    <a:pt x="701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55514" y="4021073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>
                  <a:moveTo>
                    <a:pt x="0" y="0"/>
                  </a:moveTo>
                  <a:lnTo>
                    <a:pt x="313944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27654" y="515340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1430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24384" y="24384"/>
                  </a:lnTo>
                  <a:lnTo>
                    <a:pt x="24384" y="11430"/>
                  </a:lnTo>
                  <a:lnTo>
                    <a:pt x="11430" y="11430"/>
                  </a:lnTo>
                  <a:lnTo>
                    <a:pt x="11430" y="0"/>
                  </a:lnTo>
                  <a:close/>
                </a:path>
                <a:path w="24764" h="24764">
                  <a:moveTo>
                    <a:pt x="24384" y="0"/>
                  </a:moveTo>
                  <a:lnTo>
                    <a:pt x="11430" y="0"/>
                  </a:lnTo>
                  <a:lnTo>
                    <a:pt x="11430" y="11430"/>
                  </a:lnTo>
                  <a:lnTo>
                    <a:pt x="24384" y="11430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27654" y="515340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1430" y="11430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4384"/>
                  </a:lnTo>
                  <a:lnTo>
                    <a:pt x="11430" y="24384"/>
                  </a:lnTo>
                  <a:lnTo>
                    <a:pt x="24384" y="24384"/>
                  </a:lnTo>
                  <a:lnTo>
                    <a:pt x="24384" y="11430"/>
                  </a:lnTo>
                  <a:lnTo>
                    <a:pt x="24384" y="0"/>
                  </a:lnTo>
                  <a:lnTo>
                    <a:pt x="11430" y="0"/>
                  </a:lnTo>
                  <a:lnTo>
                    <a:pt x="11430" y="1143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339846" y="516559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0" y="12191"/>
                  </a:lnTo>
                  <a:lnTo>
                    <a:pt x="12191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327654" y="5212841"/>
              <a:ext cx="24765" cy="21590"/>
            </a:xfrm>
            <a:custGeom>
              <a:avLst/>
              <a:gdLst/>
              <a:ahLst/>
              <a:cxnLst/>
              <a:rect l="l" t="t" r="r" b="b"/>
              <a:pathLst>
                <a:path w="24764" h="21589">
                  <a:moveTo>
                    <a:pt x="11430" y="0"/>
                  </a:moveTo>
                  <a:lnTo>
                    <a:pt x="0" y="0"/>
                  </a:lnTo>
                  <a:lnTo>
                    <a:pt x="0" y="21335"/>
                  </a:lnTo>
                  <a:lnTo>
                    <a:pt x="24384" y="21335"/>
                  </a:lnTo>
                  <a:lnTo>
                    <a:pt x="24384" y="10667"/>
                  </a:lnTo>
                  <a:lnTo>
                    <a:pt x="11430" y="10667"/>
                  </a:lnTo>
                  <a:lnTo>
                    <a:pt x="11430" y="0"/>
                  </a:lnTo>
                  <a:close/>
                </a:path>
                <a:path w="24764" h="21589">
                  <a:moveTo>
                    <a:pt x="24384" y="0"/>
                  </a:moveTo>
                  <a:lnTo>
                    <a:pt x="11430" y="0"/>
                  </a:lnTo>
                  <a:lnTo>
                    <a:pt x="11430" y="10667"/>
                  </a:lnTo>
                  <a:lnTo>
                    <a:pt x="24384" y="10667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327654" y="5212841"/>
              <a:ext cx="24765" cy="21590"/>
            </a:xfrm>
            <a:custGeom>
              <a:avLst/>
              <a:gdLst/>
              <a:ahLst/>
              <a:cxnLst/>
              <a:rect l="l" t="t" r="r" b="b"/>
              <a:pathLst>
                <a:path w="24764" h="21589">
                  <a:moveTo>
                    <a:pt x="11430" y="10667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10667"/>
                  </a:lnTo>
                  <a:lnTo>
                    <a:pt x="0" y="21335"/>
                  </a:lnTo>
                  <a:lnTo>
                    <a:pt x="11430" y="21335"/>
                  </a:lnTo>
                  <a:lnTo>
                    <a:pt x="24384" y="21335"/>
                  </a:lnTo>
                  <a:lnTo>
                    <a:pt x="24384" y="10667"/>
                  </a:lnTo>
                  <a:lnTo>
                    <a:pt x="24384" y="0"/>
                  </a:lnTo>
                  <a:lnTo>
                    <a:pt x="11430" y="0"/>
                  </a:lnTo>
                  <a:lnTo>
                    <a:pt x="11430" y="10667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339846" y="5212841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0"/>
                  </a:moveTo>
                  <a:lnTo>
                    <a:pt x="0" y="10667"/>
                  </a:lnTo>
                  <a:lnTo>
                    <a:pt x="12191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327654" y="525856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1430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24384" y="24384"/>
                  </a:lnTo>
                  <a:lnTo>
                    <a:pt x="24384" y="11429"/>
                  </a:lnTo>
                  <a:lnTo>
                    <a:pt x="11430" y="11429"/>
                  </a:lnTo>
                  <a:lnTo>
                    <a:pt x="11430" y="0"/>
                  </a:lnTo>
                  <a:close/>
                </a:path>
                <a:path w="24764" h="24764">
                  <a:moveTo>
                    <a:pt x="24384" y="0"/>
                  </a:moveTo>
                  <a:lnTo>
                    <a:pt x="11430" y="0"/>
                  </a:lnTo>
                  <a:lnTo>
                    <a:pt x="11430" y="11429"/>
                  </a:lnTo>
                  <a:lnTo>
                    <a:pt x="24384" y="1142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327654" y="525856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1430" y="11429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0" y="24384"/>
                  </a:lnTo>
                  <a:lnTo>
                    <a:pt x="11430" y="24384"/>
                  </a:lnTo>
                  <a:lnTo>
                    <a:pt x="24384" y="24384"/>
                  </a:lnTo>
                  <a:lnTo>
                    <a:pt x="24384" y="11429"/>
                  </a:lnTo>
                  <a:lnTo>
                    <a:pt x="24384" y="0"/>
                  </a:lnTo>
                  <a:lnTo>
                    <a:pt x="11430" y="0"/>
                  </a:lnTo>
                  <a:lnTo>
                    <a:pt x="11430" y="11429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39846" y="5269229"/>
              <a:ext cx="12700" cy="13970"/>
            </a:xfrm>
            <a:custGeom>
              <a:avLst/>
              <a:gdLst/>
              <a:ahLst/>
              <a:cxnLst/>
              <a:rect l="l" t="t" r="r" b="b"/>
              <a:pathLst>
                <a:path w="12700" h="13970">
                  <a:moveTo>
                    <a:pt x="0" y="0"/>
                  </a:moveTo>
                  <a:lnTo>
                    <a:pt x="0" y="13716"/>
                  </a:lnTo>
                  <a:lnTo>
                    <a:pt x="12191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2730754" y="4936997"/>
            <a:ext cx="32067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>
              <a:lnSpc>
                <a:spcPts val="850"/>
              </a:lnSpc>
              <a:spcBef>
                <a:spcPts val="100"/>
              </a:spcBef>
            </a:pPr>
            <a:r>
              <a:rPr sz="800" spc="-25" dirty="0">
                <a:solidFill>
                  <a:srgbClr val="00FFFF"/>
                </a:solidFill>
                <a:latin typeface="Calibri"/>
                <a:cs typeface="Calibri"/>
              </a:rPr>
              <a:t>ALU</a:t>
            </a:r>
            <a:endParaRPr sz="800">
              <a:latin typeface="Calibri"/>
              <a:cs typeface="Calibri"/>
            </a:endParaRPr>
          </a:p>
          <a:p>
            <a:pPr marL="71120" marR="5080" indent="-59055">
              <a:lnSpc>
                <a:spcPts val="830"/>
              </a:lnSpc>
              <a:spcBef>
                <a:spcPts val="25"/>
              </a:spcBef>
            </a:pPr>
            <a:r>
              <a:rPr sz="800" spc="-10" dirty="0">
                <a:solidFill>
                  <a:srgbClr val="00FFFF"/>
                </a:solidFill>
                <a:latin typeface="Calibri"/>
                <a:cs typeface="Calibri"/>
              </a:rPr>
              <a:t>control</a:t>
            </a:r>
            <a:r>
              <a:rPr sz="800" spc="500" dirty="0">
                <a:solidFill>
                  <a:srgbClr val="00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0FFFF"/>
                </a:solidFill>
                <a:latin typeface="Calibri"/>
                <a:cs typeface="Calibri"/>
              </a:rPr>
              <a:t>lines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651753" y="4872990"/>
            <a:ext cx="889000" cy="222885"/>
          </a:xfrm>
          <a:prstGeom prst="rect">
            <a:avLst/>
          </a:prstGeom>
          <a:ln w="10667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355"/>
              </a:spcBef>
            </a:pPr>
            <a:r>
              <a:rPr sz="800" spc="-10" dirty="0">
                <a:latin typeface="Calibri"/>
                <a:cs typeface="Calibri"/>
              </a:rPr>
              <a:t>R</a:t>
            </a:r>
            <a:r>
              <a:rPr sz="800" spc="-70" dirty="0">
                <a:latin typeface="Calibri"/>
                <a:cs typeface="Calibri"/>
              </a:rPr>
              <a:t> </a:t>
            </a:r>
            <a:r>
              <a:rPr sz="800" dirty="0">
                <a:latin typeface="Symbol"/>
                <a:cs typeface="Symbol"/>
              </a:rPr>
              <a:t></a:t>
            </a:r>
            <a:r>
              <a:rPr sz="800" spc="-105" dirty="0">
                <a:latin typeface="Times New Roman"/>
                <a:cs typeface="Times New Roman"/>
              </a:rPr>
              <a:t> </a:t>
            </a:r>
            <a:r>
              <a:rPr sz="800" i="1" dirty="0">
                <a:latin typeface="Calibri"/>
                <a:cs typeface="Calibri"/>
              </a:rPr>
              <a:t>n</a:t>
            </a:r>
            <a:r>
              <a:rPr sz="800" i="1" spc="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20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1</a:t>
            </a:r>
            <a:r>
              <a:rPr sz="800" spc="-25" dirty="0">
                <a:latin typeface="Symbol"/>
                <a:cs typeface="Symbol"/>
              </a:rPr>
              <a:t></a:t>
            </a:r>
            <a:endParaRPr sz="800">
              <a:latin typeface="Symbol"/>
              <a:cs typeface="Symbol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6094348" y="4401311"/>
            <a:ext cx="31115" cy="29209"/>
            <a:chOff x="6094348" y="4401311"/>
            <a:chExt cx="31115" cy="29209"/>
          </a:xfrm>
        </p:grpSpPr>
        <p:sp>
          <p:nvSpPr>
            <p:cNvPr id="122" name="object 122"/>
            <p:cNvSpPr/>
            <p:nvPr/>
          </p:nvSpPr>
          <p:spPr>
            <a:xfrm>
              <a:off x="6095237" y="4406645"/>
              <a:ext cx="24765" cy="22860"/>
            </a:xfrm>
            <a:custGeom>
              <a:avLst/>
              <a:gdLst/>
              <a:ahLst/>
              <a:cxnLst/>
              <a:rect l="l" t="t" r="r" b="b"/>
              <a:pathLst>
                <a:path w="24764" h="22860">
                  <a:moveTo>
                    <a:pt x="12953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24384" y="22859"/>
                  </a:lnTo>
                  <a:lnTo>
                    <a:pt x="24384" y="10667"/>
                  </a:lnTo>
                  <a:lnTo>
                    <a:pt x="12953" y="10667"/>
                  </a:lnTo>
                  <a:lnTo>
                    <a:pt x="12953" y="0"/>
                  </a:lnTo>
                  <a:close/>
                </a:path>
                <a:path w="24764" h="22860">
                  <a:moveTo>
                    <a:pt x="24384" y="0"/>
                  </a:moveTo>
                  <a:lnTo>
                    <a:pt x="12953" y="0"/>
                  </a:lnTo>
                  <a:lnTo>
                    <a:pt x="12953" y="10667"/>
                  </a:lnTo>
                  <a:lnTo>
                    <a:pt x="24384" y="10667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095237" y="4406645"/>
              <a:ext cx="24765" cy="22860"/>
            </a:xfrm>
            <a:custGeom>
              <a:avLst/>
              <a:gdLst/>
              <a:ahLst/>
              <a:cxnLst/>
              <a:rect l="l" t="t" r="r" b="b"/>
              <a:pathLst>
                <a:path w="24764" h="22860">
                  <a:moveTo>
                    <a:pt x="12953" y="1066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0667"/>
                  </a:lnTo>
                  <a:lnTo>
                    <a:pt x="0" y="22859"/>
                  </a:lnTo>
                  <a:lnTo>
                    <a:pt x="12953" y="22859"/>
                  </a:lnTo>
                  <a:lnTo>
                    <a:pt x="24384" y="22859"/>
                  </a:lnTo>
                  <a:lnTo>
                    <a:pt x="24384" y="10667"/>
                  </a:lnTo>
                  <a:lnTo>
                    <a:pt x="24384" y="0"/>
                  </a:lnTo>
                  <a:lnTo>
                    <a:pt x="12953" y="0"/>
                  </a:lnTo>
                  <a:lnTo>
                    <a:pt x="12953" y="106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107429" y="4406645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0"/>
                  </a:moveTo>
                  <a:lnTo>
                    <a:pt x="0" y="10667"/>
                  </a:lnTo>
                  <a:lnTo>
                    <a:pt x="12192" y="0"/>
                  </a:lnTo>
                  <a:lnTo>
                    <a:pt x="0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6094348" y="4482084"/>
            <a:ext cx="31115" cy="29209"/>
            <a:chOff x="6094348" y="4482084"/>
            <a:chExt cx="31115" cy="29209"/>
          </a:xfrm>
        </p:grpSpPr>
        <p:sp>
          <p:nvSpPr>
            <p:cNvPr id="126" name="object 126"/>
            <p:cNvSpPr/>
            <p:nvPr/>
          </p:nvSpPr>
          <p:spPr>
            <a:xfrm>
              <a:off x="6095237" y="4487418"/>
              <a:ext cx="24765" cy="22860"/>
            </a:xfrm>
            <a:custGeom>
              <a:avLst/>
              <a:gdLst/>
              <a:ahLst/>
              <a:cxnLst/>
              <a:rect l="l" t="t" r="r" b="b"/>
              <a:pathLst>
                <a:path w="24764" h="22860">
                  <a:moveTo>
                    <a:pt x="12953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24384" y="22859"/>
                  </a:lnTo>
                  <a:lnTo>
                    <a:pt x="24384" y="12191"/>
                  </a:lnTo>
                  <a:lnTo>
                    <a:pt x="12953" y="12191"/>
                  </a:lnTo>
                  <a:lnTo>
                    <a:pt x="12953" y="0"/>
                  </a:lnTo>
                  <a:close/>
                </a:path>
                <a:path w="24764" h="22860">
                  <a:moveTo>
                    <a:pt x="24384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24384" y="12191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095237" y="4487418"/>
              <a:ext cx="24765" cy="22860"/>
            </a:xfrm>
            <a:custGeom>
              <a:avLst/>
              <a:gdLst/>
              <a:ahLst/>
              <a:cxnLst/>
              <a:rect l="l" t="t" r="r" b="b"/>
              <a:pathLst>
                <a:path w="24764" h="22860">
                  <a:moveTo>
                    <a:pt x="12953" y="12191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0" y="22859"/>
                  </a:lnTo>
                  <a:lnTo>
                    <a:pt x="12953" y="22859"/>
                  </a:lnTo>
                  <a:lnTo>
                    <a:pt x="24384" y="22859"/>
                  </a:lnTo>
                  <a:lnTo>
                    <a:pt x="24384" y="12191"/>
                  </a:lnTo>
                  <a:lnTo>
                    <a:pt x="24384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07429" y="448741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0" y="12191"/>
                  </a:lnTo>
                  <a:lnTo>
                    <a:pt x="12192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6094348" y="4564379"/>
            <a:ext cx="31115" cy="31115"/>
            <a:chOff x="6094348" y="4564379"/>
            <a:chExt cx="31115" cy="31115"/>
          </a:xfrm>
        </p:grpSpPr>
        <p:sp>
          <p:nvSpPr>
            <p:cNvPr id="130" name="object 130"/>
            <p:cNvSpPr/>
            <p:nvPr/>
          </p:nvSpPr>
          <p:spPr>
            <a:xfrm>
              <a:off x="6095237" y="456971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24384" y="24384"/>
                  </a:lnTo>
                  <a:lnTo>
                    <a:pt x="24384" y="11430"/>
                  </a:lnTo>
                  <a:lnTo>
                    <a:pt x="12953" y="11430"/>
                  </a:lnTo>
                  <a:lnTo>
                    <a:pt x="12953" y="0"/>
                  </a:lnTo>
                  <a:close/>
                </a:path>
                <a:path w="24764" h="24764">
                  <a:moveTo>
                    <a:pt x="24384" y="0"/>
                  </a:moveTo>
                  <a:lnTo>
                    <a:pt x="12953" y="0"/>
                  </a:lnTo>
                  <a:lnTo>
                    <a:pt x="12953" y="11430"/>
                  </a:lnTo>
                  <a:lnTo>
                    <a:pt x="24384" y="11430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095237" y="456971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1143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4384"/>
                  </a:lnTo>
                  <a:lnTo>
                    <a:pt x="12953" y="24384"/>
                  </a:lnTo>
                  <a:lnTo>
                    <a:pt x="24384" y="24384"/>
                  </a:lnTo>
                  <a:lnTo>
                    <a:pt x="24384" y="11430"/>
                  </a:lnTo>
                  <a:lnTo>
                    <a:pt x="24384" y="0"/>
                  </a:lnTo>
                  <a:lnTo>
                    <a:pt x="12953" y="0"/>
                  </a:lnTo>
                  <a:lnTo>
                    <a:pt x="12953" y="114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07429" y="4569713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0"/>
                  </a:moveTo>
                  <a:lnTo>
                    <a:pt x="0" y="10668"/>
                  </a:lnTo>
                  <a:lnTo>
                    <a:pt x="12192" y="0"/>
                  </a:lnTo>
                  <a:lnTo>
                    <a:pt x="0" y="0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6024245" y="1987169"/>
            <a:ext cx="158750" cy="31115"/>
            <a:chOff x="6024245" y="1987169"/>
            <a:chExt cx="158750" cy="31115"/>
          </a:xfrm>
        </p:grpSpPr>
        <p:sp>
          <p:nvSpPr>
            <p:cNvPr id="134" name="object 134"/>
            <p:cNvSpPr/>
            <p:nvPr/>
          </p:nvSpPr>
          <p:spPr>
            <a:xfrm>
              <a:off x="6095238" y="1988058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0"/>
                  </a:moveTo>
                  <a:lnTo>
                    <a:pt x="0" y="0"/>
                  </a:lnTo>
                  <a:lnTo>
                    <a:pt x="0" y="24383"/>
                  </a:lnTo>
                  <a:lnTo>
                    <a:pt x="24384" y="24383"/>
                  </a:lnTo>
                  <a:lnTo>
                    <a:pt x="24384" y="11429"/>
                  </a:lnTo>
                  <a:lnTo>
                    <a:pt x="12953" y="11429"/>
                  </a:lnTo>
                  <a:lnTo>
                    <a:pt x="12953" y="0"/>
                  </a:lnTo>
                  <a:close/>
                </a:path>
                <a:path w="24764" h="24764">
                  <a:moveTo>
                    <a:pt x="24384" y="0"/>
                  </a:moveTo>
                  <a:lnTo>
                    <a:pt x="12953" y="0"/>
                  </a:lnTo>
                  <a:lnTo>
                    <a:pt x="12953" y="11429"/>
                  </a:lnTo>
                  <a:lnTo>
                    <a:pt x="24384" y="11429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95238" y="1988058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11429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0" y="24383"/>
                  </a:lnTo>
                  <a:lnTo>
                    <a:pt x="12953" y="24383"/>
                  </a:lnTo>
                  <a:lnTo>
                    <a:pt x="24384" y="24383"/>
                  </a:lnTo>
                  <a:lnTo>
                    <a:pt x="24384" y="11429"/>
                  </a:lnTo>
                  <a:lnTo>
                    <a:pt x="24384" y="0"/>
                  </a:lnTo>
                  <a:lnTo>
                    <a:pt x="12953" y="0"/>
                  </a:lnTo>
                  <a:lnTo>
                    <a:pt x="12953" y="11429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107430" y="1998726"/>
              <a:ext cx="12700" cy="13970"/>
            </a:xfrm>
            <a:custGeom>
              <a:avLst/>
              <a:gdLst/>
              <a:ahLst/>
              <a:cxnLst/>
              <a:rect l="l" t="t" r="r" b="b"/>
              <a:pathLst>
                <a:path w="12700" h="13969">
                  <a:moveTo>
                    <a:pt x="0" y="0"/>
                  </a:moveTo>
                  <a:lnTo>
                    <a:pt x="0" y="13715"/>
                  </a:lnTo>
                  <a:lnTo>
                    <a:pt x="12192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54674" y="1988058"/>
              <a:ext cx="22860" cy="24765"/>
            </a:xfrm>
            <a:custGeom>
              <a:avLst/>
              <a:gdLst/>
              <a:ahLst/>
              <a:cxnLst/>
              <a:rect l="l" t="t" r="r" b="b"/>
              <a:pathLst>
                <a:path w="22860" h="24764">
                  <a:moveTo>
                    <a:pt x="12191" y="0"/>
                  </a:moveTo>
                  <a:lnTo>
                    <a:pt x="0" y="0"/>
                  </a:lnTo>
                  <a:lnTo>
                    <a:pt x="0" y="24383"/>
                  </a:lnTo>
                  <a:lnTo>
                    <a:pt x="22860" y="24383"/>
                  </a:lnTo>
                  <a:lnTo>
                    <a:pt x="22860" y="11429"/>
                  </a:lnTo>
                  <a:lnTo>
                    <a:pt x="12191" y="11429"/>
                  </a:lnTo>
                  <a:lnTo>
                    <a:pt x="12191" y="0"/>
                  </a:lnTo>
                  <a:close/>
                </a:path>
                <a:path w="22860" h="24764">
                  <a:moveTo>
                    <a:pt x="22860" y="0"/>
                  </a:moveTo>
                  <a:lnTo>
                    <a:pt x="12191" y="0"/>
                  </a:lnTo>
                  <a:lnTo>
                    <a:pt x="12191" y="11429"/>
                  </a:lnTo>
                  <a:lnTo>
                    <a:pt x="22860" y="11429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154674" y="1988058"/>
              <a:ext cx="22860" cy="24765"/>
            </a:xfrm>
            <a:custGeom>
              <a:avLst/>
              <a:gdLst/>
              <a:ahLst/>
              <a:cxnLst/>
              <a:rect l="l" t="t" r="r" b="b"/>
              <a:pathLst>
                <a:path w="22860" h="24764">
                  <a:moveTo>
                    <a:pt x="12191" y="11429"/>
                  </a:moveTo>
                  <a:lnTo>
                    <a:pt x="12191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0" y="24383"/>
                  </a:lnTo>
                  <a:lnTo>
                    <a:pt x="12191" y="24383"/>
                  </a:lnTo>
                  <a:lnTo>
                    <a:pt x="22860" y="24383"/>
                  </a:lnTo>
                  <a:lnTo>
                    <a:pt x="22860" y="11429"/>
                  </a:lnTo>
                  <a:lnTo>
                    <a:pt x="22860" y="0"/>
                  </a:lnTo>
                  <a:lnTo>
                    <a:pt x="12191" y="0"/>
                  </a:lnTo>
                  <a:lnTo>
                    <a:pt x="12191" y="11429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166866" y="1998726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69">
                  <a:moveTo>
                    <a:pt x="0" y="0"/>
                  </a:moveTo>
                  <a:lnTo>
                    <a:pt x="0" y="13715"/>
                  </a:lnTo>
                  <a:lnTo>
                    <a:pt x="10668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025134" y="1988058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0"/>
                  </a:moveTo>
                  <a:lnTo>
                    <a:pt x="0" y="0"/>
                  </a:lnTo>
                  <a:lnTo>
                    <a:pt x="0" y="24383"/>
                  </a:lnTo>
                  <a:lnTo>
                    <a:pt x="24383" y="24383"/>
                  </a:lnTo>
                  <a:lnTo>
                    <a:pt x="24383" y="11429"/>
                  </a:lnTo>
                  <a:lnTo>
                    <a:pt x="12953" y="11429"/>
                  </a:lnTo>
                  <a:lnTo>
                    <a:pt x="12953" y="0"/>
                  </a:lnTo>
                  <a:close/>
                </a:path>
                <a:path w="24764" h="24764">
                  <a:moveTo>
                    <a:pt x="24383" y="0"/>
                  </a:moveTo>
                  <a:lnTo>
                    <a:pt x="12953" y="0"/>
                  </a:lnTo>
                  <a:lnTo>
                    <a:pt x="12953" y="11429"/>
                  </a:lnTo>
                  <a:lnTo>
                    <a:pt x="24383" y="11429"/>
                  </a:lnTo>
                  <a:lnTo>
                    <a:pt x="24383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025134" y="1988058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953" y="11429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0" y="24383"/>
                  </a:lnTo>
                  <a:lnTo>
                    <a:pt x="12953" y="24383"/>
                  </a:lnTo>
                  <a:lnTo>
                    <a:pt x="24383" y="24383"/>
                  </a:lnTo>
                  <a:lnTo>
                    <a:pt x="24383" y="11429"/>
                  </a:lnTo>
                  <a:lnTo>
                    <a:pt x="24383" y="0"/>
                  </a:lnTo>
                  <a:lnTo>
                    <a:pt x="12953" y="0"/>
                  </a:lnTo>
                  <a:lnTo>
                    <a:pt x="12953" y="11429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037326" y="1998726"/>
              <a:ext cx="12700" cy="13970"/>
            </a:xfrm>
            <a:custGeom>
              <a:avLst/>
              <a:gdLst/>
              <a:ahLst/>
              <a:cxnLst/>
              <a:rect l="l" t="t" r="r" b="b"/>
              <a:pathLst>
                <a:path w="12700" h="13969">
                  <a:moveTo>
                    <a:pt x="0" y="0"/>
                  </a:moveTo>
                  <a:lnTo>
                    <a:pt x="0" y="13715"/>
                  </a:lnTo>
                  <a:lnTo>
                    <a:pt x="12191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/>
          <p:nvPr/>
        </p:nvSpPr>
        <p:spPr>
          <a:xfrm>
            <a:off x="3210305" y="2631185"/>
            <a:ext cx="59690" cy="631190"/>
          </a:xfrm>
          <a:custGeom>
            <a:avLst/>
            <a:gdLst/>
            <a:ahLst/>
            <a:cxnLst/>
            <a:rect l="l" t="t" r="r" b="b"/>
            <a:pathLst>
              <a:path w="59689" h="631189">
                <a:moveTo>
                  <a:pt x="59435" y="0"/>
                </a:moveTo>
                <a:lnTo>
                  <a:pt x="59435" y="0"/>
                </a:lnTo>
                <a:lnTo>
                  <a:pt x="35687" y="23240"/>
                </a:lnTo>
                <a:lnTo>
                  <a:pt x="35687" y="290702"/>
                </a:lnTo>
                <a:lnTo>
                  <a:pt x="23749" y="302260"/>
                </a:lnTo>
                <a:lnTo>
                  <a:pt x="0" y="313943"/>
                </a:lnTo>
              </a:path>
              <a:path w="59689" h="631189">
                <a:moveTo>
                  <a:pt x="59435" y="630936"/>
                </a:moveTo>
                <a:lnTo>
                  <a:pt x="47497" y="619251"/>
                </a:lnTo>
                <a:lnTo>
                  <a:pt x="35687" y="607440"/>
                </a:lnTo>
                <a:lnTo>
                  <a:pt x="35687" y="595756"/>
                </a:lnTo>
                <a:lnTo>
                  <a:pt x="35687" y="548766"/>
                </a:lnTo>
                <a:lnTo>
                  <a:pt x="35687" y="466598"/>
                </a:lnTo>
                <a:lnTo>
                  <a:pt x="35687" y="396113"/>
                </a:lnTo>
                <a:lnTo>
                  <a:pt x="35687" y="349123"/>
                </a:lnTo>
                <a:lnTo>
                  <a:pt x="35687" y="337438"/>
                </a:lnTo>
                <a:lnTo>
                  <a:pt x="35687" y="325627"/>
                </a:lnTo>
                <a:lnTo>
                  <a:pt x="23749" y="325627"/>
                </a:lnTo>
                <a:lnTo>
                  <a:pt x="0" y="313943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4739385" y="1350009"/>
            <a:ext cx="1661160" cy="46418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17500" marR="890269" indent="-304800">
              <a:lnSpc>
                <a:spcPts val="830"/>
              </a:lnSpc>
              <a:spcBef>
                <a:spcPts val="240"/>
              </a:spcBef>
            </a:pPr>
            <a:r>
              <a:rPr sz="800" dirty="0">
                <a:latin typeface="Calibri"/>
                <a:cs typeface="Calibri"/>
              </a:rPr>
              <a:t>Internal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processor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bus</a:t>
            </a:r>
            <a:endParaRPr sz="800">
              <a:latin typeface="Calibri"/>
              <a:cs typeface="Calibri"/>
            </a:endParaRPr>
          </a:p>
          <a:p>
            <a:pPr marL="1041400">
              <a:lnSpc>
                <a:spcPct val="100000"/>
              </a:lnSpc>
              <a:spcBef>
                <a:spcPts val="690"/>
              </a:spcBef>
            </a:pPr>
            <a:r>
              <a:rPr sz="800" dirty="0">
                <a:solidFill>
                  <a:srgbClr val="00FFFF"/>
                </a:solidFill>
                <a:latin typeface="Calibri"/>
                <a:cs typeface="Calibri"/>
              </a:rPr>
              <a:t>Control</a:t>
            </a:r>
            <a:r>
              <a:rPr sz="800" spc="-30" dirty="0">
                <a:solidFill>
                  <a:srgbClr val="00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0FFFF"/>
                </a:solidFill>
                <a:latin typeface="Calibri"/>
                <a:cs typeface="Calibri"/>
              </a:rPr>
              <a:t>signals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663946" y="2117598"/>
            <a:ext cx="899160" cy="757555"/>
          </a:xfrm>
          <a:prstGeom prst="rect">
            <a:avLst/>
          </a:prstGeom>
          <a:solidFill>
            <a:srgbClr val="F7FFFF"/>
          </a:solidFill>
          <a:ln w="10667">
            <a:solidFill>
              <a:srgbClr val="00FFFF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186690" marR="173355" indent="34290">
              <a:lnSpc>
                <a:spcPct val="134100"/>
              </a:lnSpc>
              <a:spcBef>
                <a:spcPts val="720"/>
              </a:spcBef>
            </a:pPr>
            <a:r>
              <a:rPr sz="800" spc="-10" dirty="0">
                <a:latin typeface="Calibri"/>
                <a:cs typeface="Calibri"/>
              </a:rPr>
              <a:t>Instruction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decoder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and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control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logic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3094482" y="4862321"/>
            <a:ext cx="58419" cy="548640"/>
          </a:xfrm>
          <a:custGeom>
            <a:avLst/>
            <a:gdLst/>
            <a:ahLst/>
            <a:cxnLst/>
            <a:rect l="l" t="t" r="r" b="b"/>
            <a:pathLst>
              <a:path w="58419" h="548639">
                <a:moveTo>
                  <a:pt x="57912" y="0"/>
                </a:moveTo>
                <a:lnTo>
                  <a:pt x="46355" y="11556"/>
                </a:lnTo>
                <a:lnTo>
                  <a:pt x="34798" y="11556"/>
                </a:lnTo>
                <a:lnTo>
                  <a:pt x="34798" y="23240"/>
                </a:lnTo>
                <a:lnTo>
                  <a:pt x="34798" y="34797"/>
                </a:lnTo>
                <a:lnTo>
                  <a:pt x="34798" y="81279"/>
                </a:lnTo>
                <a:lnTo>
                  <a:pt x="34798" y="139445"/>
                </a:lnTo>
                <a:lnTo>
                  <a:pt x="34798" y="197484"/>
                </a:lnTo>
                <a:lnTo>
                  <a:pt x="34798" y="243966"/>
                </a:lnTo>
                <a:lnTo>
                  <a:pt x="34798" y="255650"/>
                </a:lnTo>
                <a:lnTo>
                  <a:pt x="23113" y="267207"/>
                </a:lnTo>
                <a:lnTo>
                  <a:pt x="0" y="278891"/>
                </a:lnTo>
              </a:path>
              <a:path w="58419" h="548639">
                <a:moveTo>
                  <a:pt x="57912" y="548639"/>
                </a:moveTo>
                <a:lnTo>
                  <a:pt x="46355" y="536955"/>
                </a:lnTo>
                <a:lnTo>
                  <a:pt x="34798" y="536955"/>
                </a:lnTo>
                <a:lnTo>
                  <a:pt x="34798" y="525144"/>
                </a:lnTo>
                <a:lnTo>
                  <a:pt x="34798" y="513460"/>
                </a:lnTo>
                <a:lnTo>
                  <a:pt x="34798" y="466597"/>
                </a:lnTo>
                <a:lnTo>
                  <a:pt x="34798" y="407923"/>
                </a:lnTo>
                <a:lnTo>
                  <a:pt x="34798" y="349250"/>
                </a:lnTo>
                <a:lnTo>
                  <a:pt x="34798" y="302386"/>
                </a:lnTo>
                <a:lnTo>
                  <a:pt x="34798" y="290575"/>
                </a:lnTo>
                <a:lnTo>
                  <a:pt x="23113" y="278891"/>
                </a:lnTo>
                <a:lnTo>
                  <a:pt x="0" y="278891"/>
                </a:lnTo>
              </a:path>
            </a:pathLst>
          </a:custGeom>
          <a:ln w="10668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7" name="object 147"/>
          <p:cNvGrpSpPr/>
          <p:nvPr/>
        </p:nvGrpSpPr>
        <p:grpSpPr>
          <a:xfrm>
            <a:off x="3790124" y="1656524"/>
            <a:ext cx="1423670" cy="4599940"/>
            <a:chOff x="3790124" y="1656524"/>
            <a:chExt cx="1423670" cy="4599940"/>
          </a:xfrm>
        </p:grpSpPr>
        <p:sp>
          <p:nvSpPr>
            <p:cNvPr id="148" name="object 148"/>
            <p:cNvSpPr/>
            <p:nvPr/>
          </p:nvSpPr>
          <p:spPr>
            <a:xfrm>
              <a:off x="4601717" y="1661921"/>
              <a:ext cx="607060" cy="4472940"/>
            </a:xfrm>
            <a:custGeom>
              <a:avLst/>
              <a:gdLst/>
              <a:ahLst/>
              <a:cxnLst/>
              <a:rect l="l" t="t" r="r" b="b"/>
              <a:pathLst>
                <a:path w="607060" h="4472940">
                  <a:moveTo>
                    <a:pt x="560070" y="103631"/>
                  </a:moveTo>
                  <a:lnTo>
                    <a:pt x="606552" y="103631"/>
                  </a:lnTo>
                  <a:lnTo>
                    <a:pt x="525272" y="0"/>
                  </a:lnTo>
                  <a:lnTo>
                    <a:pt x="455676" y="103631"/>
                  </a:lnTo>
                  <a:lnTo>
                    <a:pt x="490474" y="103631"/>
                  </a:lnTo>
                </a:path>
                <a:path w="607060" h="4472940">
                  <a:moveTo>
                    <a:pt x="490728" y="4472940"/>
                  </a:moveTo>
                  <a:lnTo>
                    <a:pt x="490728" y="103631"/>
                  </a:lnTo>
                </a:path>
                <a:path w="607060" h="4472940">
                  <a:moveTo>
                    <a:pt x="571500" y="4472940"/>
                  </a:moveTo>
                  <a:lnTo>
                    <a:pt x="571500" y="103631"/>
                  </a:lnTo>
                </a:path>
                <a:path w="607060" h="4472940">
                  <a:moveTo>
                    <a:pt x="70104" y="371855"/>
                  </a:moveTo>
                  <a:lnTo>
                    <a:pt x="0" y="384048"/>
                  </a:lnTo>
                  <a:lnTo>
                    <a:pt x="70104" y="396239"/>
                  </a:lnTo>
                  <a:lnTo>
                    <a:pt x="70104" y="384048"/>
                  </a:lnTo>
                  <a:lnTo>
                    <a:pt x="70104" y="371855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601717" y="2033777"/>
              <a:ext cx="70485" cy="24765"/>
            </a:xfrm>
            <a:custGeom>
              <a:avLst/>
              <a:gdLst/>
              <a:ahLst/>
              <a:cxnLst/>
              <a:rect l="l" t="t" r="r" b="b"/>
              <a:pathLst>
                <a:path w="70485" h="24764">
                  <a:moveTo>
                    <a:pt x="70104" y="0"/>
                  </a:moveTo>
                  <a:lnTo>
                    <a:pt x="0" y="12954"/>
                  </a:lnTo>
                  <a:lnTo>
                    <a:pt x="70104" y="2438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601717" y="2033777"/>
              <a:ext cx="70485" cy="24765"/>
            </a:xfrm>
            <a:custGeom>
              <a:avLst/>
              <a:gdLst/>
              <a:ahLst/>
              <a:cxnLst/>
              <a:rect l="l" t="t" r="r" b="b"/>
              <a:pathLst>
                <a:path w="70485" h="24764">
                  <a:moveTo>
                    <a:pt x="70104" y="0"/>
                  </a:moveTo>
                  <a:lnTo>
                    <a:pt x="0" y="12954"/>
                  </a:lnTo>
                  <a:lnTo>
                    <a:pt x="70104" y="24384"/>
                  </a:lnTo>
                  <a:lnTo>
                    <a:pt x="70104" y="12954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997958" y="2033777"/>
              <a:ext cx="81280" cy="24765"/>
            </a:xfrm>
            <a:custGeom>
              <a:avLst/>
              <a:gdLst/>
              <a:ahLst/>
              <a:cxnLst/>
              <a:rect l="l" t="t" r="r" b="b"/>
              <a:pathLst>
                <a:path w="81279" h="24764">
                  <a:moveTo>
                    <a:pt x="0" y="24384"/>
                  </a:moveTo>
                  <a:lnTo>
                    <a:pt x="80771" y="12192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438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997958" y="2033777"/>
              <a:ext cx="81280" cy="24765"/>
            </a:xfrm>
            <a:custGeom>
              <a:avLst/>
              <a:gdLst/>
              <a:ahLst/>
              <a:cxnLst/>
              <a:rect l="l" t="t" r="r" b="b"/>
              <a:pathLst>
                <a:path w="81279" h="24764">
                  <a:moveTo>
                    <a:pt x="0" y="0"/>
                  </a:moveTo>
                  <a:lnTo>
                    <a:pt x="0" y="24384"/>
                  </a:lnTo>
                  <a:lnTo>
                    <a:pt x="80771" y="12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997958" y="2033777"/>
              <a:ext cx="81280" cy="24765"/>
            </a:xfrm>
            <a:custGeom>
              <a:avLst/>
              <a:gdLst/>
              <a:ahLst/>
              <a:cxnLst/>
              <a:rect l="l" t="t" r="r" b="b"/>
              <a:pathLst>
                <a:path w="81279" h="24764">
                  <a:moveTo>
                    <a:pt x="0" y="24384"/>
                  </a:moveTo>
                  <a:lnTo>
                    <a:pt x="80771" y="12954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0" y="243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601717" y="2047493"/>
              <a:ext cx="396240" cy="641985"/>
            </a:xfrm>
            <a:custGeom>
              <a:avLst/>
              <a:gdLst/>
              <a:ahLst/>
              <a:cxnLst/>
              <a:rect l="l" t="t" r="r" b="b"/>
              <a:pathLst>
                <a:path w="396239" h="641985">
                  <a:moveTo>
                    <a:pt x="396240" y="0"/>
                  </a:moveTo>
                  <a:lnTo>
                    <a:pt x="70104" y="0"/>
                  </a:lnTo>
                </a:path>
                <a:path w="396239" h="641985">
                  <a:moveTo>
                    <a:pt x="57912" y="618743"/>
                  </a:moveTo>
                  <a:lnTo>
                    <a:pt x="0" y="630173"/>
                  </a:lnTo>
                  <a:lnTo>
                    <a:pt x="57912" y="641603"/>
                  </a:lnTo>
                  <a:lnTo>
                    <a:pt x="57912" y="630173"/>
                  </a:lnTo>
                  <a:lnTo>
                    <a:pt x="57912" y="61874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601717" y="2666237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7912" y="0"/>
                  </a:moveTo>
                  <a:lnTo>
                    <a:pt x="0" y="11429"/>
                  </a:lnTo>
                  <a:lnTo>
                    <a:pt x="57912" y="22860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601717" y="2666237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7912" y="0"/>
                  </a:moveTo>
                  <a:lnTo>
                    <a:pt x="0" y="11429"/>
                  </a:lnTo>
                  <a:lnTo>
                    <a:pt x="57912" y="22860"/>
                  </a:lnTo>
                  <a:lnTo>
                    <a:pt x="57912" y="11429"/>
                  </a:lnTo>
                  <a:lnTo>
                    <a:pt x="579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601717" y="2676905"/>
              <a:ext cx="490855" cy="596265"/>
            </a:xfrm>
            <a:custGeom>
              <a:avLst/>
              <a:gdLst/>
              <a:ahLst/>
              <a:cxnLst/>
              <a:rect l="l" t="t" r="r" b="b"/>
              <a:pathLst>
                <a:path w="490854" h="596264">
                  <a:moveTo>
                    <a:pt x="490728" y="0"/>
                  </a:moveTo>
                  <a:lnTo>
                    <a:pt x="57912" y="0"/>
                  </a:lnTo>
                </a:path>
                <a:path w="490854" h="596264">
                  <a:moveTo>
                    <a:pt x="57912" y="573024"/>
                  </a:moveTo>
                  <a:lnTo>
                    <a:pt x="0" y="584454"/>
                  </a:lnTo>
                  <a:lnTo>
                    <a:pt x="57912" y="595884"/>
                  </a:lnTo>
                  <a:lnTo>
                    <a:pt x="57912" y="584454"/>
                  </a:lnTo>
                  <a:lnTo>
                    <a:pt x="57912" y="57302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601717" y="3249929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7912" y="0"/>
                  </a:moveTo>
                  <a:lnTo>
                    <a:pt x="0" y="11430"/>
                  </a:lnTo>
                  <a:lnTo>
                    <a:pt x="57912" y="22860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601717" y="3249929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7912" y="0"/>
                  </a:moveTo>
                  <a:lnTo>
                    <a:pt x="0" y="11430"/>
                  </a:lnTo>
                  <a:lnTo>
                    <a:pt x="57912" y="22860"/>
                  </a:lnTo>
                  <a:lnTo>
                    <a:pt x="57912" y="11430"/>
                  </a:lnTo>
                  <a:lnTo>
                    <a:pt x="579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22341" y="3249929"/>
              <a:ext cx="56515" cy="22860"/>
            </a:xfrm>
            <a:custGeom>
              <a:avLst/>
              <a:gdLst/>
              <a:ahLst/>
              <a:cxnLst/>
              <a:rect l="l" t="t" r="r" b="b"/>
              <a:pathLst>
                <a:path w="56514" h="22860">
                  <a:moveTo>
                    <a:pt x="0" y="22860"/>
                  </a:moveTo>
                  <a:lnTo>
                    <a:pt x="56387" y="1143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286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22341" y="3249929"/>
              <a:ext cx="56515" cy="22860"/>
            </a:xfrm>
            <a:custGeom>
              <a:avLst/>
              <a:gdLst/>
              <a:ahLst/>
              <a:cxnLst/>
              <a:rect l="l" t="t" r="r" b="b"/>
              <a:pathLst>
                <a:path w="56514" h="22860">
                  <a:moveTo>
                    <a:pt x="0" y="0"/>
                  </a:moveTo>
                  <a:lnTo>
                    <a:pt x="0" y="22860"/>
                  </a:lnTo>
                  <a:lnTo>
                    <a:pt x="56387" y="11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022341" y="3249929"/>
              <a:ext cx="56515" cy="22860"/>
            </a:xfrm>
            <a:custGeom>
              <a:avLst/>
              <a:gdLst/>
              <a:ahLst/>
              <a:cxnLst/>
              <a:rect l="l" t="t" r="r" b="b"/>
              <a:pathLst>
                <a:path w="56514" h="22860">
                  <a:moveTo>
                    <a:pt x="0" y="22860"/>
                  </a:moveTo>
                  <a:lnTo>
                    <a:pt x="56387" y="1143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01717" y="3262122"/>
              <a:ext cx="421005" cy="594360"/>
            </a:xfrm>
            <a:custGeom>
              <a:avLst/>
              <a:gdLst/>
              <a:ahLst/>
              <a:cxnLst/>
              <a:rect l="l" t="t" r="r" b="b"/>
              <a:pathLst>
                <a:path w="421004" h="594360">
                  <a:moveTo>
                    <a:pt x="420624" y="0"/>
                  </a:moveTo>
                  <a:lnTo>
                    <a:pt x="57912" y="0"/>
                  </a:lnTo>
                </a:path>
                <a:path w="421004" h="594360">
                  <a:moveTo>
                    <a:pt x="70104" y="559307"/>
                  </a:moveTo>
                  <a:lnTo>
                    <a:pt x="0" y="582676"/>
                  </a:lnTo>
                  <a:lnTo>
                    <a:pt x="70104" y="594359"/>
                  </a:lnTo>
                  <a:lnTo>
                    <a:pt x="70104" y="582676"/>
                  </a:lnTo>
                  <a:lnTo>
                    <a:pt x="70104" y="559307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01717" y="3821429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4" y="0"/>
                  </a:moveTo>
                  <a:lnTo>
                    <a:pt x="0" y="23876"/>
                  </a:lnTo>
                  <a:lnTo>
                    <a:pt x="70104" y="35052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601717" y="3821429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4" y="0"/>
                  </a:moveTo>
                  <a:lnTo>
                    <a:pt x="0" y="23876"/>
                  </a:lnTo>
                  <a:lnTo>
                    <a:pt x="70104" y="35052"/>
                  </a:lnTo>
                  <a:lnTo>
                    <a:pt x="70104" y="23876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795521" y="3845813"/>
              <a:ext cx="1297305" cy="957580"/>
            </a:xfrm>
            <a:custGeom>
              <a:avLst/>
              <a:gdLst/>
              <a:ahLst/>
              <a:cxnLst/>
              <a:rect l="l" t="t" r="r" b="b"/>
              <a:pathLst>
                <a:path w="1297304" h="957579">
                  <a:moveTo>
                    <a:pt x="1296924" y="0"/>
                  </a:moveTo>
                  <a:lnTo>
                    <a:pt x="876300" y="0"/>
                  </a:lnTo>
                </a:path>
                <a:path w="1297304" h="957579">
                  <a:moveTo>
                    <a:pt x="0" y="899160"/>
                  </a:moveTo>
                  <a:lnTo>
                    <a:pt x="11429" y="957072"/>
                  </a:lnTo>
                  <a:lnTo>
                    <a:pt x="22860" y="899160"/>
                  </a:lnTo>
                  <a:lnTo>
                    <a:pt x="11429" y="899160"/>
                  </a:lnTo>
                  <a:lnTo>
                    <a:pt x="0" y="89916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795521" y="4744973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22860" y="0"/>
                  </a:moveTo>
                  <a:lnTo>
                    <a:pt x="0" y="0"/>
                  </a:lnTo>
                  <a:lnTo>
                    <a:pt x="10667" y="57912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795521" y="4744973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0" y="0"/>
                  </a:moveTo>
                  <a:lnTo>
                    <a:pt x="10667" y="57912"/>
                  </a:lnTo>
                  <a:lnTo>
                    <a:pt x="22860" y="0"/>
                  </a:lnTo>
                  <a:lnTo>
                    <a:pt x="1066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806189" y="4559045"/>
              <a:ext cx="1402080" cy="1691639"/>
            </a:xfrm>
            <a:custGeom>
              <a:avLst/>
              <a:gdLst/>
              <a:ahLst/>
              <a:cxnLst/>
              <a:rect l="l" t="t" r="r" b="b"/>
              <a:pathLst>
                <a:path w="1402079" h="1691639">
                  <a:moveTo>
                    <a:pt x="0" y="173735"/>
                  </a:moveTo>
                  <a:lnTo>
                    <a:pt x="0" y="0"/>
                  </a:lnTo>
                </a:path>
                <a:path w="1402079" h="1691639">
                  <a:moveTo>
                    <a:pt x="1355598" y="1575815"/>
                  </a:moveTo>
                  <a:lnTo>
                    <a:pt x="1402080" y="1575815"/>
                  </a:lnTo>
                  <a:lnTo>
                    <a:pt x="1320800" y="1691639"/>
                  </a:lnTo>
                  <a:lnTo>
                    <a:pt x="1251204" y="1575815"/>
                  </a:lnTo>
                  <a:lnTo>
                    <a:pt x="1286002" y="1575815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0603" y="3950969"/>
              <a:ext cx="80772" cy="390906"/>
            </a:xfrm>
            <a:prstGeom prst="rect">
              <a:avLst/>
            </a:prstGeom>
          </p:spPr>
        </p:pic>
      </p:grpSp>
      <p:sp>
        <p:nvSpPr>
          <p:cNvPr id="171" name="object 171"/>
          <p:cNvSpPr txBox="1"/>
          <p:nvPr/>
        </p:nvSpPr>
        <p:spPr>
          <a:xfrm>
            <a:off x="3758310" y="4808346"/>
            <a:ext cx="850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Calibri"/>
                <a:cs typeface="Calibri"/>
              </a:rPr>
              <a:t>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4471161" y="4808346"/>
            <a:ext cx="812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Calibri"/>
                <a:cs typeface="Calibri"/>
              </a:rPr>
              <a:t>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3666235" y="4363592"/>
            <a:ext cx="2311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latin typeface="Calibri"/>
                <a:cs typeface="Calibri"/>
              </a:rPr>
              <a:t>MUX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3369500" y="4341812"/>
            <a:ext cx="862965" cy="222885"/>
            <a:chOff x="3369500" y="4341812"/>
            <a:chExt cx="862965" cy="222885"/>
          </a:xfrm>
        </p:grpSpPr>
        <p:sp>
          <p:nvSpPr>
            <p:cNvPr id="175" name="object 175"/>
            <p:cNvSpPr/>
            <p:nvPr/>
          </p:nvSpPr>
          <p:spPr>
            <a:xfrm>
              <a:off x="3387090" y="4347210"/>
              <a:ext cx="840105" cy="212090"/>
            </a:xfrm>
            <a:custGeom>
              <a:avLst/>
              <a:gdLst/>
              <a:ahLst/>
              <a:cxnLst/>
              <a:rect l="l" t="t" r="r" b="b"/>
              <a:pathLst>
                <a:path w="840104" h="212089">
                  <a:moveTo>
                    <a:pt x="104901" y="211835"/>
                  </a:moveTo>
                  <a:lnTo>
                    <a:pt x="734695" y="211835"/>
                  </a:lnTo>
                  <a:lnTo>
                    <a:pt x="839724" y="0"/>
                  </a:lnTo>
                  <a:lnTo>
                    <a:pt x="0" y="0"/>
                  </a:lnTo>
                  <a:lnTo>
                    <a:pt x="104901" y="211835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74898" y="4441697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0" y="22859"/>
                  </a:moveTo>
                  <a:lnTo>
                    <a:pt x="57912" y="11429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0" y="22859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74898" y="4441697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0" y="0"/>
                  </a:moveTo>
                  <a:lnTo>
                    <a:pt x="0" y="22859"/>
                  </a:lnTo>
                  <a:lnTo>
                    <a:pt x="57912" y="10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374898" y="4441697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0" y="22859"/>
                  </a:moveTo>
                  <a:lnTo>
                    <a:pt x="57912" y="10668"/>
                  </a:lnTo>
                  <a:lnTo>
                    <a:pt x="0" y="0"/>
                  </a:lnTo>
                  <a:lnTo>
                    <a:pt x="0" y="10668"/>
                  </a:lnTo>
                  <a:lnTo>
                    <a:pt x="0" y="22859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 txBox="1"/>
          <p:nvPr/>
        </p:nvSpPr>
        <p:spPr>
          <a:xfrm>
            <a:off x="2824733" y="4341367"/>
            <a:ext cx="5715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7530" algn="l"/>
              </a:tabLst>
            </a:pPr>
            <a:r>
              <a:rPr sz="800" dirty="0">
                <a:solidFill>
                  <a:srgbClr val="00FFFF"/>
                </a:solidFill>
                <a:latin typeface="Calibri"/>
                <a:cs typeface="Calibri"/>
              </a:rPr>
              <a:t>Select</a:t>
            </a:r>
            <a:r>
              <a:rPr sz="800" spc="245" dirty="0">
                <a:solidFill>
                  <a:srgbClr val="00FFFF"/>
                </a:solidFill>
                <a:latin typeface="Calibri"/>
                <a:cs typeface="Calibri"/>
              </a:rPr>
              <a:t> </a:t>
            </a:r>
            <a:r>
              <a:rPr sz="800" u="sng" dirty="0">
                <a:solidFill>
                  <a:srgbClr val="00FFFF"/>
                </a:solidFill>
                <a:uFill>
                  <a:solidFill>
                    <a:srgbClr val="00FFFF"/>
                  </a:solidFill>
                </a:uFill>
                <a:latin typeface="Calibri"/>
                <a:cs typeface="Calibri"/>
              </a:rPr>
              <a:t>	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3302634" y="3966717"/>
            <a:ext cx="47053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Calibri"/>
                <a:cs typeface="Calibri"/>
              </a:rPr>
              <a:t>Constant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50" dirty="0"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81" name="object 181"/>
          <p:cNvGrpSpPr/>
          <p:nvPr/>
        </p:nvGrpSpPr>
        <p:grpSpPr>
          <a:xfrm>
            <a:off x="3521964" y="4138421"/>
            <a:ext cx="44450" cy="203835"/>
            <a:chOff x="3521964" y="4138421"/>
            <a:chExt cx="44450" cy="203835"/>
          </a:xfrm>
        </p:grpSpPr>
        <p:sp>
          <p:nvSpPr>
            <p:cNvPr id="182" name="object 182"/>
            <p:cNvSpPr/>
            <p:nvPr/>
          </p:nvSpPr>
          <p:spPr>
            <a:xfrm>
              <a:off x="3527298" y="4254245"/>
              <a:ext cx="33655" cy="82550"/>
            </a:xfrm>
            <a:custGeom>
              <a:avLst/>
              <a:gdLst/>
              <a:ahLst/>
              <a:cxnLst/>
              <a:rect l="l" t="t" r="r" b="b"/>
              <a:pathLst>
                <a:path w="33654" h="82550">
                  <a:moveTo>
                    <a:pt x="0" y="0"/>
                  </a:moveTo>
                  <a:lnTo>
                    <a:pt x="11175" y="82295"/>
                  </a:lnTo>
                  <a:lnTo>
                    <a:pt x="33527" y="0"/>
                  </a:lnTo>
                  <a:lnTo>
                    <a:pt x="11175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527298" y="4254245"/>
              <a:ext cx="33655" cy="82550"/>
            </a:xfrm>
            <a:custGeom>
              <a:avLst/>
              <a:gdLst/>
              <a:ahLst/>
              <a:cxnLst/>
              <a:rect l="l" t="t" r="r" b="b"/>
              <a:pathLst>
                <a:path w="33654" h="82550">
                  <a:moveTo>
                    <a:pt x="33527" y="0"/>
                  </a:moveTo>
                  <a:lnTo>
                    <a:pt x="0" y="0"/>
                  </a:lnTo>
                  <a:lnTo>
                    <a:pt x="10667" y="82295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527298" y="4254245"/>
              <a:ext cx="33655" cy="82550"/>
            </a:xfrm>
            <a:custGeom>
              <a:avLst/>
              <a:gdLst/>
              <a:ahLst/>
              <a:cxnLst/>
              <a:rect l="l" t="t" r="r" b="b"/>
              <a:pathLst>
                <a:path w="33654" h="82550">
                  <a:moveTo>
                    <a:pt x="0" y="0"/>
                  </a:moveTo>
                  <a:lnTo>
                    <a:pt x="10667" y="82295"/>
                  </a:lnTo>
                  <a:lnTo>
                    <a:pt x="33527" y="0"/>
                  </a:lnTo>
                  <a:lnTo>
                    <a:pt x="1066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537966" y="4138421"/>
              <a:ext cx="0" cy="116205"/>
            </a:xfrm>
            <a:custGeom>
              <a:avLst/>
              <a:gdLst/>
              <a:ahLst/>
              <a:cxnLst/>
              <a:rect l="l" t="t" r="r" b="b"/>
              <a:pathLst>
                <a:path h="116204">
                  <a:moveTo>
                    <a:pt x="0" y="115823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6" name="object 18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0590" y="6561346"/>
            <a:ext cx="3548828" cy="1664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8928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67015" cy="4549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7.1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organization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ALU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interconnected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via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internal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processor.</a:t>
            </a:r>
            <a:endParaRPr sz="2800">
              <a:latin typeface="Arial MT"/>
              <a:cs typeface="Arial MT"/>
            </a:endParaRPr>
          </a:p>
          <a:p>
            <a:pPr marL="355600" marR="20574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external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internal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via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register, </a:t>
            </a:r>
            <a:r>
              <a:rPr sz="2800" dirty="0">
                <a:latin typeface="Arial MT"/>
                <a:cs typeface="Arial MT"/>
              </a:rPr>
              <a:t>MDR,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register,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MAR, </a:t>
            </a:r>
            <a:r>
              <a:rPr sz="2800" spc="-10" dirty="0">
                <a:latin typeface="Arial MT"/>
                <a:cs typeface="Arial MT"/>
              </a:rPr>
              <a:t>respectively.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outputs.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8928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12405" cy="450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482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MDR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either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bus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internal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bus.</a:t>
            </a:r>
            <a:endParaRPr sz="2600">
              <a:latin typeface="Arial MT"/>
              <a:cs typeface="Arial MT"/>
            </a:endParaRPr>
          </a:p>
          <a:p>
            <a:pPr marL="355600" marR="31940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MDR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either </a:t>
            </a:r>
            <a:r>
              <a:rPr sz="2600" spc="-20" dirty="0">
                <a:latin typeface="Arial MT"/>
                <a:cs typeface="Arial MT"/>
              </a:rPr>
              <a:t>bus.</a:t>
            </a:r>
            <a:endParaRPr sz="2600">
              <a:latin typeface="Arial MT"/>
              <a:cs typeface="Arial MT"/>
            </a:endParaRPr>
          </a:p>
          <a:p>
            <a:pPr marL="355600" marR="113664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input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connected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internal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bus,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output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connected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external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bus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connected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decoder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logic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block.</a:t>
            </a:r>
            <a:endParaRPr sz="2600">
              <a:latin typeface="Arial MT"/>
              <a:cs typeface="Arial MT"/>
            </a:endParaRPr>
          </a:p>
          <a:p>
            <a:pPr marL="704850" marR="31750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unit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responsible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issuing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control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operation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units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inside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for </a:t>
            </a:r>
            <a:r>
              <a:rPr sz="2200" dirty="0">
                <a:latin typeface="Arial MT"/>
                <a:cs typeface="Arial MT"/>
              </a:rPr>
              <a:t>interacting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with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memory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bus.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8928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54975" cy="4831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0416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number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R0 </a:t>
            </a:r>
            <a:r>
              <a:rPr sz="2600" dirty="0">
                <a:latin typeface="Arial MT"/>
                <a:cs typeface="Arial MT"/>
              </a:rPr>
              <a:t>through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R(n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-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1)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considerably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one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another.</a:t>
            </a:r>
            <a:endParaRPr sz="2600">
              <a:latin typeface="Arial MT"/>
              <a:cs typeface="Arial MT"/>
            </a:endParaRPr>
          </a:p>
          <a:p>
            <a:pPr marL="355600" marR="15367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general-</a:t>
            </a:r>
            <a:r>
              <a:rPr sz="2600" dirty="0">
                <a:latin typeface="Arial MT"/>
                <a:cs typeface="Arial MT"/>
              </a:rPr>
              <a:t>purpose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use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programmer.</a:t>
            </a:r>
            <a:endParaRPr sz="26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Some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dedicated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special-</a:t>
            </a:r>
            <a:r>
              <a:rPr sz="2200" dirty="0">
                <a:latin typeface="Arial MT"/>
                <a:cs typeface="Arial MT"/>
              </a:rPr>
              <a:t>purpose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registers,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such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index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stack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pointers.</a:t>
            </a:r>
            <a:endParaRPr sz="2200">
              <a:latin typeface="Arial MT"/>
              <a:cs typeface="Arial MT"/>
            </a:endParaRPr>
          </a:p>
          <a:p>
            <a:pPr marL="355600" marR="104139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registers,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75" dirty="0">
                <a:latin typeface="Arial MT"/>
                <a:cs typeface="Arial MT"/>
              </a:rPr>
              <a:t>Y,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Z,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TEMP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temporary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storage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during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execution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instructions.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These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never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storing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data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generated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by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instruction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later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another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instruction.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8928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03515" cy="3221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4574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multiplexer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MUX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either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output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10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constant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4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as </a:t>
            </a:r>
            <a:r>
              <a:rPr sz="2600" spc="-10" dirty="0">
                <a:latin typeface="Arial MT"/>
                <a:cs typeface="Arial MT"/>
              </a:rPr>
              <a:t>input</a:t>
            </a:r>
            <a:r>
              <a:rPr sz="2600" spc="-1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ALU.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constant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4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increment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contents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program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counter.</a:t>
            </a:r>
            <a:endParaRPr sz="22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will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refer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possible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MUX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input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Select4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SelectY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for </a:t>
            </a:r>
            <a:r>
              <a:rPr sz="2600" dirty="0">
                <a:latin typeface="Arial MT"/>
                <a:cs typeface="Arial MT"/>
              </a:rPr>
              <a:t>selecting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constant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4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spc="-170" dirty="0">
                <a:latin typeface="Arial MT"/>
                <a:cs typeface="Arial MT"/>
              </a:rPr>
              <a:t>Y,</a:t>
            </a:r>
            <a:r>
              <a:rPr sz="2600" spc="-10" dirty="0">
                <a:latin typeface="Arial MT"/>
                <a:cs typeface="Arial MT"/>
              </a:rPr>
              <a:t> respectively.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89280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5560" algn="l"/>
              </a:tabLst>
            </a:pPr>
            <a:r>
              <a:rPr spc="-10" dirty="0"/>
              <a:t>Processor</a:t>
            </a:r>
            <a:r>
              <a:rPr dirty="0"/>
              <a:t>	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4970" cy="5020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execution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progresses,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are </a:t>
            </a:r>
            <a:r>
              <a:rPr sz="2600" dirty="0">
                <a:latin typeface="Arial MT"/>
                <a:cs typeface="Arial MT"/>
              </a:rPr>
              <a:t>transferred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another,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often </a:t>
            </a:r>
            <a:r>
              <a:rPr sz="2600" dirty="0">
                <a:latin typeface="Arial MT"/>
                <a:cs typeface="Arial MT"/>
              </a:rPr>
              <a:t>passing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through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ALU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arithmetic </a:t>
            </a:r>
            <a:r>
              <a:rPr sz="2600" dirty="0">
                <a:latin typeface="Arial MT"/>
                <a:cs typeface="Arial MT"/>
              </a:rPr>
              <a:t>or logic</a:t>
            </a:r>
            <a:r>
              <a:rPr sz="2600" spc="-10" dirty="0">
                <a:latin typeface="Arial MT"/>
                <a:cs typeface="Arial MT"/>
              </a:rPr>
              <a:t> operation.</a:t>
            </a:r>
            <a:endParaRPr sz="2600">
              <a:latin typeface="Arial MT"/>
              <a:cs typeface="Arial MT"/>
            </a:endParaRPr>
          </a:p>
          <a:p>
            <a:pPr marL="355600" marR="33401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decoder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logic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responsible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implementing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specified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register.</a:t>
            </a:r>
            <a:endParaRPr sz="2600">
              <a:latin typeface="Arial MT"/>
              <a:cs typeface="Arial MT"/>
            </a:endParaRPr>
          </a:p>
          <a:p>
            <a:pPr marL="355600" marR="27686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decoder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generates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needed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involved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direct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transfer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data.</a:t>
            </a:r>
            <a:endParaRPr sz="2600">
              <a:latin typeface="Arial MT"/>
              <a:cs typeface="Arial MT"/>
            </a:endParaRPr>
          </a:p>
          <a:p>
            <a:pPr marL="355600" marR="11239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registers,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ALU,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interconnecting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bus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collectively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referred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i="1" spc="-10" dirty="0">
                <a:latin typeface="Arial"/>
                <a:cs typeface="Arial"/>
              </a:rPr>
              <a:t>datapath</a:t>
            </a:r>
            <a:r>
              <a:rPr sz="2600" spc="-1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813425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589145" algn="l"/>
              </a:tabLst>
            </a:pPr>
            <a:r>
              <a:rPr dirty="0"/>
              <a:t>Sequence</a:t>
            </a:r>
            <a:r>
              <a:rPr spc="-95" dirty="0"/>
              <a:t> </a:t>
            </a:r>
            <a:r>
              <a:rPr dirty="0"/>
              <a:t>of</a:t>
            </a:r>
            <a:r>
              <a:rPr spc="-95" dirty="0"/>
              <a:t> </a:t>
            </a:r>
            <a:r>
              <a:rPr spc="-10" dirty="0"/>
              <a:t>Steps</a:t>
            </a:r>
            <a:r>
              <a:rPr dirty="0"/>
              <a:t>	</a:t>
            </a:r>
            <a:r>
              <a:rPr spc="-25" dirty="0"/>
              <a:t>in </a:t>
            </a:r>
            <a:r>
              <a:rPr dirty="0"/>
              <a:t>Executing</a:t>
            </a:r>
            <a:r>
              <a:rPr spc="-100" dirty="0"/>
              <a:t> </a:t>
            </a:r>
            <a:r>
              <a:rPr dirty="0"/>
              <a:t>an</a:t>
            </a:r>
            <a:r>
              <a:rPr spc="-100" dirty="0"/>
              <a:t> </a:t>
            </a:r>
            <a:r>
              <a:rPr spc="-10" dirty="0"/>
              <a:t>Instruction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96034"/>
            <a:ext cx="7677784" cy="405002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marR="5080" indent="-343535">
              <a:lnSpc>
                <a:spcPts val="3240"/>
              </a:lnSpc>
              <a:spcBef>
                <a:spcPts val="509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Transfer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word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processor </a:t>
            </a: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another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6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ALU.</a:t>
            </a:r>
            <a:endParaRPr sz="3000">
              <a:latin typeface="Arial MT"/>
              <a:cs typeface="Arial MT"/>
            </a:endParaRPr>
          </a:p>
          <a:p>
            <a:pPr marL="355600" marR="99695" indent="-343535">
              <a:lnSpc>
                <a:spcPts val="324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Perform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arithmetic or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logic</a:t>
            </a:r>
            <a:r>
              <a:rPr sz="3000" spc="-10" dirty="0">
                <a:latin typeface="Arial MT"/>
                <a:cs typeface="Arial MT"/>
              </a:rPr>
              <a:t> operation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result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register.</a:t>
            </a:r>
            <a:endParaRPr sz="3000">
              <a:latin typeface="Arial MT"/>
              <a:cs typeface="Arial MT"/>
            </a:endParaRPr>
          </a:p>
          <a:p>
            <a:pPr marL="355600" marR="673735" indent="-343535">
              <a:lnSpc>
                <a:spcPts val="324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Fetch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contents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given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memory </a:t>
            </a:r>
            <a:r>
              <a:rPr sz="3000" dirty="0">
                <a:latin typeface="Arial MT"/>
                <a:cs typeface="Arial MT"/>
              </a:rPr>
              <a:t>location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load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processor register.</a:t>
            </a:r>
            <a:endParaRPr sz="3000">
              <a:latin typeface="Arial MT"/>
              <a:cs typeface="Arial MT"/>
            </a:endParaRPr>
          </a:p>
          <a:p>
            <a:pPr marL="355600" marR="922655" indent="-343535">
              <a:lnSpc>
                <a:spcPts val="324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Store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word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data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 a</a:t>
            </a:r>
            <a:r>
              <a:rPr sz="3000" spc="-10" dirty="0">
                <a:latin typeface="Arial MT"/>
                <a:cs typeface="Arial MT"/>
              </a:rPr>
              <a:t> processor </a:t>
            </a:r>
            <a:r>
              <a:rPr sz="3000" dirty="0">
                <a:latin typeface="Arial MT"/>
                <a:cs typeface="Arial MT"/>
              </a:rPr>
              <a:t>register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given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location.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700911"/>
            <a:ext cx="8122284" cy="41649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92430" marR="735330" indent="-342265" algn="just">
              <a:lnSpc>
                <a:spcPct val="90000"/>
              </a:lnSpc>
              <a:spcBef>
                <a:spcPts val="43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involves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	</a:t>
            </a:r>
            <a:r>
              <a:rPr sz="2800" dirty="0">
                <a:latin typeface="Arial MT"/>
                <a:cs typeface="Arial MT"/>
              </a:rPr>
              <a:t>steps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one 	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another.</a:t>
            </a:r>
            <a:endParaRPr sz="2800">
              <a:latin typeface="Arial MT"/>
              <a:cs typeface="Arial MT"/>
            </a:endParaRPr>
          </a:p>
          <a:p>
            <a:pPr marL="393700" marR="43180" indent="-343535">
              <a:lnSpc>
                <a:spcPct val="9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place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or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register.</a:t>
            </a:r>
            <a:endParaRPr sz="2800">
              <a:latin typeface="Arial MT"/>
              <a:cs typeface="Arial MT"/>
            </a:endParaRPr>
          </a:p>
          <a:p>
            <a:pPr marL="393700" indent="-342900">
              <a:lnSpc>
                <a:spcPct val="100000"/>
              </a:lnSpc>
              <a:spcBef>
                <a:spcPts val="34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symbolically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7.2.</a:t>
            </a:r>
            <a:endParaRPr sz="2800">
              <a:latin typeface="Arial MT"/>
              <a:cs typeface="Arial MT"/>
            </a:endParaRPr>
          </a:p>
          <a:p>
            <a:pPr marL="393700" marR="281940" indent="-343535">
              <a:lnSpc>
                <a:spcPct val="9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via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controlled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by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in</a:t>
            </a:r>
            <a:r>
              <a:rPr sz="2775" i="1" spc="337" baseline="-21021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775" i="1" spc="315" baseline="-21021" dirty="0">
                <a:latin typeface="Arial"/>
                <a:cs typeface="Arial"/>
              </a:rPr>
              <a:t> </a:t>
            </a:r>
            <a:r>
              <a:rPr sz="2800" spc="-10" dirty="0">
                <a:latin typeface="Arial MT"/>
                <a:cs typeface="Arial MT"/>
              </a:rPr>
              <a:t>respectively.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700911"/>
            <a:ext cx="8074659" cy="25431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93700" marR="610235" indent="-343535">
              <a:lnSpc>
                <a:spcPts val="3020"/>
              </a:lnSpc>
              <a:spcBef>
                <a:spcPts val="4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  <a:tab pos="2073275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</a:t>
            </a:r>
            <a:r>
              <a:rPr sz="2800" i="1" spc="-20" dirty="0">
                <a:latin typeface="Arial"/>
                <a:cs typeface="Arial"/>
              </a:rPr>
              <a:t>i</a:t>
            </a:r>
            <a:r>
              <a:rPr sz="2775" i="1" spc="-30" baseline="-21021" dirty="0">
                <a:latin typeface="Arial"/>
                <a:cs typeface="Arial"/>
              </a:rPr>
              <a:t>in</a:t>
            </a:r>
            <a:r>
              <a:rPr sz="2775" i="1" baseline="-21021" dirty="0">
                <a:latin typeface="Arial"/>
                <a:cs typeface="Arial"/>
              </a:rPr>
              <a:t>	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Ri.</a:t>
            </a:r>
            <a:endParaRPr sz="2800">
              <a:latin typeface="Arial MT"/>
              <a:cs typeface="Arial MT"/>
            </a:endParaRPr>
          </a:p>
          <a:p>
            <a:pPr marL="393700" marR="358140" indent="-343535">
              <a:lnSpc>
                <a:spcPts val="302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  <a:tab pos="3656965" algn="l"/>
              </a:tabLst>
            </a:pPr>
            <a:r>
              <a:rPr sz="2800" spc="-20" dirty="0">
                <a:latin typeface="Arial MT"/>
                <a:cs typeface="Arial MT"/>
              </a:rPr>
              <a:t>Similarly,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</a:t>
            </a:r>
            <a:r>
              <a:rPr sz="2800" i="1" spc="-20" dirty="0">
                <a:latin typeface="Arial"/>
                <a:cs typeface="Arial"/>
              </a:rPr>
              <a:t>i</a:t>
            </a:r>
            <a:r>
              <a:rPr sz="2775" i="1" spc="-30" baseline="-21021" dirty="0">
                <a:latin typeface="Arial"/>
                <a:cs typeface="Arial"/>
              </a:rPr>
              <a:t>out</a:t>
            </a:r>
            <a:r>
              <a:rPr sz="2775" i="1" baseline="-21021" dirty="0">
                <a:latin typeface="Arial"/>
                <a:cs typeface="Arial"/>
              </a:rPr>
              <a:t>	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Ri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  <a:p>
            <a:pPr marL="393700" marR="43180" indent="-343535">
              <a:lnSpc>
                <a:spcPts val="303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  <a:tab pos="2178050" algn="l"/>
              </a:tabLst>
            </a:pPr>
            <a:r>
              <a:rPr sz="2800" dirty="0">
                <a:latin typeface="Arial MT"/>
                <a:cs typeface="Arial MT"/>
              </a:rPr>
              <a:t>While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</a:t>
            </a:r>
            <a:r>
              <a:rPr sz="2800" i="1" spc="-20" dirty="0">
                <a:latin typeface="Arial"/>
                <a:cs typeface="Arial"/>
              </a:rPr>
              <a:t>i</a:t>
            </a:r>
            <a:r>
              <a:rPr sz="2775" i="1" spc="-30" baseline="-21021" dirty="0">
                <a:latin typeface="Arial"/>
                <a:cs typeface="Arial"/>
              </a:rPr>
              <a:t>out</a:t>
            </a:r>
            <a:r>
              <a:rPr sz="2775" i="1" baseline="-21021" dirty="0">
                <a:latin typeface="Arial"/>
                <a:cs typeface="Arial"/>
              </a:rPr>
              <a:t>	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equal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for </a:t>
            </a:r>
            <a:r>
              <a:rPr sz="2800" dirty="0">
                <a:latin typeface="Arial MT"/>
                <a:cs typeface="Arial MT"/>
              </a:rPr>
              <a:t>transferring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other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65455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77284" y="1429385"/>
            <a:ext cx="1903730" cy="4593590"/>
            <a:chOff x="4177284" y="1429385"/>
            <a:chExt cx="1903730" cy="4593590"/>
          </a:xfrm>
        </p:grpSpPr>
        <p:sp>
          <p:nvSpPr>
            <p:cNvPr id="4" name="object 4"/>
            <p:cNvSpPr/>
            <p:nvPr/>
          </p:nvSpPr>
          <p:spPr>
            <a:xfrm>
              <a:off x="5947410" y="5761481"/>
              <a:ext cx="88900" cy="20320"/>
            </a:xfrm>
            <a:custGeom>
              <a:avLst/>
              <a:gdLst/>
              <a:ahLst/>
              <a:cxnLst/>
              <a:rect l="l" t="t" r="r" b="b"/>
              <a:pathLst>
                <a:path w="88900" h="20320">
                  <a:moveTo>
                    <a:pt x="0" y="19812"/>
                  </a:moveTo>
                  <a:lnTo>
                    <a:pt x="88391" y="9906"/>
                  </a:lnTo>
                  <a:lnTo>
                    <a:pt x="0" y="0"/>
                  </a:lnTo>
                  <a:lnTo>
                    <a:pt x="0" y="9906"/>
                  </a:lnTo>
                  <a:lnTo>
                    <a:pt x="0" y="19812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47410" y="5761481"/>
              <a:ext cx="88900" cy="20320"/>
            </a:xfrm>
            <a:custGeom>
              <a:avLst/>
              <a:gdLst/>
              <a:ahLst/>
              <a:cxnLst/>
              <a:rect l="l" t="t" r="r" b="b"/>
              <a:pathLst>
                <a:path w="88900" h="20320">
                  <a:moveTo>
                    <a:pt x="0" y="0"/>
                  </a:moveTo>
                  <a:lnTo>
                    <a:pt x="0" y="19812"/>
                  </a:lnTo>
                  <a:lnTo>
                    <a:pt x="88391" y="9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47410" y="5761481"/>
              <a:ext cx="88900" cy="20320"/>
            </a:xfrm>
            <a:custGeom>
              <a:avLst/>
              <a:gdLst/>
              <a:ahLst/>
              <a:cxnLst/>
              <a:rect l="l" t="t" r="r" b="b"/>
              <a:pathLst>
                <a:path w="88900" h="20320">
                  <a:moveTo>
                    <a:pt x="0" y="19812"/>
                  </a:moveTo>
                  <a:lnTo>
                    <a:pt x="88391" y="9906"/>
                  </a:lnTo>
                  <a:lnTo>
                    <a:pt x="0" y="0"/>
                  </a:lnTo>
                  <a:lnTo>
                    <a:pt x="0" y="9906"/>
                  </a:lnTo>
                  <a:lnTo>
                    <a:pt x="0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38038" y="5772912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623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62094" y="5359145"/>
              <a:ext cx="27940" cy="62865"/>
            </a:xfrm>
            <a:custGeom>
              <a:avLst/>
              <a:gdLst/>
              <a:ahLst/>
              <a:cxnLst/>
              <a:rect l="l" t="t" r="r" b="b"/>
              <a:pathLst>
                <a:path w="27939" h="62864">
                  <a:moveTo>
                    <a:pt x="0" y="0"/>
                  </a:moveTo>
                  <a:lnTo>
                    <a:pt x="13715" y="62483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62094" y="5359145"/>
              <a:ext cx="27940" cy="62865"/>
            </a:xfrm>
            <a:custGeom>
              <a:avLst/>
              <a:gdLst/>
              <a:ahLst/>
              <a:cxnLst/>
              <a:rect l="l" t="t" r="r" b="b"/>
              <a:pathLst>
                <a:path w="27939" h="62864">
                  <a:moveTo>
                    <a:pt x="27431" y="0"/>
                  </a:moveTo>
                  <a:lnTo>
                    <a:pt x="0" y="0"/>
                  </a:lnTo>
                  <a:lnTo>
                    <a:pt x="13715" y="62483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2094" y="5359145"/>
              <a:ext cx="27940" cy="62865"/>
            </a:xfrm>
            <a:custGeom>
              <a:avLst/>
              <a:gdLst/>
              <a:ahLst/>
              <a:cxnLst/>
              <a:rect l="l" t="t" r="r" b="b"/>
              <a:pathLst>
                <a:path w="27939" h="62864">
                  <a:moveTo>
                    <a:pt x="0" y="0"/>
                  </a:moveTo>
                  <a:lnTo>
                    <a:pt x="13715" y="62483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6572" y="5252466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0"/>
                  </a:moveTo>
                  <a:lnTo>
                    <a:pt x="0" y="101346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15662" y="4298442"/>
              <a:ext cx="29209" cy="74930"/>
            </a:xfrm>
            <a:custGeom>
              <a:avLst/>
              <a:gdLst/>
              <a:ahLst/>
              <a:cxnLst/>
              <a:rect l="l" t="t" r="r" b="b"/>
              <a:pathLst>
                <a:path w="29210" h="74929">
                  <a:moveTo>
                    <a:pt x="0" y="0"/>
                  </a:moveTo>
                  <a:lnTo>
                    <a:pt x="14477" y="74675"/>
                  </a:lnTo>
                  <a:lnTo>
                    <a:pt x="28955" y="0"/>
                  </a:lnTo>
                  <a:lnTo>
                    <a:pt x="14477" y="0"/>
                  </a:lnTo>
                  <a:lnTo>
                    <a:pt x="0" y="0"/>
                  </a:lnTo>
                </a:path>
              </a:pathLst>
            </a:custGeom>
            <a:ln w="13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15662" y="4298442"/>
              <a:ext cx="29209" cy="74930"/>
            </a:xfrm>
            <a:custGeom>
              <a:avLst/>
              <a:gdLst/>
              <a:ahLst/>
              <a:cxnLst/>
              <a:rect l="l" t="t" r="r" b="b"/>
              <a:pathLst>
                <a:path w="29210" h="74929">
                  <a:moveTo>
                    <a:pt x="28955" y="0"/>
                  </a:moveTo>
                  <a:lnTo>
                    <a:pt x="0" y="0"/>
                  </a:lnTo>
                  <a:lnTo>
                    <a:pt x="14477" y="74675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15662" y="4298442"/>
              <a:ext cx="29209" cy="74930"/>
            </a:xfrm>
            <a:custGeom>
              <a:avLst/>
              <a:gdLst/>
              <a:ahLst/>
              <a:cxnLst/>
              <a:rect l="l" t="t" r="r" b="b"/>
              <a:pathLst>
                <a:path w="29210" h="74929">
                  <a:moveTo>
                    <a:pt x="0" y="0"/>
                  </a:moveTo>
                  <a:lnTo>
                    <a:pt x="14477" y="74675"/>
                  </a:lnTo>
                  <a:lnTo>
                    <a:pt x="28955" y="0"/>
                  </a:lnTo>
                  <a:lnTo>
                    <a:pt x="1447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2094" y="3121914"/>
              <a:ext cx="1504315" cy="1176655"/>
            </a:xfrm>
            <a:custGeom>
              <a:avLst/>
              <a:gdLst/>
              <a:ahLst/>
              <a:cxnLst/>
              <a:rect l="l" t="t" r="r" b="b"/>
              <a:pathLst>
                <a:path w="1504314" h="1176654">
                  <a:moveTo>
                    <a:pt x="367283" y="1176528"/>
                  </a:moveTo>
                  <a:lnTo>
                    <a:pt x="367283" y="1091184"/>
                  </a:lnTo>
                  <a:lnTo>
                    <a:pt x="1504188" y="1091184"/>
                  </a:lnTo>
                </a:path>
                <a:path w="1504314" h="1176654">
                  <a:moveTo>
                    <a:pt x="0" y="0"/>
                  </a:moveTo>
                  <a:lnTo>
                    <a:pt x="13715" y="64008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62094" y="3121914"/>
              <a:ext cx="27940" cy="64135"/>
            </a:xfrm>
            <a:custGeom>
              <a:avLst/>
              <a:gdLst/>
              <a:ahLst/>
              <a:cxnLst/>
              <a:rect l="l" t="t" r="r" b="b"/>
              <a:pathLst>
                <a:path w="27939" h="64135">
                  <a:moveTo>
                    <a:pt x="27431" y="0"/>
                  </a:moveTo>
                  <a:lnTo>
                    <a:pt x="0" y="0"/>
                  </a:lnTo>
                  <a:lnTo>
                    <a:pt x="13715" y="64008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62094" y="3121914"/>
              <a:ext cx="27940" cy="64135"/>
            </a:xfrm>
            <a:custGeom>
              <a:avLst/>
              <a:gdLst/>
              <a:ahLst/>
              <a:cxnLst/>
              <a:rect l="l" t="t" r="r" b="b"/>
              <a:pathLst>
                <a:path w="27939" h="64135">
                  <a:moveTo>
                    <a:pt x="0" y="0"/>
                  </a:moveTo>
                  <a:lnTo>
                    <a:pt x="13715" y="64008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5810" y="2210562"/>
              <a:ext cx="1460500" cy="911860"/>
            </a:xfrm>
            <a:custGeom>
              <a:avLst/>
              <a:gdLst/>
              <a:ahLst/>
              <a:cxnLst/>
              <a:rect l="l" t="t" r="r" b="b"/>
              <a:pathLst>
                <a:path w="1460500" h="911860">
                  <a:moveTo>
                    <a:pt x="0" y="911351"/>
                  </a:moveTo>
                  <a:lnTo>
                    <a:pt x="0" y="774191"/>
                  </a:lnTo>
                  <a:lnTo>
                    <a:pt x="810767" y="774191"/>
                  </a:lnTo>
                </a:path>
                <a:path w="1460500" h="911860">
                  <a:moveTo>
                    <a:pt x="1371600" y="30479"/>
                  </a:moveTo>
                  <a:lnTo>
                    <a:pt x="1459991" y="10160"/>
                  </a:lnTo>
                  <a:lnTo>
                    <a:pt x="1371600" y="0"/>
                  </a:lnTo>
                  <a:lnTo>
                    <a:pt x="1371600" y="10160"/>
                  </a:lnTo>
                  <a:lnTo>
                    <a:pt x="1371600" y="30479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47410" y="2210562"/>
              <a:ext cx="88900" cy="30480"/>
            </a:xfrm>
            <a:custGeom>
              <a:avLst/>
              <a:gdLst/>
              <a:ahLst/>
              <a:cxnLst/>
              <a:rect l="l" t="t" r="r" b="b"/>
              <a:pathLst>
                <a:path w="88900" h="30480">
                  <a:moveTo>
                    <a:pt x="0" y="0"/>
                  </a:moveTo>
                  <a:lnTo>
                    <a:pt x="0" y="30479"/>
                  </a:lnTo>
                  <a:lnTo>
                    <a:pt x="88391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47410" y="2210562"/>
              <a:ext cx="88900" cy="30480"/>
            </a:xfrm>
            <a:custGeom>
              <a:avLst/>
              <a:gdLst/>
              <a:ahLst/>
              <a:cxnLst/>
              <a:rect l="l" t="t" r="r" b="b"/>
              <a:pathLst>
                <a:path w="88900" h="30480">
                  <a:moveTo>
                    <a:pt x="0" y="30479"/>
                  </a:moveTo>
                  <a:lnTo>
                    <a:pt x="88391" y="10922"/>
                  </a:lnTo>
                  <a:lnTo>
                    <a:pt x="0" y="0"/>
                  </a:lnTo>
                  <a:lnTo>
                    <a:pt x="0" y="10922"/>
                  </a:lnTo>
                  <a:lnTo>
                    <a:pt x="0" y="30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38038" y="2221992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623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62094" y="1774698"/>
              <a:ext cx="27940" cy="64135"/>
            </a:xfrm>
            <a:custGeom>
              <a:avLst/>
              <a:gdLst/>
              <a:ahLst/>
              <a:cxnLst/>
              <a:rect l="l" t="t" r="r" b="b"/>
              <a:pathLst>
                <a:path w="27939" h="64135">
                  <a:moveTo>
                    <a:pt x="0" y="0"/>
                  </a:moveTo>
                  <a:lnTo>
                    <a:pt x="13715" y="64007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62094" y="1774698"/>
              <a:ext cx="27940" cy="64135"/>
            </a:xfrm>
            <a:custGeom>
              <a:avLst/>
              <a:gdLst/>
              <a:ahLst/>
              <a:cxnLst/>
              <a:rect l="l" t="t" r="r" b="b"/>
              <a:pathLst>
                <a:path w="27939" h="64135">
                  <a:moveTo>
                    <a:pt x="27431" y="0"/>
                  </a:moveTo>
                  <a:lnTo>
                    <a:pt x="0" y="0"/>
                  </a:lnTo>
                  <a:lnTo>
                    <a:pt x="13715" y="64007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62094" y="1774698"/>
              <a:ext cx="27940" cy="64135"/>
            </a:xfrm>
            <a:custGeom>
              <a:avLst/>
              <a:gdLst/>
              <a:ahLst/>
              <a:cxnLst/>
              <a:rect l="l" t="t" r="r" b="b"/>
              <a:pathLst>
                <a:path w="27939" h="64135">
                  <a:moveTo>
                    <a:pt x="0" y="0"/>
                  </a:moveTo>
                  <a:lnTo>
                    <a:pt x="13715" y="64007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75810" y="1712214"/>
              <a:ext cx="928369" cy="4304030"/>
            </a:xfrm>
            <a:custGeom>
              <a:avLst/>
              <a:gdLst/>
              <a:ahLst/>
              <a:cxnLst/>
              <a:rect l="l" t="t" r="r" b="b"/>
              <a:pathLst>
                <a:path w="928370" h="4304030">
                  <a:moveTo>
                    <a:pt x="0" y="62484"/>
                  </a:moveTo>
                  <a:lnTo>
                    <a:pt x="0" y="0"/>
                  </a:lnTo>
                  <a:lnTo>
                    <a:pt x="810767" y="0"/>
                  </a:lnTo>
                </a:path>
                <a:path w="928370" h="4304030">
                  <a:moveTo>
                    <a:pt x="487679" y="4303776"/>
                  </a:moveTo>
                  <a:lnTo>
                    <a:pt x="928115" y="4303776"/>
                  </a:lnTo>
                  <a:lnTo>
                    <a:pt x="928115" y="4155948"/>
                  </a:lnTo>
                </a:path>
                <a:path w="928370" h="4304030">
                  <a:moveTo>
                    <a:pt x="810767" y="4059936"/>
                  </a:moveTo>
                  <a:lnTo>
                    <a:pt x="0" y="4059936"/>
                  </a:lnTo>
                  <a:lnTo>
                    <a:pt x="0" y="391058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84904" y="5157216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5">
                  <a:moveTo>
                    <a:pt x="0" y="0"/>
                  </a:moveTo>
                  <a:lnTo>
                    <a:pt x="258318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6572" y="4853939"/>
              <a:ext cx="0" cy="219075"/>
            </a:xfrm>
            <a:custGeom>
              <a:avLst/>
              <a:gdLst/>
              <a:ahLst/>
              <a:cxnLst/>
              <a:rect l="l" t="t" r="r" b="b"/>
              <a:pathLst>
                <a:path h="219075">
                  <a:moveTo>
                    <a:pt x="0" y="0"/>
                  </a:moveTo>
                  <a:lnTo>
                    <a:pt x="0" y="218693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62094" y="3821430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29">
                  <a:moveTo>
                    <a:pt x="0" y="0"/>
                  </a:moveTo>
                  <a:lnTo>
                    <a:pt x="13715" y="74676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62094" y="3821430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29">
                  <a:moveTo>
                    <a:pt x="27431" y="0"/>
                  </a:moveTo>
                  <a:lnTo>
                    <a:pt x="0" y="0"/>
                  </a:lnTo>
                  <a:lnTo>
                    <a:pt x="13715" y="74676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62094" y="3821430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29">
                  <a:moveTo>
                    <a:pt x="0" y="0"/>
                  </a:moveTo>
                  <a:lnTo>
                    <a:pt x="13715" y="74676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5810" y="3387089"/>
              <a:ext cx="1905" cy="434340"/>
            </a:xfrm>
            <a:custGeom>
              <a:avLst/>
              <a:gdLst/>
              <a:ahLst/>
              <a:cxnLst/>
              <a:rect l="l" t="t" r="r" b="b"/>
              <a:pathLst>
                <a:path w="1904" h="434339">
                  <a:moveTo>
                    <a:pt x="0" y="434340"/>
                  </a:moveTo>
                  <a:lnTo>
                    <a:pt x="1524" y="0"/>
                  </a:lnTo>
                </a:path>
              </a:pathLst>
            </a:custGeom>
            <a:ln w="13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38038" y="2985516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10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75810" y="1436370"/>
              <a:ext cx="928369" cy="1463040"/>
            </a:xfrm>
            <a:custGeom>
              <a:avLst/>
              <a:gdLst/>
              <a:ahLst/>
              <a:cxnLst/>
              <a:rect l="l" t="t" r="r" b="b"/>
              <a:pathLst>
                <a:path w="928370" h="1463039">
                  <a:moveTo>
                    <a:pt x="487679" y="1304543"/>
                  </a:moveTo>
                  <a:lnTo>
                    <a:pt x="928115" y="1304543"/>
                  </a:lnTo>
                  <a:lnTo>
                    <a:pt x="928115" y="1463039"/>
                  </a:lnTo>
                </a:path>
                <a:path w="928370" h="1463039">
                  <a:moveTo>
                    <a:pt x="487679" y="1027176"/>
                  </a:moveTo>
                  <a:lnTo>
                    <a:pt x="928115" y="1027176"/>
                  </a:lnTo>
                  <a:lnTo>
                    <a:pt x="928115" y="879347"/>
                  </a:lnTo>
                </a:path>
                <a:path w="928370" h="1463039">
                  <a:moveTo>
                    <a:pt x="810767" y="784859"/>
                  </a:moveTo>
                  <a:lnTo>
                    <a:pt x="0" y="784859"/>
                  </a:lnTo>
                  <a:lnTo>
                    <a:pt x="0" y="605027"/>
                  </a:lnTo>
                </a:path>
                <a:path w="928370" h="1463039">
                  <a:moveTo>
                    <a:pt x="487679" y="0"/>
                  </a:moveTo>
                  <a:lnTo>
                    <a:pt x="928115" y="0"/>
                  </a:lnTo>
                  <a:lnTo>
                    <a:pt x="928115" y="179831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38038" y="1712976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10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6578" y="5676138"/>
              <a:ext cx="251460" cy="192405"/>
            </a:xfrm>
            <a:custGeom>
              <a:avLst/>
              <a:gdLst/>
              <a:ahLst/>
              <a:cxnLst/>
              <a:rect l="l" t="t" r="r" b="b"/>
              <a:pathLst>
                <a:path w="251460" h="192404">
                  <a:moveTo>
                    <a:pt x="251460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251460" y="192024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86578" y="5676138"/>
              <a:ext cx="251460" cy="192405"/>
            </a:xfrm>
            <a:custGeom>
              <a:avLst/>
              <a:gdLst/>
              <a:ahLst/>
              <a:cxnLst/>
              <a:rect l="l" t="t" r="r" b="b"/>
              <a:pathLst>
                <a:path w="251460" h="192404">
                  <a:moveTo>
                    <a:pt x="0" y="192024"/>
                  </a:moveTo>
                  <a:lnTo>
                    <a:pt x="251460" y="192024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920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86578" y="5676138"/>
              <a:ext cx="251460" cy="192405"/>
            </a:xfrm>
            <a:custGeom>
              <a:avLst/>
              <a:gdLst/>
              <a:ahLst/>
              <a:cxnLst/>
              <a:rect l="l" t="t" r="r" b="b"/>
              <a:pathLst>
                <a:path w="251460" h="192404">
                  <a:moveTo>
                    <a:pt x="0" y="192024"/>
                  </a:moveTo>
                  <a:lnTo>
                    <a:pt x="251460" y="192024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92024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76494" y="5740145"/>
              <a:ext cx="73660" cy="64135"/>
            </a:xfrm>
            <a:custGeom>
              <a:avLst/>
              <a:gdLst/>
              <a:ahLst/>
              <a:cxnLst/>
              <a:rect l="l" t="t" r="r" b="b"/>
              <a:pathLst>
                <a:path w="73660" h="64135">
                  <a:moveTo>
                    <a:pt x="73151" y="64007"/>
                  </a:moveTo>
                  <a:lnTo>
                    <a:pt x="0" y="0"/>
                  </a:lnTo>
                </a:path>
                <a:path w="73660" h="64135">
                  <a:moveTo>
                    <a:pt x="73151" y="0"/>
                  </a:moveTo>
                  <a:lnTo>
                    <a:pt x="0" y="64007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86578" y="2135886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251460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251460" y="179832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86578" y="2135886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0" y="179832"/>
                  </a:moveTo>
                  <a:lnTo>
                    <a:pt x="251460" y="179832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86578" y="2135886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0" y="179832"/>
                  </a:moveTo>
                  <a:lnTo>
                    <a:pt x="251460" y="179832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76494" y="1584198"/>
              <a:ext cx="73660" cy="4285615"/>
            </a:xfrm>
            <a:custGeom>
              <a:avLst/>
              <a:gdLst/>
              <a:ahLst/>
              <a:cxnLst/>
              <a:rect l="l" t="t" r="r" b="b"/>
              <a:pathLst>
                <a:path w="73660" h="4285615">
                  <a:moveTo>
                    <a:pt x="73151" y="669036"/>
                  </a:moveTo>
                  <a:lnTo>
                    <a:pt x="0" y="615696"/>
                  </a:lnTo>
                </a:path>
                <a:path w="73660" h="4285615">
                  <a:moveTo>
                    <a:pt x="73151" y="615696"/>
                  </a:moveTo>
                  <a:lnTo>
                    <a:pt x="0" y="669036"/>
                  </a:lnTo>
                </a:path>
                <a:path w="73660" h="4285615">
                  <a:moveTo>
                    <a:pt x="27431" y="4283964"/>
                  </a:moveTo>
                  <a:lnTo>
                    <a:pt x="30479" y="4285488"/>
                  </a:lnTo>
                </a:path>
                <a:path w="73660" h="4285615">
                  <a:moveTo>
                    <a:pt x="27431" y="0"/>
                  </a:moveTo>
                  <a:lnTo>
                    <a:pt x="30479" y="15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887214" y="4383404"/>
            <a:ext cx="102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50233" y="4383404"/>
            <a:ext cx="1066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04894" y="5432297"/>
            <a:ext cx="942340" cy="190500"/>
          </a:xfrm>
          <a:prstGeom prst="rect">
            <a:avLst/>
          </a:prstGeom>
          <a:ln w="13716">
            <a:solidFill>
              <a:srgbClr val="0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R="14604" algn="ctr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Calibri"/>
                <a:cs typeface="Calibri"/>
              </a:rPr>
              <a:t>Z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436236" y="1609216"/>
            <a:ext cx="1209040" cy="3650615"/>
            <a:chOff x="4436236" y="1609216"/>
            <a:chExt cx="1209040" cy="3650615"/>
          </a:xfrm>
        </p:grpSpPr>
        <p:sp>
          <p:nvSpPr>
            <p:cNvPr id="47" name="object 47"/>
            <p:cNvSpPr/>
            <p:nvPr/>
          </p:nvSpPr>
          <p:spPr>
            <a:xfrm>
              <a:off x="5386577" y="1616201"/>
              <a:ext cx="251460" cy="190500"/>
            </a:xfrm>
            <a:custGeom>
              <a:avLst/>
              <a:gdLst/>
              <a:ahLst/>
              <a:cxnLst/>
              <a:rect l="l" t="t" r="r" b="b"/>
              <a:pathLst>
                <a:path w="251460" h="190500">
                  <a:moveTo>
                    <a:pt x="25146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51460" y="190500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86577" y="1616201"/>
              <a:ext cx="251460" cy="190500"/>
            </a:xfrm>
            <a:custGeom>
              <a:avLst/>
              <a:gdLst/>
              <a:ahLst/>
              <a:cxnLst/>
              <a:rect l="l" t="t" r="r" b="b"/>
              <a:pathLst>
                <a:path w="251460" h="190500">
                  <a:moveTo>
                    <a:pt x="0" y="190500"/>
                  </a:moveTo>
                  <a:lnTo>
                    <a:pt x="251460" y="190500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86577" y="1616201"/>
              <a:ext cx="251460" cy="190500"/>
            </a:xfrm>
            <a:custGeom>
              <a:avLst/>
              <a:gdLst/>
              <a:ahLst/>
              <a:cxnLst/>
              <a:rect l="l" t="t" r="r" b="b"/>
              <a:pathLst>
                <a:path w="251460" h="190500">
                  <a:moveTo>
                    <a:pt x="0" y="190500"/>
                  </a:moveTo>
                  <a:lnTo>
                    <a:pt x="251460" y="190500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76494" y="1680209"/>
              <a:ext cx="73660" cy="64135"/>
            </a:xfrm>
            <a:custGeom>
              <a:avLst/>
              <a:gdLst/>
              <a:ahLst/>
              <a:cxnLst/>
              <a:rect l="l" t="t" r="r" b="b"/>
              <a:pathLst>
                <a:path w="73660" h="64135">
                  <a:moveTo>
                    <a:pt x="73151" y="64007"/>
                  </a:moveTo>
                  <a:lnTo>
                    <a:pt x="0" y="0"/>
                  </a:lnTo>
                </a:path>
                <a:path w="73660" h="64135">
                  <a:moveTo>
                    <a:pt x="73151" y="0"/>
                  </a:moveTo>
                  <a:lnTo>
                    <a:pt x="0" y="64007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386577" y="2899409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251460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251460" y="179832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386577" y="2899409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0" y="179832"/>
                  </a:moveTo>
                  <a:lnTo>
                    <a:pt x="251460" y="179832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86577" y="2899409"/>
              <a:ext cx="251460" cy="180340"/>
            </a:xfrm>
            <a:custGeom>
              <a:avLst/>
              <a:gdLst/>
              <a:ahLst/>
              <a:cxnLst/>
              <a:rect l="l" t="t" r="r" b="b"/>
              <a:pathLst>
                <a:path w="251460" h="180339">
                  <a:moveTo>
                    <a:pt x="0" y="179832"/>
                  </a:moveTo>
                  <a:lnTo>
                    <a:pt x="251460" y="179832"/>
                  </a:lnTo>
                  <a:lnTo>
                    <a:pt x="25146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76494" y="2963417"/>
              <a:ext cx="73660" cy="52069"/>
            </a:xfrm>
            <a:custGeom>
              <a:avLst/>
              <a:gdLst/>
              <a:ahLst/>
              <a:cxnLst/>
              <a:rect l="l" t="t" r="r" b="b"/>
              <a:pathLst>
                <a:path w="73660" h="52069">
                  <a:moveTo>
                    <a:pt x="73151" y="51816"/>
                  </a:moveTo>
                  <a:lnTo>
                    <a:pt x="0" y="0"/>
                  </a:lnTo>
                </a:path>
                <a:path w="73660" h="52069">
                  <a:moveTo>
                    <a:pt x="73151" y="0"/>
                  </a:moveTo>
                  <a:lnTo>
                    <a:pt x="0" y="51816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43221" y="5072633"/>
              <a:ext cx="266700" cy="180340"/>
            </a:xfrm>
            <a:custGeom>
              <a:avLst/>
              <a:gdLst/>
              <a:ahLst/>
              <a:cxnLst/>
              <a:rect l="l" t="t" r="r" b="b"/>
              <a:pathLst>
                <a:path w="266700" h="180339">
                  <a:moveTo>
                    <a:pt x="266700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266700" y="179832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43221" y="5072633"/>
              <a:ext cx="266700" cy="180340"/>
            </a:xfrm>
            <a:custGeom>
              <a:avLst/>
              <a:gdLst/>
              <a:ahLst/>
              <a:cxnLst/>
              <a:rect l="l" t="t" r="r" b="b"/>
              <a:pathLst>
                <a:path w="266700" h="180339">
                  <a:moveTo>
                    <a:pt x="0" y="179832"/>
                  </a:moveTo>
                  <a:lnTo>
                    <a:pt x="266700" y="179832"/>
                  </a:lnTo>
                  <a:lnTo>
                    <a:pt x="26670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3221" y="5072633"/>
              <a:ext cx="266700" cy="180340"/>
            </a:xfrm>
            <a:custGeom>
              <a:avLst/>
              <a:gdLst/>
              <a:ahLst/>
              <a:cxnLst/>
              <a:rect l="l" t="t" r="r" b="b"/>
              <a:pathLst>
                <a:path w="266700" h="180339">
                  <a:moveTo>
                    <a:pt x="0" y="179832"/>
                  </a:moveTo>
                  <a:lnTo>
                    <a:pt x="266700" y="179832"/>
                  </a:lnTo>
                  <a:lnTo>
                    <a:pt x="266700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31613" y="5136641"/>
              <a:ext cx="88900" cy="52069"/>
            </a:xfrm>
            <a:custGeom>
              <a:avLst/>
              <a:gdLst/>
              <a:ahLst/>
              <a:cxnLst/>
              <a:rect l="l" t="t" r="r" b="b"/>
              <a:pathLst>
                <a:path w="88900" h="52070">
                  <a:moveTo>
                    <a:pt x="88391" y="51815"/>
                  </a:moveTo>
                  <a:lnTo>
                    <a:pt x="0" y="0"/>
                  </a:lnTo>
                </a:path>
                <a:path w="88900" h="52070">
                  <a:moveTo>
                    <a:pt x="88391" y="0"/>
                  </a:moveTo>
                  <a:lnTo>
                    <a:pt x="0" y="5181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104894" y="3207257"/>
            <a:ext cx="942340" cy="180340"/>
          </a:xfrm>
          <a:prstGeom prst="rect">
            <a:avLst/>
          </a:prstGeom>
          <a:ln w="13716">
            <a:solidFill>
              <a:srgbClr val="0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R="12700" algn="ctr">
              <a:lnSpc>
                <a:spcPts val="1315"/>
              </a:lnSpc>
              <a:spcBef>
                <a:spcPts val="100"/>
              </a:spcBef>
            </a:pP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43858" y="4594352"/>
            <a:ext cx="741680" cy="67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ALU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50" baseline="2525" dirty="0">
                <a:latin typeface="Calibri"/>
                <a:cs typeface="Calibri"/>
              </a:rPr>
              <a:t>Z</a:t>
            </a:r>
            <a:r>
              <a:rPr sz="1650" spc="-120" baseline="2525" dirty="0">
                <a:latin typeface="Calibri"/>
                <a:cs typeface="Calibri"/>
              </a:rPr>
              <a:t> </a:t>
            </a:r>
            <a:r>
              <a:rPr sz="800" i="1" spc="-25" dirty="0">
                <a:latin typeface="Calibri"/>
                <a:cs typeface="Calibri"/>
              </a:rPr>
              <a:t>in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29860" y="1326845"/>
            <a:ext cx="26860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R</a:t>
            </a:r>
            <a:r>
              <a:rPr sz="1100" spc="-150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i</a:t>
            </a:r>
            <a:r>
              <a:rPr sz="1200" i="1" spc="-37" baseline="-10416" dirty="0">
                <a:latin typeface="Calibri"/>
                <a:cs typeface="Calibri"/>
              </a:rPr>
              <a:t>in</a:t>
            </a:r>
            <a:endParaRPr sz="1200" baseline="-10416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04894" y="1860042"/>
            <a:ext cx="942340" cy="181610"/>
          </a:xfrm>
          <a:prstGeom prst="rect">
            <a:avLst/>
          </a:prstGeom>
          <a:ln w="13716">
            <a:solidFill>
              <a:srgbClr val="00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3810" algn="ctr">
              <a:lnSpc>
                <a:spcPts val="1250"/>
              </a:lnSpc>
              <a:spcBef>
                <a:spcPts val="175"/>
              </a:spcBef>
            </a:pPr>
            <a:r>
              <a:rPr sz="1100" spc="-10" dirty="0">
                <a:latin typeface="Calibri"/>
                <a:cs typeface="Calibri"/>
              </a:rPr>
              <a:t>R</a:t>
            </a:r>
            <a:r>
              <a:rPr sz="1100" spc="-150" dirty="0">
                <a:latin typeface="Calibri"/>
                <a:cs typeface="Calibri"/>
              </a:rPr>
              <a:t> </a:t>
            </a:r>
            <a:r>
              <a:rPr sz="1100" i="1" spc="-50" dirty="0">
                <a:latin typeface="Calibri"/>
                <a:cs typeface="Calibri"/>
              </a:rPr>
              <a:t>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96459" y="2375154"/>
            <a:ext cx="280670" cy="480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5" baseline="2525" dirty="0">
                <a:latin typeface="Calibri"/>
                <a:cs typeface="Calibri"/>
              </a:rPr>
              <a:t>R</a:t>
            </a:r>
            <a:r>
              <a:rPr sz="1650" i="1" spc="-15" baseline="2525" dirty="0">
                <a:latin typeface="Calibri"/>
                <a:cs typeface="Calibri"/>
              </a:rPr>
              <a:t>i</a:t>
            </a:r>
            <a:r>
              <a:rPr sz="800" i="1" spc="-10" dirty="0">
                <a:latin typeface="Calibri"/>
                <a:cs typeface="Calibri"/>
              </a:rPr>
              <a:t>out</a:t>
            </a:r>
            <a:endParaRPr sz="800">
              <a:latin typeface="Calibri"/>
              <a:cs typeface="Calibri"/>
            </a:endParaRPr>
          </a:p>
          <a:p>
            <a:pPr marL="99695">
              <a:lnSpc>
                <a:spcPct val="100000"/>
              </a:lnSpc>
              <a:spcBef>
                <a:spcPts val="935"/>
              </a:spcBef>
            </a:pPr>
            <a:r>
              <a:rPr sz="1650" baseline="2525" dirty="0">
                <a:latin typeface="Calibri"/>
                <a:cs typeface="Calibri"/>
              </a:rPr>
              <a:t>Y</a:t>
            </a:r>
            <a:r>
              <a:rPr sz="1650" spc="-135" baseline="2525" dirty="0">
                <a:latin typeface="Calibri"/>
                <a:cs typeface="Calibri"/>
              </a:rPr>
              <a:t> </a:t>
            </a:r>
            <a:r>
              <a:rPr sz="800" i="1" spc="-25" dirty="0">
                <a:latin typeface="Calibri"/>
                <a:cs typeface="Calibri"/>
              </a:rPr>
              <a:t>in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912870" y="1309877"/>
            <a:ext cx="2301240" cy="4768850"/>
          </a:xfrm>
          <a:custGeom>
            <a:avLst/>
            <a:gdLst/>
            <a:ahLst/>
            <a:cxnLst/>
            <a:rect l="l" t="t" r="r" b="b"/>
            <a:pathLst>
              <a:path w="2301240" h="4768850">
                <a:moveTo>
                  <a:pt x="2242184" y="105156"/>
                </a:moveTo>
                <a:lnTo>
                  <a:pt x="2301240" y="105156"/>
                </a:lnTo>
                <a:lnTo>
                  <a:pt x="2197862" y="0"/>
                </a:lnTo>
                <a:lnTo>
                  <a:pt x="2109216" y="105156"/>
                </a:lnTo>
                <a:lnTo>
                  <a:pt x="2153539" y="105156"/>
                </a:lnTo>
              </a:path>
              <a:path w="2301240" h="4768850">
                <a:moveTo>
                  <a:pt x="2153412" y="4674108"/>
                </a:moveTo>
                <a:lnTo>
                  <a:pt x="2154935" y="105156"/>
                </a:lnTo>
              </a:path>
              <a:path w="2301240" h="4768850">
                <a:moveTo>
                  <a:pt x="2257043" y="4674108"/>
                </a:moveTo>
                <a:lnTo>
                  <a:pt x="2258567" y="105156"/>
                </a:lnTo>
              </a:path>
              <a:path w="2301240" h="4768850">
                <a:moveTo>
                  <a:pt x="2242184" y="4674108"/>
                </a:moveTo>
                <a:lnTo>
                  <a:pt x="2301240" y="4674108"/>
                </a:lnTo>
                <a:lnTo>
                  <a:pt x="2197862" y="4768596"/>
                </a:lnTo>
                <a:lnTo>
                  <a:pt x="2109216" y="4674108"/>
                </a:lnTo>
                <a:lnTo>
                  <a:pt x="2153539" y="4674108"/>
                </a:lnTo>
              </a:path>
              <a:path w="2301240" h="4768850">
                <a:moveTo>
                  <a:pt x="663701" y="3126867"/>
                </a:moveTo>
                <a:lnTo>
                  <a:pt x="589914" y="3073908"/>
                </a:lnTo>
                <a:lnTo>
                  <a:pt x="0" y="3073908"/>
                </a:lnTo>
                <a:lnTo>
                  <a:pt x="221233" y="3550920"/>
                </a:lnTo>
                <a:lnTo>
                  <a:pt x="1106169" y="3550920"/>
                </a:lnTo>
                <a:lnTo>
                  <a:pt x="1327403" y="3073908"/>
                </a:lnTo>
                <a:lnTo>
                  <a:pt x="737488" y="3073908"/>
                </a:lnTo>
                <a:lnTo>
                  <a:pt x="663701" y="3126867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625465" y="969009"/>
            <a:ext cx="1059815" cy="3105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410845" marR="5080" indent="-398780">
              <a:lnSpc>
                <a:spcPct val="69500"/>
              </a:lnSpc>
              <a:spcBef>
                <a:spcPts val="505"/>
              </a:spcBef>
            </a:pPr>
            <a:r>
              <a:rPr sz="1100" dirty="0">
                <a:latin typeface="Calibri"/>
                <a:cs typeface="Calibri"/>
              </a:rPr>
              <a:t>Internal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processor </a:t>
            </a:r>
            <a:r>
              <a:rPr sz="1100" spc="-25" dirty="0">
                <a:latin typeface="Calibri"/>
                <a:cs typeface="Calibri"/>
              </a:rPr>
              <a:t>bus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590035" y="3501390"/>
            <a:ext cx="6343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Constant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061586" y="3916121"/>
            <a:ext cx="30861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MUX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794635" y="5936691"/>
            <a:ext cx="4074795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 algn="ctr">
              <a:lnSpc>
                <a:spcPct val="100000"/>
              </a:lnSpc>
              <a:spcBef>
                <a:spcPts val="100"/>
              </a:spcBef>
            </a:pPr>
            <a:r>
              <a:rPr sz="1650" baseline="7575" dirty="0">
                <a:latin typeface="Calibri"/>
                <a:cs typeface="Calibri"/>
              </a:rPr>
              <a:t>Z</a:t>
            </a:r>
            <a:r>
              <a:rPr sz="1650" spc="-97" baseline="7575" dirty="0">
                <a:latin typeface="Calibri"/>
                <a:cs typeface="Calibri"/>
              </a:rPr>
              <a:t> </a:t>
            </a:r>
            <a:r>
              <a:rPr sz="800" i="1" spc="-25" dirty="0">
                <a:latin typeface="Calibri"/>
                <a:cs typeface="Calibri"/>
              </a:rPr>
              <a:t>out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8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7.2.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gating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registers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7.1.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3418332" y="3709415"/>
            <a:ext cx="1341120" cy="670560"/>
            <a:chOff x="3418332" y="3709415"/>
            <a:chExt cx="1341120" cy="670560"/>
          </a:xfrm>
        </p:grpSpPr>
        <p:sp>
          <p:nvSpPr>
            <p:cNvPr id="70" name="object 70"/>
            <p:cNvSpPr/>
            <p:nvPr/>
          </p:nvSpPr>
          <p:spPr>
            <a:xfrm>
              <a:off x="3425190" y="4001261"/>
              <a:ext cx="810895" cy="372110"/>
            </a:xfrm>
            <a:custGeom>
              <a:avLst/>
              <a:gdLst/>
              <a:ahLst/>
              <a:cxnLst/>
              <a:rect l="l" t="t" r="r" b="b"/>
              <a:pathLst>
                <a:path w="810895" h="372110">
                  <a:moveTo>
                    <a:pt x="0" y="0"/>
                  </a:moveTo>
                  <a:lnTo>
                    <a:pt x="339851" y="1524"/>
                  </a:lnTo>
                </a:path>
                <a:path w="810895" h="372110">
                  <a:moveTo>
                    <a:pt x="781812" y="297180"/>
                  </a:moveTo>
                  <a:lnTo>
                    <a:pt x="796289" y="371856"/>
                  </a:lnTo>
                  <a:lnTo>
                    <a:pt x="810768" y="297180"/>
                  </a:lnTo>
                  <a:lnTo>
                    <a:pt x="796289" y="297180"/>
                  </a:lnTo>
                  <a:lnTo>
                    <a:pt x="781812" y="29718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207002" y="4298441"/>
              <a:ext cx="29209" cy="74930"/>
            </a:xfrm>
            <a:custGeom>
              <a:avLst/>
              <a:gdLst/>
              <a:ahLst/>
              <a:cxnLst/>
              <a:rect l="l" t="t" r="r" b="b"/>
              <a:pathLst>
                <a:path w="29210" h="74929">
                  <a:moveTo>
                    <a:pt x="28956" y="0"/>
                  </a:moveTo>
                  <a:lnTo>
                    <a:pt x="0" y="0"/>
                  </a:lnTo>
                  <a:lnTo>
                    <a:pt x="14477" y="7467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07002" y="4298441"/>
              <a:ext cx="29209" cy="74930"/>
            </a:xfrm>
            <a:custGeom>
              <a:avLst/>
              <a:gdLst/>
              <a:ahLst/>
              <a:cxnLst/>
              <a:rect l="l" t="t" r="r" b="b"/>
              <a:pathLst>
                <a:path w="29210" h="74929">
                  <a:moveTo>
                    <a:pt x="0" y="0"/>
                  </a:moveTo>
                  <a:lnTo>
                    <a:pt x="14477" y="74675"/>
                  </a:lnTo>
                  <a:lnTo>
                    <a:pt x="28956" y="0"/>
                  </a:lnTo>
                  <a:lnTo>
                    <a:pt x="1447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90366" y="3821429"/>
              <a:ext cx="1062355" cy="477520"/>
            </a:xfrm>
            <a:custGeom>
              <a:avLst/>
              <a:gdLst/>
              <a:ahLst/>
              <a:cxnLst/>
              <a:rect l="l" t="t" r="r" b="b"/>
              <a:pathLst>
                <a:path w="1062354" h="477520">
                  <a:moveTo>
                    <a:pt x="531876" y="477012"/>
                  </a:moveTo>
                  <a:lnTo>
                    <a:pt x="533400" y="275844"/>
                  </a:lnTo>
                </a:path>
                <a:path w="1062354" h="477520">
                  <a:moveTo>
                    <a:pt x="132714" y="275844"/>
                  </a:moveTo>
                  <a:lnTo>
                    <a:pt x="929386" y="275844"/>
                  </a:lnTo>
                  <a:lnTo>
                    <a:pt x="1062228" y="85344"/>
                  </a:lnTo>
                  <a:lnTo>
                    <a:pt x="0" y="85344"/>
                  </a:lnTo>
                  <a:lnTo>
                    <a:pt x="132714" y="275844"/>
                  </a:lnTo>
                </a:path>
                <a:path w="1062354" h="477520">
                  <a:moveTo>
                    <a:pt x="178308" y="0"/>
                  </a:moveTo>
                  <a:lnTo>
                    <a:pt x="192024" y="74676"/>
                  </a:lnTo>
                  <a:lnTo>
                    <a:pt x="205739" y="0"/>
                  </a:lnTo>
                  <a:lnTo>
                    <a:pt x="192024" y="0"/>
                  </a:lnTo>
                  <a:lnTo>
                    <a:pt x="178308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868674" y="3821429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29">
                  <a:moveTo>
                    <a:pt x="27431" y="0"/>
                  </a:moveTo>
                  <a:lnTo>
                    <a:pt x="0" y="0"/>
                  </a:lnTo>
                  <a:lnTo>
                    <a:pt x="13715" y="74676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868674" y="3821429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29">
                  <a:moveTo>
                    <a:pt x="0" y="0"/>
                  </a:moveTo>
                  <a:lnTo>
                    <a:pt x="13715" y="74676"/>
                  </a:lnTo>
                  <a:lnTo>
                    <a:pt x="27431" y="0"/>
                  </a:lnTo>
                  <a:lnTo>
                    <a:pt x="1371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882390" y="3716273"/>
              <a:ext cx="1905" cy="105410"/>
            </a:xfrm>
            <a:custGeom>
              <a:avLst/>
              <a:gdLst/>
              <a:ahLst/>
              <a:cxnLst/>
              <a:rect l="l" t="t" r="r" b="b"/>
              <a:pathLst>
                <a:path w="1904" h="105410">
                  <a:moveTo>
                    <a:pt x="0" y="105156"/>
                  </a:moveTo>
                  <a:lnTo>
                    <a:pt x="1524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3027933" y="3905250"/>
            <a:ext cx="3683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Select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700911"/>
            <a:ext cx="8024495" cy="4518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81000" marR="41275" indent="-343535">
              <a:lnSpc>
                <a:spcPts val="3020"/>
              </a:lnSpc>
              <a:spcBef>
                <a:spcPts val="4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Suppose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wish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R1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R4.</a:t>
            </a:r>
            <a:endParaRPr sz="2800">
              <a:latin typeface="Arial MT"/>
              <a:cs typeface="Arial MT"/>
            </a:endParaRPr>
          </a:p>
          <a:p>
            <a:pPr marL="381000" indent="-342900">
              <a:lnSpc>
                <a:spcPct val="100000"/>
              </a:lnSpc>
              <a:spcBef>
                <a:spcPts val="2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accomplished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follows:</a:t>
            </a:r>
            <a:endParaRPr sz="2800">
              <a:latin typeface="Arial MT"/>
              <a:cs typeface="Arial MT"/>
            </a:endParaRPr>
          </a:p>
          <a:p>
            <a:pPr marL="730250" marR="17081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30250" algn="l"/>
              </a:tabLst>
            </a:pPr>
            <a:r>
              <a:rPr sz="2400" dirty="0">
                <a:latin typeface="Arial MT"/>
                <a:cs typeface="Arial MT"/>
              </a:rPr>
              <a:t>Enable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output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R1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setting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</a:t>
            </a:r>
            <a:r>
              <a:rPr sz="2400" i="1" dirty="0">
                <a:latin typeface="Arial"/>
                <a:cs typeface="Arial"/>
              </a:rPr>
              <a:t>1</a:t>
            </a:r>
            <a:r>
              <a:rPr sz="2400" i="1" baseline="-20833" dirty="0">
                <a:latin typeface="Arial"/>
                <a:cs typeface="Arial"/>
              </a:rPr>
              <a:t>out</a:t>
            </a:r>
            <a:r>
              <a:rPr sz="2400" i="1" spc="-15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1.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R1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bus.</a:t>
            </a:r>
            <a:endParaRPr sz="2400">
              <a:latin typeface="Arial MT"/>
              <a:cs typeface="Arial MT"/>
            </a:endParaRPr>
          </a:p>
          <a:p>
            <a:pPr marL="730250" marR="339725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30250" algn="l"/>
              </a:tabLst>
            </a:pPr>
            <a:r>
              <a:rPr sz="2400" dirty="0">
                <a:latin typeface="Arial MT"/>
                <a:cs typeface="Arial MT"/>
              </a:rPr>
              <a:t>Enable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R4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setting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</a:t>
            </a:r>
            <a:r>
              <a:rPr sz="2400" i="1" dirty="0">
                <a:latin typeface="Arial"/>
                <a:cs typeface="Arial"/>
              </a:rPr>
              <a:t>4</a:t>
            </a:r>
            <a:r>
              <a:rPr sz="2400" i="1" baseline="-20833" dirty="0">
                <a:latin typeface="Arial"/>
                <a:cs typeface="Arial"/>
              </a:rPr>
              <a:t>in</a:t>
            </a:r>
            <a:r>
              <a:rPr sz="2400" i="1" spc="-37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1.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 </a:t>
            </a:r>
            <a:r>
              <a:rPr sz="2400" spc="-25" dirty="0">
                <a:latin typeface="Arial MT"/>
                <a:cs typeface="Arial MT"/>
              </a:rPr>
              <a:t>R4.</a:t>
            </a:r>
            <a:endParaRPr sz="2400">
              <a:latin typeface="Arial MT"/>
              <a:cs typeface="Arial MT"/>
            </a:endParaRPr>
          </a:p>
          <a:p>
            <a:pPr marL="381000" marR="30480" indent="-343535">
              <a:lnSpc>
                <a:spcPts val="3020"/>
              </a:lnSpc>
              <a:spcBef>
                <a:spcPts val="71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take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periods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defined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processor</a:t>
            </a:r>
            <a:r>
              <a:rPr sz="2800" i="1" spc="-4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clock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743582"/>
            <a:ext cx="8032115" cy="4927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54102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implementation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Ri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7.3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example.</a:t>
            </a:r>
            <a:endParaRPr sz="2800">
              <a:latin typeface="Arial MT"/>
              <a:cs typeface="Arial MT"/>
            </a:endParaRPr>
          </a:p>
          <a:p>
            <a:pPr marL="381000" marR="304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two-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multiplexer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select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data </a:t>
            </a:r>
            <a:r>
              <a:rPr sz="2800" dirty="0">
                <a:latin typeface="Arial MT"/>
                <a:cs typeface="Arial MT"/>
              </a:rPr>
              <a:t>applied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edge-</a:t>
            </a:r>
            <a:r>
              <a:rPr sz="2800" dirty="0">
                <a:latin typeface="Arial MT"/>
                <a:cs typeface="Arial MT"/>
              </a:rPr>
              <a:t>triggered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flip- flop.</a:t>
            </a:r>
            <a:endParaRPr sz="2800">
              <a:latin typeface="Arial MT"/>
              <a:cs typeface="Arial MT"/>
            </a:endParaRPr>
          </a:p>
          <a:p>
            <a:pPr marL="381000" marR="75120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in</a:t>
            </a:r>
            <a:r>
              <a:rPr sz="2775" i="1" spc="322" baseline="-21021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multiplexer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selects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  <a:p>
            <a:pPr marL="730250" marR="293370" lvl="1" indent="-347980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30250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flip-</a:t>
            </a:r>
            <a:r>
              <a:rPr sz="2400" dirty="0">
                <a:latin typeface="Arial MT"/>
                <a:cs typeface="Arial MT"/>
              </a:rPr>
              <a:t>flop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rising </a:t>
            </a:r>
            <a:r>
              <a:rPr sz="2400" dirty="0">
                <a:latin typeface="Arial MT"/>
                <a:cs typeface="Arial MT"/>
              </a:rPr>
              <a:t>edge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clock.</a:t>
            </a:r>
            <a:endParaRPr sz="2400">
              <a:latin typeface="Arial MT"/>
              <a:cs typeface="Arial MT"/>
            </a:endParaRPr>
          </a:p>
          <a:p>
            <a:pPr marL="381000" marR="475615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in</a:t>
            </a:r>
            <a:r>
              <a:rPr sz="2775" i="1" spc="-60" baseline="-21021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multiplexer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feeds </a:t>
            </a:r>
            <a:r>
              <a:rPr sz="2800" dirty="0">
                <a:latin typeface="Arial MT"/>
                <a:cs typeface="Arial MT"/>
              </a:rPr>
              <a:t>back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flip-</a:t>
            </a:r>
            <a:r>
              <a:rPr sz="2800" spc="-10" dirty="0">
                <a:latin typeface="Arial MT"/>
                <a:cs typeface="Arial MT"/>
              </a:rPr>
              <a:t>flop.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743582"/>
            <a:ext cx="7988300" cy="3622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9730" marR="193675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Q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flip-</a:t>
            </a:r>
            <a:r>
              <a:rPr sz="2800" dirty="0">
                <a:latin typeface="Arial MT"/>
                <a:cs typeface="Arial MT"/>
              </a:rPr>
              <a:t>flop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via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tri-</a:t>
            </a:r>
            <a:r>
              <a:rPr sz="2800" dirty="0">
                <a:latin typeface="Arial MT"/>
                <a:cs typeface="Arial MT"/>
              </a:rPr>
              <a:t>state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gate.</a:t>
            </a:r>
            <a:endParaRPr sz="2800">
              <a:latin typeface="Arial MT"/>
              <a:cs typeface="Arial MT"/>
            </a:endParaRPr>
          </a:p>
          <a:p>
            <a:pPr marL="379730" marR="274320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775" i="1" spc="-75" baseline="-21021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gate's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	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high-</a:t>
            </a:r>
            <a:r>
              <a:rPr sz="2800" dirty="0">
                <a:latin typeface="Arial MT"/>
                <a:cs typeface="Arial MT"/>
              </a:rPr>
              <a:t>impedance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(electrically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disconnected) 	state.</a:t>
            </a:r>
            <a:endParaRPr sz="2800">
              <a:latin typeface="Arial MT"/>
              <a:cs typeface="Arial MT"/>
            </a:endParaRPr>
          </a:p>
          <a:p>
            <a:pPr marL="7296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29615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corresponds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open-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switch.</a:t>
            </a:r>
            <a:endParaRPr sz="2400">
              <a:latin typeface="Arial MT"/>
              <a:cs typeface="Arial MT"/>
            </a:endParaRPr>
          </a:p>
          <a:p>
            <a:pPr marL="379730" marR="30480" indent="-342265" algn="just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775" i="1" spc="-67" baseline="-21021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gate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0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1, 	</a:t>
            </a:r>
            <a:r>
              <a:rPr sz="2800" dirty="0">
                <a:latin typeface="Arial MT"/>
                <a:cs typeface="Arial MT"/>
              </a:rPr>
              <a:t>depending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Q.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155" dirty="0"/>
              <a:t> </a:t>
            </a:r>
            <a:r>
              <a:rPr spc="-10" dirty="0"/>
              <a:t>Transfers..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50770" y="6340246"/>
            <a:ext cx="45288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Figure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7.3.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Input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output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gating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register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bit.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23689" y="3867784"/>
            <a:ext cx="1186180" cy="1166495"/>
            <a:chOff x="4623689" y="3867784"/>
            <a:chExt cx="1186180" cy="1166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5668" y="4059935"/>
              <a:ext cx="83819" cy="853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34484" y="3878579"/>
              <a:ext cx="762000" cy="1144905"/>
            </a:xfrm>
            <a:custGeom>
              <a:avLst/>
              <a:gdLst/>
              <a:ahLst/>
              <a:cxnLst/>
              <a:rect l="l" t="t" r="r" b="b"/>
              <a:pathLst>
                <a:path w="762000" h="1144904">
                  <a:moveTo>
                    <a:pt x="0" y="1144524"/>
                  </a:moveTo>
                  <a:lnTo>
                    <a:pt x="762000" y="1144524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1144524"/>
                  </a:lnTo>
                  <a:close/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64709" y="3962145"/>
            <a:ext cx="1428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latin typeface="Calibri"/>
                <a:cs typeface="Calibri"/>
              </a:rPr>
              <a:t>D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93538" y="3962145"/>
            <a:ext cx="1536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latin typeface="Calibri"/>
                <a:cs typeface="Calibri"/>
              </a:rPr>
              <a:t>Q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05984" y="4661915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93538" y="4619625"/>
            <a:ext cx="1536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latin typeface="Calibri"/>
                <a:cs typeface="Calibri"/>
              </a:rPr>
              <a:t>Q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17164" y="3148457"/>
            <a:ext cx="3834765" cy="2183130"/>
            <a:chOff x="2717164" y="3148457"/>
            <a:chExt cx="3834765" cy="2183130"/>
          </a:xfrm>
        </p:grpSpPr>
        <p:sp>
          <p:nvSpPr>
            <p:cNvPr id="12" name="object 12"/>
            <p:cNvSpPr/>
            <p:nvPr/>
          </p:nvSpPr>
          <p:spPr>
            <a:xfrm>
              <a:off x="2727959" y="3159252"/>
              <a:ext cx="3622675" cy="2161540"/>
            </a:xfrm>
            <a:custGeom>
              <a:avLst/>
              <a:gdLst/>
              <a:ahLst/>
              <a:cxnLst/>
              <a:rect l="l" t="t" r="r" b="b"/>
              <a:pathLst>
                <a:path w="3622675" h="2161540">
                  <a:moveTo>
                    <a:pt x="3051048" y="952500"/>
                  </a:moveTo>
                  <a:lnTo>
                    <a:pt x="3051048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381381" y="571500"/>
                  </a:lnTo>
                </a:path>
                <a:path w="3622675" h="2161540">
                  <a:moveTo>
                    <a:pt x="3622548" y="952500"/>
                  </a:moveTo>
                  <a:lnTo>
                    <a:pt x="2668524" y="952500"/>
                  </a:lnTo>
                </a:path>
                <a:path w="3622675" h="2161540">
                  <a:moveTo>
                    <a:pt x="1906524" y="952500"/>
                  </a:moveTo>
                  <a:lnTo>
                    <a:pt x="762000" y="952500"/>
                  </a:lnTo>
                </a:path>
                <a:path w="3622675" h="2161540">
                  <a:moveTo>
                    <a:pt x="1906524" y="1652016"/>
                  </a:moveTo>
                  <a:lnTo>
                    <a:pt x="2075688" y="1588008"/>
                  </a:lnTo>
                  <a:lnTo>
                    <a:pt x="1906524" y="1502664"/>
                  </a:lnTo>
                </a:path>
                <a:path w="3622675" h="2161540">
                  <a:moveTo>
                    <a:pt x="1525524" y="2161032"/>
                  </a:moveTo>
                  <a:lnTo>
                    <a:pt x="1525524" y="1588008"/>
                  </a:lnTo>
                  <a:lnTo>
                    <a:pt x="1906524" y="1588008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41007" y="4218432"/>
              <a:ext cx="0" cy="593090"/>
            </a:xfrm>
            <a:custGeom>
              <a:avLst/>
              <a:gdLst/>
              <a:ahLst/>
              <a:cxnLst/>
              <a:rect l="l" t="t" r="r" b="b"/>
              <a:pathLst>
                <a:path h="593089">
                  <a:moveTo>
                    <a:pt x="0" y="59283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33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007611" y="5361178"/>
            <a:ext cx="4394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Clock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59632" y="432282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59632" y="356044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latin typeface="Calibri"/>
                <a:cs typeface="Calibri"/>
              </a:rPr>
              <a:t>0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99459" y="4683252"/>
            <a:ext cx="0" cy="573405"/>
          </a:xfrm>
          <a:custGeom>
            <a:avLst/>
            <a:gdLst/>
            <a:ahLst/>
            <a:cxnLst/>
            <a:rect l="l" t="t" r="r" b="b"/>
            <a:pathLst>
              <a:path h="573404">
                <a:moveTo>
                  <a:pt x="0" y="573024"/>
                </a:moveTo>
                <a:lnTo>
                  <a:pt x="0" y="0"/>
                </a:lnTo>
              </a:path>
            </a:pathLst>
          </a:custGeom>
          <a:ln w="21336">
            <a:solidFill>
              <a:srgbClr val="33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113532" y="5240273"/>
            <a:ext cx="374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AFEF"/>
                </a:solidFill>
                <a:latin typeface="Arial MT"/>
                <a:cs typeface="Arial MT"/>
              </a:rPr>
              <a:t>R</a:t>
            </a:r>
            <a:r>
              <a:rPr sz="1600" i="1" spc="-20" dirty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sz="1575" i="1" spc="-30" baseline="-21164" dirty="0">
                <a:solidFill>
                  <a:srgbClr val="00AFEF"/>
                </a:solidFill>
                <a:latin typeface="Arial"/>
                <a:cs typeface="Arial"/>
              </a:rPr>
              <a:t>in</a:t>
            </a:r>
            <a:endParaRPr sz="1575" baseline="-21164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92936" y="2385060"/>
            <a:ext cx="6292850" cy="2415540"/>
            <a:chOff x="1392936" y="2385060"/>
            <a:chExt cx="6292850" cy="2415540"/>
          </a:xfrm>
        </p:grpSpPr>
        <p:sp>
          <p:nvSpPr>
            <p:cNvPr id="20" name="object 20"/>
            <p:cNvSpPr/>
            <p:nvPr/>
          </p:nvSpPr>
          <p:spPr>
            <a:xfrm>
              <a:off x="3108959" y="3456432"/>
              <a:ext cx="381000" cy="1333500"/>
            </a:xfrm>
            <a:custGeom>
              <a:avLst/>
              <a:gdLst/>
              <a:ahLst/>
              <a:cxnLst/>
              <a:rect l="l" t="t" r="r" b="b"/>
              <a:pathLst>
                <a:path w="381000" h="1333500">
                  <a:moveTo>
                    <a:pt x="0" y="1333499"/>
                  </a:moveTo>
                  <a:lnTo>
                    <a:pt x="381000" y="1142999"/>
                  </a:lnTo>
                  <a:lnTo>
                    <a:pt x="381000" y="190499"/>
                  </a:lnTo>
                  <a:lnTo>
                    <a:pt x="0" y="0"/>
                  </a:lnTo>
                  <a:lnTo>
                    <a:pt x="0" y="1333499"/>
                  </a:lnTo>
                </a:path>
              </a:pathLst>
            </a:custGeom>
            <a:ln w="21336">
              <a:solidFill>
                <a:srgbClr val="33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92936" y="2395728"/>
              <a:ext cx="6292850" cy="2097405"/>
            </a:xfrm>
            <a:custGeom>
              <a:avLst/>
              <a:gdLst/>
              <a:ahLst/>
              <a:cxnLst/>
              <a:rect l="l" t="t" r="r" b="b"/>
              <a:pathLst>
                <a:path w="6292850" h="2097404">
                  <a:moveTo>
                    <a:pt x="6292595" y="0"/>
                  </a:moveTo>
                  <a:lnTo>
                    <a:pt x="0" y="0"/>
                  </a:lnTo>
                </a:path>
                <a:path w="6292850" h="2097404">
                  <a:moveTo>
                    <a:pt x="5910071" y="0"/>
                  </a:moveTo>
                  <a:lnTo>
                    <a:pt x="5910071" y="1716024"/>
                  </a:lnTo>
                  <a:lnTo>
                    <a:pt x="5338571" y="1716024"/>
                  </a:lnTo>
                </a:path>
                <a:path w="6292850" h="2097404">
                  <a:moveTo>
                    <a:pt x="763524" y="0"/>
                  </a:moveTo>
                  <a:lnTo>
                    <a:pt x="763524" y="2097024"/>
                  </a:lnTo>
                  <a:lnTo>
                    <a:pt x="1716024" y="20970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50507" y="392125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380999" y="190500"/>
                  </a:moveTo>
                  <a:lnTo>
                    <a:pt x="0" y="381000"/>
                  </a:lnTo>
                  <a:lnTo>
                    <a:pt x="0" y="0"/>
                  </a:lnTo>
                  <a:lnTo>
                    <a:pt x="380999" y="190500"/>
                  </a:lnTo>
                </a:path>
              </a:pathLst>
            </a:custGeom>
            <a:ln w="21336">
              <a:solidFill>
                <a:srgbClr val="33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388611" y="2034666"/>
            <a:ext cx="3041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latin typeface="Calibri"/>
                <a:cs typeface="Calibri"/>
              </a:rPr>
              <a:t>Bus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16726" y="4890261"/>
            <a:ext cx="48640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spc="-15" baseline="13888" dirty="0">
                <a:solidFill>
                  <a:srgbClr val="00AFEF"/>
                </a:solidFill>
                <a:latin typeface="Arial MT"/>
                <a:cs typeface="Arial MT"/>
              </a:rPr>
              <a:t>R</a:t>
            </a:r>
            <a:r>
              <a:rPr sz="2400" i="1" spc="-15" baseline="13888" dirty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sz="1050" i="1" spc="-10" dirty="0">
                <a:solidFill>
                  <a:srgbClr val="00AFEF"/>
                </a:solidFill>
                <a:latin typeface="Arial"/>
                <a:cs typeface="Arial"/>
              </a:rPr>
              <a:t>iout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Performing</a:t>
            </a:r>
            <a:r>
              <a:rPr spc="-165" dirty="0"/>
              <a:t> </a:t>
            </a:r>
            <a:r>
              <a:rPr dirty="0"/>
              <a:t>an</a:t>
            </a:r>
            <a:r>
              <a:rPr spc="-270" dirty="0"/>
              <a:t> </a:t>
            </a:r>
            <a:r>
              <a:rPr dirty="0"/>
              <a:t>Arithmetic</a:t>
            </a:r>
            <a:r>
              <a:rPr spc="-150" dirty="0"/>
              <a:t> </a:t>
            </a:r>
            <a:r>
              <a:rPr spc="-25" dirty="0"/>
              <a:t>or </a:t>
            </a: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Operation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94320" cy="3696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0" marR="671830" indent="-495934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5080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ALU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combinational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circuit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no </a:t>
            </a:r>
            <a:r>
              <a:rPr sz="2600" dirty="0">
                <a:latin typeface="Arial MT"/>
                <a:cs typeface="Arial MT"/>
              </a:rPr>
              <a:t>internal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storage.</a:t>
            </a:r>
            <a:endParaRPr sz="2600">
              <a:latin typeface="Arial MT"/>
              <a:cs typeface="Arial MT"/>
            </a:endParaRPr>
          </a:p>
          <a:p>
            <a:pPr marL="857250" marR="457200" lvl="1" indent="-49530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857250" algn="l"/>
              </a:tabLst>
            </a:pPr>
            <a:r>
              <a:rPr sz="2200" dirty="0">
                <a:latin typeface="Arial MT"/>
                <a:cs typeface="Arial MT"/>
              </a:rPr>
              <a:t>It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performs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arithmetic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logic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operations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two </a:t>
            </a:r>
            <a:r>
              <a:rPr sz="2200" dirty="0">
                <a:latin typeface="Arial MT"/>
                <a:cs typeface="Arial MT"/>
              </a:rPr>
              <a:t>operands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applied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its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inputs.</a:t>
            </a:r>
            <a:endParaRPr sz="2200">
              <a:latin typeface="Arial MT"/>
              <a:cs typeface="Arial MT"/>
            </a:endParaRPr>
          </a:p>
          <a:p>
            <a:pPr marL="508000" marR="446405" indent="-495934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508000" algn="l"/>
              </a:tabLst>
            </a:pPr>
            <a:r>
              <a:rPr sz="2600" dirty="0">
                <a:latin typeface="Arial MT"/>
                <a:cs typeface="Arial MT"/>
              </a:rPr>
              <a:t>ALU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gets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operands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MUX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bus.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result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temporarily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Z.</a:t>
            </a:r>
            <a:endParaRPr sz="26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5080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sequence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R1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those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R2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result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 R3.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668" y="5566664"/>
            <a:ext cx="187960" cy="259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-25" dirty="0">
                <a:solidFill>
                  <a:srgbClr val="669999"/>
                </a:solidFill>
                <a:latin typeface="Arial MT"/>
                <a:cs typeface="Arial MT"/>
              </a:rPr>
              <a:t>1.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4317" y="5551423"/>
            <a:ext cx="11734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baseline="13888" dirty="0">
                <a:latin typeface="Arial MT"/>
                <a:cs typeface="Arial MT"/>
              </a:rPr>
              <a:t>R1</a:t>
            </a:r>
            <a:r>
              <a:rPr sz="1450" i="1" dirty="0">
                <a:latin typeface="Arial"/>
                <a:cs typeface="Arial"/>
              </a:rPr>
              <a:t>out</a:t>
            </a:r>
            <a:r>
              <a:rPr sz="3300" baseline="13888" dirty="0">
                <a:latin typeface="Arial MT"/>
                <a:cs typeface="Arial MT"/>
              </a:rPr>
              <a:t>,</a:t>
            </a:r>
            <a:r>
              <a:rPr sz="3300" spc="-112" baseline="13888" dirty="0">
                <a:latin typeface="Arial MT"/>
                <a:cs typeface="Arial MT"/>
              </a:rPr>
              <a:t> </a:t>
            </a:r>
            <a:r>
              <a:rPr sz="3300" spc="-37" baseline="13888" dirty="0">
                <a:latin typeface="Arial MT"/>
                <a:cs typeface="Arial MT"/>
              </a:rPr>
              <a:t>Y</a:t>
            </a:r>
            <a:r>
              <a:rPr sz="1450" i="1" spc="-25" dirty="0">
                <a:latin typeface="Arial"/>
                <a:cs typeface="Arial"/>
              </a:rPr>
              <a:t>in</a:t>
            </a:r>
            <a:endParaRPr sz="1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268" y="5885179"/>
            <a:ext cx="33013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56565" algn="l"/>
              </a:tabLst>
            </a:pPr>
            <a:r>
              <a:rPr sz="1500" spc="-25" dirty="0">
                <a:solidFill>
                  <a:srgbClr val="669999"/>
                </a:solidFill>
                <a:latin typeface="Arial MT"/>
                <a:cs typeface="Arial MT"/>
              </a:rPr>
              <a:t>2.</a:t>
            </a:r>
            <a:r>
              <a:rPr sz="1500" dirty="0">
                <a:solidFill>
                  <a:srgbClr val="669999"/>
                </a:solidFill>
                <a:latin typeface="Arial MT"/>
                <a:cs typeface="Arial MT"/>
              </a:rPr>
              <a:t>	</a:t>
            </a:r>
            <a:r>
              <a:rPr sz="2200" dirty="0">
                <a:latin typeface="Arial MT"/>
                <a:cs typeface="Arial MT"/>
              </a:rPr>
              <a:t>R2</a:t>
            </a:r>
            <a:r>
              <a:rPr sz="2175" i="1" baseline="-21072" dirty="0">
                <a:latin typeface="Arial"/>
                <a:cs typeface="Arial"/>
              </a:rPr>
              <a:t>out</a:t>
            </a:r>
            <a:r>
              <a:rPr sz="2200" dirty="0">
                <a:latin typeface="Arial MT"/>
                <a:cs typeface="Arial MT"/>
              </a:rPr>
              <a:t>,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45" dirty="0">
                <a:latin typeface="Arial MT"/>
                <a:cs typeface="Arial MT"/>
              </a:rPr>
              <a:t>SelectY,</a:t>
            </a:r>
            <a:r>
              <a:rPr sz="2200" spc="-1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Add,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Z</a:t>
            </a:r>
            <a:r>
              <a:rPr sz="2175" i="1" spc="-37" baseline="-21072" dirty="0">
                <a:latin typeface="Arial"/>
                <a:cs typeface="Arial"/>
              </a:rPr>
              <a:t>in</a:t>
            </a:r>
            <a:endParaRPr sz="2175" baseline="-21072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0668" y="6371640"/>
            <a:ext cx="187960" cy="259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00" spc="-25" dirty="0">
                <a:solidFill>
                  <a:srgbClr val="669999"/>
                </a:solidFill>
                <a:latin typeface="Arial MT"/>
                <a:cs typeface="Arial MT"/>
              </a:rPr>
              <a:t>3.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4317" y="6356400"/>
            <a:ext cx="11626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baseline="13888" dirty="0">
                <a:latin typeface="Arial MT"/>
                <a:cs typeface="Arial MT"/>
              </a:rPr>
              <a:t>Z</a:t>
            </a:r>
            <a:r>
              <a:rPr sz="1450" i="1" dirty="0">
                <a:latin typeface="Arial"/>
                <a:cs typeface="Arial"/>
              </a:rPr>
              <a:t>out</a:t>
            </a:r>
            <a:r>
              <a:rPr sz="3300" baseline="13888" dirty="0">
                <a:latin typeface="Arial MT"/>
                <a:cs typeface="Arial MT"/>
              </a:rPr>
              <a:t>,</a:t>
            </a:r>
            <a:r>
              <a:rPr sz="3300" spc="-37" baseline="13888" dirty="0">
                <a:latin typeface="Arial MT"/>
                <a:cs typeface="Arial MT"/>
              </a:rPr>
              <a:t> </a:t>
            </a:r>
            <a:r>
              <a:rPr sz="3300" spc="-30" baseline="13888" dirty="0">
                <a:latin typeface="Arial MT"/>
                <a:cs typeface="Arial MT"/>
              </a:rPr>
              <a:t>R3</a:t>
            </a:r>
            <a:r>
              <a:rPr sz="1450" i="1" spc="-20" dirty="0">
                <a:latin typeface="Arial"/>
                <a:cs typeface="Arial"/>
              </a:rPr>
              <a:t>in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Performing</a:t>
            </a:r>
            <a:r>
              <a:rPr spc="-165" dirty="0"/>
              <a:t> </a:t>
            </a:r>
            <a:r>
              <a:rPr dirty="0"/>
              <a:t>an</a:t>
            </a:r>
            <a:r>
              <a:rPr spc="-270" dirty="0"/>
              <a:t> </a:t>
            </a:r>
            <a:r>
              <a:rPr dirty="0"/>
              <a:t>Arithmetic</a:t>
            </a:r>
            <a:r>
              <a:rPr spc="-150" dirty="0"/>
              <a:t> </a:t>
            </a:r>
            <a:r>
              <a:rPr spc="-25" dirty="0"/>
              <a:t>or </a:t>
            </a: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Operation..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57515" cy="3110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0" marR="41910" indent="-495934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whose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names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step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duration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clock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cycle </a:t>
            </a:r>
            <a:r>
              <a:rPr sz="2800" dirty="0">
                <a:latin typeface="Arial MT"/>
                <a:cs typeface="Arial MT"/>
              </a:rPr>
              <a:t>corresponding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step.</a:t>
            </a:r>
            <a:endParaRPr sz="2800">
              <a:latin typeface="Arial MT"/>
              <a:cs typeface="Arial MT"/>
            </a:endParaRPr>
          </a:p>
          <a:p>
            <a:pPr marL="856615" lvl="1" indent="-49466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856615" algn="l"/>
              </a:tabLst>
            </a:pP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inactive.</a:t>
            </a:r>
            <a:endParaRPr sz="24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R1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input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enabled,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causing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contents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RI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over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Performing</a:t>
            </a:r>
            <a:r>
              <a:rPr spc="-165" dirty="0"/>
              <a:t> </a:t>
            </a:r>
            <a:r>
              <a:rPr dirty="0"/>
              <a:t>an</a:t>
            </a:r>
            <a:r>
              <a:rPr spc="-270" dirty="0"/>
              <a:t> </a:t>
            </a:r>
            <a:r>
              <a:rPr dirty="0"/>
              <a:t>Arithmetic</a:t>
            </a:r>
            <a:r>
              <a:rPr spc="-150" dirty="0"/>
              <a:t> </a:t>
            </a:r>
            <a:r>
              <a:rPr spc="-25" dirty="0"/>
              <a:t>or </a:t>
            </a:r>
            <a:r>
              <a:rPr dirty="0"/>
              <a:t>Logic</a:t>
            </a:r>
            <a:r>
              <a:rPr spc="-95" dirty="0"/>
              <a:t> </a:t>
            </a:r>
            <a:r>
              <a:rPr spc="-10" dirty="0"/>
              <a:t>Operation..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93684" cy="4300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0" marR="349885" indent="-495934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5080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2,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multiplexer's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Select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spc="-40" dirty="0">
                <a:latin typeface="Arial MT"/>
                <a:cs typeface="Arial MT"/>
              </a:rPr>
              <a:t>SelectY,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causing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multiplexer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gate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input</a:t>
            </a:r>
            <a:r>
              <a:rPr sz="2600" spc="-1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the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ALU.</a:t>
            </a:r>
            <a:endParaRPr sz="2600">
              <a:latin typeface="Arial MT"/>
              <a:cs typeface="Arial MT"/>
            </a:endParaRPr>
          </a:p>
          <a:p>
            <a:pPr marL="856615" lvl="1" indent="-49466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856615" algn="l"/>
              </a:tabLst>
            </a:pP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same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time,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contents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R2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gated</a:t>
            </a:r>
            <a:endParaRPr sz="2200">
              <a:latin typeface="Arial MT"/>
              <a:cs typeface="Arial MT"/>
            </a:endParaRPr>
          </a:p>
          <a:p>
            <a:pPr marL="8572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onto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bus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and,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hence,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input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B.</a:t>
            </a:r>
            <a:endParaRPr sz="2200">
              <a:latin typeface="Arial MT"/>
              <a:cs typeface="Arial MT"/>
            </a:endParaRPr>
          </a:p>
          <a:p>
            <a:pPr marL="857250" marR="69215" lvl="1" indent="-49530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857250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1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1,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causing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output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1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ALU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to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sum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two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numbers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inputs</a:t>
            </a:r>
            <a:r>
              <a:rPr sz="2200" spc="-1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B.</a:t>
            </a:r>
            <a:endParaRPr sz="2200">
              <a:latin typeface="Arial MT"/>
              <a:cs typeface="Arial MT"/>
            </a:endParaRPr>
          </a:p>
          <a:p>
            <a:pPr marL="856615" lvl="1" indent="-494665">
              <a:lnSpc>
                <a:spcPct val="100000"/>
              </a:lnSpc>
              <a:spcBef>
                <a:spcPts val="5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8566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sum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loaded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register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Z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because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input</a:t>
            </a:r>
            <a:endParaRPr sz="2200">
              <a:latin typeface="Arial MT"/>
              <a:cs typeface="Arial MT"/>
            </a:endParaRPr>
          </a:p>
          <a:p>
            <a:pPr marL="8572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activated.</a:t>
            </a:r>
            <a:endParaRPr sz="22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5080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3,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register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Z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transferred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destination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register,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R3.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61959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0" marR="16510" indent="-495934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fetch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memory,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specify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operation.</a:t>
            </a:r>
            <a:endParaRPr sz="28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fetched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specified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  <a:p>
            <a:pPr marL="508000" marR="25400" indent="-49593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whose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80680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0" marR="105410" indent="-495934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At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same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indicate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that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needed.</a:t>
            </a:r>
            <a:endParaRPr sz="28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MDR,</a:t>
            </a:r>
            <a:endParaRPr sz="2800">
              <a:latin typeface="Arial MT"/>
              <a:cs typeface="Arial MT"/>
            </a:endParaRPr>
          </a:p>
          <a:p>
            <a:pPr marL="508000" marR="561340" indent="-49593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other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processor.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59355" y="6321348"/>
            <a:ext cx="5065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Figure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7.4.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Connection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control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signals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register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MDR.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7476" y="3808476"/>
            <a:ext cx="2109470" cy="576580"/>
          </a:xfrm>
          <a:prstGeom prst="rect">
            <a:avLst/>
          </a:prstGeom>
          <a:ln w="21335">
            <a:solidFill>
              <a:srgbClr val="000000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110489" algn="ctr">
              <a:lnSpc>
                <a:spcPct val="100000"/>
              </a:lnSpc>
              <a:spcBef>
                <a:spcPts val="1075"/>
              </a:spcBef>
            </a:pPr>
            <a:r>
              <a:rPr sz="2000" spc="-25" dirty="0">
                <a:latin typeface="Calibri"/>
                <a:cs typeface="Calibri"/>
              </a:rPr>
              <a:t>MDR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2953" y="2187066"/>
            <a:ext cx="1033144" cy="4667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61290" marR="5080" indent="-149225">
              <a:lnSpc>
                <a:spcPts val="1680"/>
              </a:lnSpc>
              <a:spcBef>
                <a:spcPts val="254"/>
              </a:spcBef>
            </a:pPr>
            <a:r>
              <a:rPr sz="1500" spc="-10" dirty="0">
                <a:latin typeface="Calibri"/>
                <a:cs typeface="Calibri"/>
              </a:rPr>
              <a:t>Memory-</a:t>
            </a:r>
            <a:r>
              <a:rPr sz="1500" spc="-25" dirty="0">
                <a:latin typeface="Calibri"/>
                <a:cs typeface="Calibri"/>
              </a:rPr>
              <a:t>bus </a:t>
            </a:r>
            <a:r>
              <a:rPr sz="1500" dirty="0">
                <a:latin typeface="Calibri"/>
                <a:cs typeface="Calibri"/>
              </a:rPr>
              <a:t>data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lines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930140" y="2732532"/>
            <a:ext cx="2365375" cy="2749550"/>
            <a:chOff x="4930140" y="2732532"/>
            <a:chExt cx="2365375" cy="27495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0140" y="4415027"/>
              <a:ext cx="64007" cy="15087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60620" y="4555236"/>
              <a:ext cx="2112645" cy="212090"/>
            </a:xfrm>
            <a:custGeom>
              <a:avLst/>
              <a:gdLst/>
              <a:ahLst/>
              <a:cxnLst/>
              <a:rect l="l" t="t" r="r" b="b"/>
              <a:pathLst>
                <a:path w="2112645" h="212089">
                  <a:moveTo>
                    <a:pt x="0" y="0"/>
                  </a:moveTo>
                  <a:lnTo>
                    <a:pt x="0" y="211836"/>
                  </a:lnTo>
                  <a:lnTo>
                    <a:pt x="2112263" y="21183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0004" y="3392424"/>
              <a:ext cx="170688" cy="853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60620" y="3424428"/>
              <a:ext cx="1940560" cy="384175"/>
            </a:xfrm>
            <a:custGeom>
              <a:avLst/>
              <a:gdLst/>
              <a:ahLst/>
              <a:cxnLst/>
              <a:rect l="l" t="t" r="r" b="b"/>
              <a:pathLst>
                <a:path w="1940559" h="384175">
                  <a:moveTo>
                    <a:pt x="0" y="384048"/>
                  </a:moveTo>
                  <a:lnTo>
                    <a:pt x="0" y="0"/>
                  </a:lnTo>
                  <a:lnTo>
                    <a:pt x="1940052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27420" y="2956560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0"/>
                  </a:moveTo>
                  <a:lnTo>
                    <a:pt x="0" y="297941"/>
                  </a:lnTo>
                </a:path>
              </a:pathLst>
            </a:custGeom>
            <a:ln w="2133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36158" y="3254502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20" h="363220">
                  <a:moveTo>
                    <a:pt x="36271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362712" y="362712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36158" y="3254502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20" h="363220">
                  <a:moveTo>
                    <a:pt x="0" y="362712"/>
                  </a:moveTo>
                  <a:lnTo>
                    <a:pt x="362712" y="362712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2712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35396" y="3253740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20" h="363220">
                  <a:moveTo>
                    <a:pt x="0" y="362712"/>
                  </a:moveTo>
                  <a:lnTo>
                    <a:pt x="362712" y="362712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2712"/>
                  </a:lnTo>
                  <a:close/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63412" y="3381756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79" h="128270">
                  <a:moveTo>
                    <a:pt x="106679" y="12801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63412" y="3381756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79" h="128270">
                  <a:moveTo>
                    <a:pt x="106679" y="12801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63412" y="3381756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79" h="128270">
                  <a:moveTo>
                    <a:pt x="106679" y="0"/>
                  </a:moveTo>
                  <a:lnTo>
                    <a:pt x="0" y="128016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63412" y="2743200"/>
              <a:ext cx="1321435" cy="2727960"/>
            </a:xfrm>
            <a:custGeom>
              <a:avLst/>
              <a:gdLst/>
              <a:ahLst/>
              <a:cxnLst/>
              <a:rect l="l" t="t" r="r" b="b"/>
              <a:pathLst>
                <a:path w="1321434" h="2727960">
                  <a:moveTo>
                    <a:pt x="106679" y="638555"/>
                  </a:moveTo>
                  <a:lnTo>
                    <a:pt x="0" y="766572"/>
                  </a:lnTo>
                </a:path>
                <a:path w="1321434" h="2727960">
                  <a:moveTo>
                    <a:pt x="1257299" y="213360"/>
                  </a:moveTo>
                  <a:lnTo>
                    <a:pt x="1321308" y="213360"/>
                  </a:lnTo>
                  <a:lnTo>
                    <a:pt x="1171956" y="0"/>
                  </a:lnTo>
                  <a:lnTo>
                    <a:pt x="1043939" y="213360"/>
                  </a:lnTo>
                  <a:lnTo>
                    <a:pt x="1107947" y="213360"/>
                  </a:lnTo>
                </a:path>
                <a:path w="1321434" h="2727960">
                  <a:moveTo>
                    <a:pt x="1109471" y="2514600"/>
                  </a:moveTo>
                  <a:lnTo>
                    <a:pt x="1109471" y="213360"/>
                  </a:lnTo>
                </a:path>
                <a:path w="1321434" h="2727960">
                  <a:moveTo>
                    <a:pt x="1258823" y="2514600"/>
                  </a:moveTo>
                  <a:lnTo>
                    <a:pt x="1258823" y="213360"/>
                  </a:lnTo>
                </a:path>
                <a:path w="1321434" h="2727960">
                  <a:moveTo>
                    <a:pt x="1257299" y="2514600"/>
                  </a:moveTo>
                  <a:lnTo>
                    <a:pt x="1299971" y="2514600"/>
                  </a:lnTo>
                  <a:lnTo>
                    <a:pt x="1171956" y="2727960"/>
                  </a:lnTo>
                  <a:lnTo>
                    <a:pt x="1043939" y="2514600"/>
                  </a:lnTo>
                  <a:lnTo>
                    <a:pt x="1107947" y="251460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16752" y="4939283"/>
              <a:ext cx="21590" cy="297180"/>
            </a:xfrm>
            <a:custGeom>
              <a:avLst/>
              <a:gdLst/>
              <a:ahLst/>
              <a:cxnLst/>
              <a:rect l="l" t="t" r="r" b="b"/>
              <a:pathLst>
                <a:path w="21589" h="297179">
                  <a:moveTo>
                    <a:pt x="0" y="297180"/>
                  </a:moveTo>
                  <a:lnTo>
                    <a:pt x="21335" y="297180"/>
                  </a:lnTo>
                  <a:lnTo>
                    <a:pt x="21335" y="0"/>
                  </a:lnTo>
                  <a:lnTo>
                    <a:pt x="0" y="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16752" y="4939283"/>
              <a:ext cx="21590" cy="297180"/>
            </a:xfrm>
            <a:custGeom>
              <a:avLst/>
              <a:gdLst/>
              <a:ahLst/>
              <a:cxnLst/>
              <a:rect l="l" t="t" r="r" b="b"/>
              <a:pathLst>
                <a:path w="21589" h="297179">
                  <a:moveTo>
                    <a:pt x="0" y="297180"/>
                  </a:moveTo>
                  <a:lnTo>
                    <a:pt x="21335" y="297180"/>
                  </a:lnTo>
                  <a:lnTo>
                    <a:pt x="21335" y="0"/>
                  </a:lnTo>
                  <a:lnTo>
                    <a:pt x="0" y="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5396" y="4575048"/>
              <a:ext cx="363220" cy="364490"/>
            </a:xfrm>
            <a:custGeom>
              <a:avLst/>
              <a:gdLst/>
              <a:ahLst/>
              <a:cxnLst/>
              <a:rect l="l" t="t" r="r" b="b"/>
              <a:pathLst>
                <a:path w="363220" h="364489">
                  <a:moveTo>
                    <a:pt x="362712" y="0"/>
                  </a:moveTo>
                  <a:lnTo>
                    <a:pt x="0" y="0"/>
                  </a:lnTo>
                  <a:lnTo>
                    <a:pt x="0" y="364235"/>
                  </a:lnTo>
                  <a:lnTo>
                    <a:pt x="362712" y="364235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5396" y="4575048"/>
              <a:ext cx="363220" cy="364490"/>
            </a:xfrm>
            <a:custGeom>
              <a:avLst/>
              <a:gdLst/>
              <a:ahLst/>
              <a:cxnLst/>
              <a:rect l="l" t="t" r="r" b="b"/>
              <a:pathLst>
                <a:path w="363220" h="364489">
                  <a:moveTo>
                    <a:pt x="0" y="364235"/>
                  </a:moveTo>
                  <a:lnTo>
                    <a:pt x="362712" y="364235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4235"/>
                  </a:lnTo>
                  <a:close/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63412" y="4683252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79" h="127000">
                  <a:moveTo>
                    <a:pt x="106679" y="0"/>
                  </a:moveTo>
                  <a:lnTo>
                    <a:pt x="0" y="126492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63412" y="4683252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79" h="127000">
                  <a:moveTo>
                    <a:pt x="106679" y="0"/>
                  </a:moveTo>
                  <a:lnTo>
                    <a:pt x="0" y="126492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63412" y="4683252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79" h="127000">
                  <a:moveTo>
                    <a:pt x="106679" y="12649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63412" y="4683252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79" h="127000">
                  <a:moveTo>
                    <a:pt x="106679" y="12649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647444" y="2709672"/>
            <a:ext cx="2388235" cy="2731135"/>
            <a:chOff x="1647444" y="2709672"/>
            <a:chExt cx="2388235" cy="2731135"/>
          </a:xfrm>
        </p:grpSpPr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4" y="4415027"/>
              <a:ext cx="64007" cy="15087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92808" y="4555236"/>
              <a:ext cx="2109470" cy="277495"/>
            </a:xfrm>
            <a:custGeom>
              <a:avLst/>
              <a:gdLst/>
              <a:ahLst/>
              <a:cxnLst/>
              <a:rect l="l" t="t" r="r" b="b"/>
              <a:pathLst>
                <a:path w="2109470" h="277495">
                  <a:moveTo>
                    <a:pt x="2109216" y="0"/>
                  </a:moveTo>
                  <a:lnTo>
                    <a:pt x="2109216" y="277368"/>
                  </a:lnTo>
                  <a:lnTo>
                    <a:pt x="0" y="277368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2140" y="3392423"/>
              <a:ext cx="170688" cy="8534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58112" y="2720340"/>
              <a:ext cx="2344420" cy="2710180"/>
            </a:xfrm>
            <a:custGeom>
              <a:avLst/>
              <a:gdLst/>
              <a:ahLst/>
              <a:cxnLst/>
              <a:rect l="l" t="t" r="r" b="b"/>
              <a:pathLst>
                <a:path w="2344420" h="2710179">
                  <a:moveTo>
                    <a:pt x="2343912" y="1088136"/>
                  </a:moveTo>
                  <a:lnTo>
                    <a:pt x="2343912" y="704088"/>
                  </a:lnTo>
                  <a:lnTo>
                    <a:pt x="384048" y="704088"/>
                  </a:lnTo>
                </a:path>
                <a:path w="2344420" h="2710179">
                  <a:moveTo>
                    <a:pt x="213360" y="192024"/>
                  </a:moveTo>
                  <a:lnTo>
                    <a:pt x="277368" y="192024"/>
                  </a:lnTo>
                  <a:lnTo>
                    <a:pt x="149351" y="0"/>
                  </a:lnTo>
                  <a:lnTo>
                    <a:pt x="0" y="192024"/>
                  </a:lnTo>
                  <a:lnTo>
                    <a:pt x="64007" y="192024"/>
                  </a:lnTo>
                </a:path>
                <a:path w="2344420" h="2710179">
                  <a:moveTo>
                    <a:pt x="64007" y="2494788"/>
                  </a:moveTo>
                  <a:lnTo>
                    <a:pt x="64007" y="192024"/>
                  </a:lnTo>
                </a:path>
                <a:path w="2344420" h="2710179">
                  <a:moveTo>
                    <a:pt x="213360" y="2494788"/>
                  </a:moveTo>
                  <a:lnTo>
                    <a:pt x="213360" y="192024"/>
                  </a:lnTo>
                </a:path>
                <a:path w="2344420" h="2710179">
                  <a:moveTo>
                    <a:pt x="213360" y="2516124"/>
                  </a:moveTo>
                  <a:lnTo>
                    <a:pt x="277368" y="2516124"/>
                  </a:lnTo>
                  <a:lnTo>
                    <a:pt x="128015" y="2709672"/>
                  </a:lnTo>
                  <a:lnTo>
                    <a:pt x="0" y="2516124"/>
                  </a:lnTo>
                  <a:lnTo>
                    <a:pt x="64007" y="25161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58083" y="2956560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0"/>
                  </a:moveTo>
                  <a:lnTo>
                    <a:pt x="0" y="297941"/>
                  </a:lnTo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66822" y="3254502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19" h="363220">
                  <a:moveTo>
                    <a:pt x="36271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362712" y="362712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66822" y="3254502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19" h="363220">
                  <a:moveTo>
                    <a:pt x="0" y="362712"/>
                  </a:moveTo>
                  <a:lnTo>
                    <a:pt x="362712" y="362712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2712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66060" y="3253740"/>
              <a:ext cx="363220" cy="363220"/>
            </a:xfrm>
            <a:custGeom>
              <a:avLst/>
              <a:gdLst/>
              <a:ahLst/>
              <a:cxnLst/>
              <a:rect l="l" t="t" r="r" b="b"/>
              <a:pathLst>
                <a:path w="363219" h="363220">
                  <a:moveTo>
                    <a:pt x="0" y="362712"/>
                  </a:moveTo>
                  <a:lnTo>
                    <a:pt x="362712" y="362712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2712"/>
                  </a:lnTo>
                  <a:close/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4076" y="3381755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80" h="128270">
                  <a:moveTo>
                    <a:pt x="106680" y="12801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94076" y="3381755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80" h="128270">
                  <a:moveTo>
                    <a:pt x="106680" y="128016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94076" y="3381755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80" h="128270">
                  <a:moveTo>
                    <a:pt x="106680" y="0"/>
                  </a:moveTo>
                  <a:lnTo>
                    <a:pt x="0" y="128016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94076" y="3381755"/>
              <a:ext cx="106680" cy="128270"/>
            </a:xfrm>
            <a:custGeom>
              <a:avLst/>
              <a:gdLst/>
              <a:ahLst/>
              <a:cxnLst/>
              <a:rect l="l" t="t" r="r" b="b"/>
              <a:pathLst>
                <a:path w="106680" h="128270">
                  <a:moveTo>
                    <a:pt x="106680" y="0"/>
                  </a:moveTo>
                  <a:lnTo>
                    <a:pt x="0" y="12801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47416" y="4939283"/>
              <a:ext cx="21590" cy="297180"/>
            </a:xfrm>
            <a:custGeom>
              <a:avLst/>
              <a:gdLst/>
              <a:ahLst/>
              <a:cxnLst/>
              <a:rect l="l" t="t" r="r" b="b"/>
              <a:pathLst>
                <a:path w="21589" h="297179">
                  <a:moveTo>
                    <a:pt x="0" y="297180"/>
                  </a:moveTo>
                  <a:lnTo>
                    <a:pt x="21336" y="29718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47416" y="4939283"/>
              <a:ext cx="21590" cy="297180"/>
            </a:xfrm>
            <a:custGeom>
              <a:avLst/>
              <a:gdLst/>
              <a:ahLst/>
              <a:cxnLst/>
              <a:rect l="l" t="t" r="r" b="b"/>
              <a:pathLst>
                <a:path w="21589" h="297179">
                  <a:moveTo>
                    <a:pt x="0" y="297180"/>
                  </a:moveTo>
                  <a:lnTo>
                    <a:pt x="21336" y="29718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29718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66822" y="4575810"/>
              <a:ext cx="363220" cy="364490"/>
            </a:xfrm>
            <a:custGeom>
              <a:avLst/>
              <a:gdLst/>
              <a:ahLst/>
              <a:cxnLst/>
              <a:rect l="l" t="t" r="r" b="b"/>
              <a:pathLst>
                <a:path w="363219" h="364489">
                  <a:moveTo>
                    <a:pt x="362712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362712" y="364236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66822" y="4575810"/>
              <a:ext cx="363220" cy="364490"/>
            </a:xfrm>
            <a:custGeom>
              <a:avLst/>
              <a:gdLst/>
              <a:ahLst/>
              <a:cxnLst/>
              <a:rect l="l" t="t" r="r" b="b"/>
              <a:pathLst>
                <a:path w="363219" h="364489">
                  <a:moveTo>
                    <a:pt x="0" y="364236"/>
                  </a:moveTo>
                  <a:lnTo>
                    <a:pt x="362712" y="364236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766060" y="4575048"/>
              <a:ext cx="363220" cy="364490"/>
            </a:xfrm>
            <a:custGeom>
              <a:avLst/>
              <a:gdLst/>
              <a:ahLst/>
              <a:cxnLst/>
              <a:rect l="l" t="t" r="r" b="b"/>
              <a:pathLst>
                <a:path w="363219" h="364489">
                  <a:moveTo>
                    <a:pt x="0" y="364235"/>
                  </a:moveTo>
                  <a:lnTo>
                    <a:pt x="362712" y="364235"/>
                  </a:lnTo>
                  <a:lnTo>
                    <a:pt x="362712" y="0"/>
                  </a:lnTo>
                  <a:lnTo>
                    <a:pt x="0" y="0"/>
                  </a:lnTo>
                  <a:lnTo>
                    <a:pt x="0" y="364235"/>
                  </a:lnTo>
                  <a:close/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894076" y="4683251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80" h="127000">
                  <a:moveTo>
                    <a:pt x="106680" y="0"/>
                  </a:moveTo>
                  <a:lnTo>
                    <a:pt x="0" y="126492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94076" y="4683251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80" h="127000">
                  <a:moveTo>
                    <a:pt x="106680" y="0"/>
                  </a:moveTo>
                  <a:lnTo>
                    <a:pt x="0" y="126492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94076" y="4683251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80" h="127000">
                  <a:moveTo>
                    <a:pt x="106680" y="12649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94076" y="4683251"/>
              <a:ext cx="106680" cy="127000"/>
            </a:xfrm>
            <a:custGeom>
              <a:avLst/>
              <a:gdLst/>
              <a:ahLst/>
              <a:cxnLst/>
              <a:rect l="l" t="t" r="r" b="b"/>
              <a:pathLst>
                <a:path w="106680" h="127000">
                  <a:moveTo>
                    <a:pt x="106680" y="126492"/>
                  </a:move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441440" y="2187066"/>
            <a:ext cx="1429385" cy="4667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566420" marR="5080" indent="-554355">
              <a:lnSpc>
                <a:spcPts val="1680"/>
              </a:lnSpc>
              <a:spcBef>
                <a:spcPts val="254"/>
              </a:spcBef>
            </a:pPr>
            <a:r>
              <a:rPr sz="1500" dirty="0">
                <a:latin typeface="Calibri"/>
                <a:cs typeface="Calibri"/>
              </a:rPr>
              <a:t>Internal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processor </a:t>
            </a:r>
            <a:r>
              <a:rPr sz="1500" spc="-25" dirty="0">
                <a:latin typeface="Calibri"/>
                <a:cs typeface="Calibri"/>
              </a:rPr>
              <a:t>bus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69915" y="2565019"/>
            <a:ext cx="6350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006FC0"/>
                </a:solidFill>
                <a:latin typeface="Calibri"/>
                <a:cs typeface="Calibri"/>
              </a:rPr>
              <a:t>MDR</a:t>
            </a:r>
            <a:r>
              <a:rPr sz="1500" i="1" spc="-15" baseline="-19444" dirty="0">
                <a:solidFill>
                  <a:srgbClr val="006FC0"/>
                </a:solidFill>
                <a:latin typeface="Calibri"/>
                <a:cs typeface="Calibri"/>
              </a:rPr>
              <a:t>out</a:t>
            </a:r>
            <a:endParaRPr sz="1500" baseline="-19444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57907" y="2612263"/>
            <a:ext cx="6953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spc="-15" baseline="12962" dirty="0">
                <a:solidFill>
                  <a:srgbClr val="006FC0"/>
                </a:solidFill>
                <a:latin typeface="Calibri"/>
                <a:cs typeface="Calibri"/>
              </a:rPr>
              <a:t>MDR</a:t>
            </a:r>
            <a:r>
              <a:rPr sz="1000" i="1" spc="-10" dirty="0">
                <a:solidFill>
                  <a:srgbClr val="006FC0"/>
                </a:solidFill>
                <a:latin typeface="Calibri"/>
                <a:cs typeface="Calibri"/>
              </a:rPr>
              <a:t>outE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12840" y="5308853"/>
            <a:ext cx="5543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006FC0"/>
                </a:solidFill>
                <a:latin typeface="Calibri"/>
                <a:cs typeface="Calibri"/>
              </a:rPr>
              <a:t>MDR</a:t>
            </a:r>
            <a:r>
              <a:rPr sz="1500" i="1" spc="-15" baseline="-19444" dirty="0">
                <a:solidFill>
                  <a:srgbClr val="006FC0"/>
                </a:solidFill>
                <a:latin typeface="Calibri"/>
                <a:cs typeface="Calibri"/>
              </a:rPr>
              <a:t>in</a:t>
            </a:r>
            <a:endParaRPr sz="1500" baseline="-19444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16707" y="5308853"/>
            <a:ext cx="6165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006FC0"/>
                </a:solidFill>
                <a:latin typeface="Calibri"/>
                <a:cs typeface="Calibri"/>
              </a:rPr>
              <a:t>MDR</a:t>
            </a:r>
            <a:r>
              <a:rPr sz="1500" i="1" spc="-15" baseline="-19444" dirty="0">
                <a:solidFill>
                  <a:srgbClr val="006FC0"/>
                </a:solidFill>
                <a:latin typeface="Calibri"/>
                <a:cs typeface="Calibri"/>
              </a:rPr>
              <a:t>inE</a:t>
            </a:r>
            <a:endParaRPr sz="1500" baseline="-1944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743582"/>
            <a:ext cx="7639684" cy="3002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700" marR="1176020" indent="-495934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207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connections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illustrated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7.4.</a:t>
            </a:r>
            <a:endParaRPr sz="2800">
              <a:latin typeface="Arial MT"/>
              <a:cs typeface="Arial MT"/>
            </a:endParaRPr>
          </a:p>
          <a:p>
            <a:pPr marL="520700" indent="-4953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2070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four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signals:</a:t>
            </a:r>
            <a:endParaRPr sz="2800">
              <a:latin typeface="Arial MT"/>
              <a:cs typeface="Arial MT"/>
            </a:endParaRPr>
          </a:p>
          <a:p>
            <a:pPr marL="869315" lvl="1" indent="-494665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869315" algn="l"/>
              </a:tabLst>
            </a:pPr>
            <a:r>
              <a:rPr sz="2400" dirty="0">
                <a:latin typeface="Arial MT"/>
                <a:cs typeface="Arial MT"/>
              </a:rPr>
              <a:t>MDR</a:t>
            </a:r>
            <a:r>
              <a:rPr sz="2400" i="1" baseline="-20833" dirty="0">
                <a:latin typeface="Arial"/>
                <a:cs typeface="Arial"/>
              </a:rPr>
              <a:t>in</a:t>
            </a:r>
            <a:r>
              <a:rPr sz="2400" i="1" spc="232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MDR</a:t>
            </a:r>
            <a:r>
              <a:rPr sz="2400" i="1" baseline="-20833" dirty="0">
                <a:latin typeface="Arial"/>
                <a:cs typeface="Arial"/>
              </a:rPr>
              <a:t>out</a:t>
            </a:r>
            <a:r>
              <a:rPr sz="2400" i="1" spc="254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8699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internal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bus.</a:t>
            </a:r>
            <a:endParaRPr sz="2400">
              <a:latin typeface="Arial MT"/>
              <a:cs typeface="Arial MT"/>
            </a:endParaRPr>
          </a:p>
          <a:p>
            <a:pPr marL="869950" marR="68580" lvl="1" indent="-49530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869950" algn="l"/>
              </a:tabLst>
            </a:pPr>
            <a:r>
              <a:rPr sz="2400" dirty="0">
                <a:latin typeface="Arial MT"/>
                <a:cs typeface="Arial MT"/>
              </a:rPr>
              <a:t>MDR</a:t>
            </a:r>
            <a:r>
              <a:rPr sz="2400" i="1" baseline="-20833" dirty="0">
                <a:latin typeface="Arial"/>
                <a:cs typeface="Arial"/>
              </a:rPr>
              <a:t>inE</a:t>
            </a:r>
            <a:r>
              <a:rPr sz="2400" i="1" spc="217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MDR</a:t>
            </a:r>
            <a:r>
              <a:rPr sz="2400" i="1" baseline="-20833" dirty="0">
                <a:latin typeface="Arial"/>
                <a:cs typeface="Arial"/>
              </a:rPr>
              <a:t>outE</a:t>
            </a:r>
            <a:r>
              <a:rPr sz="2400" i="1" spc="240" baseline="-20833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connection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bus.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9415" cy="2671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6730" marR="5080" indent="-4946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operations,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timing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internal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	</a:t>
            </a:r>
            <a:r>
              <a:rPr sz="2800" dirty="0">
                <a:latin typeface="Arial MT"/>
                <a:cs typeface="Arial MT"/>
              </a:rPr>
              <a:t>coordinated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response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addressed 	</a:t>
            </a:r>
            <a:r>
              <a:rPr sz="2800" dirty="0">
                <a:latin typeface="Arial MT"/>
                <a:cs typeface="Arial MT"/>
              </a:rPr>
              <a:t>device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  <a:p>
            <a:pPr marL="506730" marR="755015" indent="-4946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508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completes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internal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data 	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clock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cycle.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30515" cy="426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689610" indent="-495934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080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varies </a:t>
            </a:r>
            <a:r>
              <a:rPr sz="2400" dirty="0">
                <a:latin typeface="Arial MT"/>
                <a:cs typeface="Arial MT"/>
              </a:rPr>
              <a:t>(based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miss,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memory-mapped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I/O,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etc).</a:t>
            </a:r>
            <a:endParaRPr sz="2400">
              <a:latin typeface="Arial MT"/>
              <a:cs typeface="Arial MT"/>
            </a:endParaRPr>
          </a:p>
          <a:p>
            <a:pPr marL="508000" marR="5080" indent="-495934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08000" algn="l"/>
              </a:tabLst>
            </a:pPr>
            <a:r>
              <a:rPr sz="2400" spc="-135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accommodate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waits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until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it </a:t>
            </a:r>
            <a:r>
              <a:rPr sz="2400" dirty="0">
                <a:latin typeface="Arial MT"/>
                <a:cs typeface="Arial MT"/>
              </a:rPr>
              <a:t>receives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indication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has </a:t>
            </a:r>
            <a:r>
              <a:rPr sz="2400" dirty="0">
                <a:latin typeface="Arial MT"/>
                <a:cs typeface="Arial MT"/>
              </a:rPr>
              <a:t>been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completed.</a:t>
            </a:r>
            <a:endParaRPr sz="2400">
              <a:latin typeface="Arial MT"/>
              <a:cs typeface="Arial MT"/>
            </a:endParaRPr>
          </a:p>
          <a:p>
            <a:pPr marL="508000" marR="431165" indent="-495934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0800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20" dirty="0">
                <a:latin typeface="Arial MT"/>
                <a:cs typeface="Arial MT"/>
              </a:rPr>
              <a:t> Memory-</a:t>
            </a:r>
            <a:r>
              <a:rPr sz="2400" spc="-25" dirty="0">
                <a:latin typeface="Arial MT"/>
                <a:cs typeface="Arial MT"/>
              </a:rPr>
              <a:t>Function-</a:t>
            </a:r>
            <a:r>
              <a:rPr sz="2400" spc="-10" dirty="0">
                <a:latin typeface="Arial MT"/>
                <a:cs typeface="Arial MT"/>
              </a:rPr>
              <a:t>Completed </a:t>
            </a:r>
            <a:r>
              <a:rPr sz="2400" dirty="0">
                <a:latin typeface="Arial MT"/>
                <a:cs typeface="Arial MT"/>
              </a:rPr>
              <a:t>(MFC)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purpose.</a:t>
            </a:r>
            <a:endParaRPr sz="2400">
              <a:latin typeface="Arial MT"/>
              <a:cs typeface="Arial MT"/>
            </a:endParaRPr>
          </a:p>
          <a:p>
            <a:pPr marL="508000" marR="39370" indent="-495934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5080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indicate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been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 </a:t>
            </a:r>
            <a:r>
              <a:rPr sz="2400" spc="-20" dirty="0">
                <a:latin typeface="Arial MT"/>
                <a:cs typeface="Arial MT"/>
              </a:rPr>
              <a:t>bus.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7375"/>
            <a:ext cx="7609840" cy="403796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Consider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0000"/>
                </a:solidFill>
                <a:latin typeface="Arial MT"/>
                <a:cs typeface="Arial MT"/>
              </a:rPr>
              <a:t>Move</a:t>
            </a:r>
            <a:r>
              <a:rPr sz="28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0000"/>
                </a:solidFill>
                <a:latin typeface="Arial MT"/>
                <a:cs typeface="Arial MT"/>
              </a:rPr>
              <a:t>(R1),</a:t>
            </a:r>
            <a:r>
              <a:rPr sz="28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Arial MT"/>
                <a:cs typeface="Arial MT"/>
              </a:rPr>
              <a:t>R2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actions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 </a:t>
            </a:r>
            <a:r>
              <a:rPr sz="2800" spc="-20" dirty="0">
                <a:latin typeface="Arial MT"/>
                <a:cs typeface="Arial MT"/>
              </a:rPr>
              <a:t>are: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MAR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←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[R1]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Start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bus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Wait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MFC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response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bus</a:t>
            </a:r>
            <a:endParaRPr sz="28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AutoNum type="arabicPeriod"/>
              <a:tabLst>
                <a:tab pos="527685" algn="l"/>
              </a:tabLst>
            </a:pPr>
            <a:r>
              <a:rPr sz="2800" dirty="0">
                <a:latin typeface="Arial MT"/>
                <a:cs typeface="Arial MT"/>
              </a:rPr>
              <a:t>R2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←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[MDR]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1422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32075" algn="l"/>
              </a:tabLst>
            </a:pPr>
            <a:r>
              <a:rPr dirty="0"/>
              <a:t>Fetching</a:t>
            </a:r>
            <a:r>
              <a:rPr spc="-145" dirty="0"/>
              <a:t> </a:t>
            </a:r>
            <a:r>
              <a:rPr spc="-50" dirty="0"/>
              <a:t>a</a:t>
            </a:r>
            <a:r>
              <a:rPr dirty="0"/>
              <a:t>	Word</a:t>
            </a:r>
            <a:r>
              <a:rPr spc="-120" dirty="0"/>
              <a:t> </a:t>
            </a:r>
            <a:r>
              <a:rPr spc="-20" dirty="0"/>
              <a:t>from </a:t>
            </a:r>
            <a:r>
              <a:rPr spc="-1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743582"/>
            <a:ext cx="7435850" cy="284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marR="177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683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three </a:t>
            </a:r>
            <a:r>
              <a:rPr sz="2800" dirty="0">
                <a:latin typeface="Arial MT"/>
                <a:cs typeface="Arial MT"/>
              </a:rPr>
              <a:t>steps,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described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signals </a:t>
            </a:r>
            <a:r>
              <a:rPr sz="2800" dirty="0">
                <a:latin typeface="Arial MT"/>
                <a:cs typeface="Arial MT"/>
              </a:rPr>
              <a:t>being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follows:</a:t>
            </a:r>
            <a:endParaRPr sz="2800">
              <a:latin typeface="Arial MT"/>
              <a:cs typeface="Arial MT"/>
            </a:endParaRPr>
          </a:p>
          <a:p>
            <a:pPr marL="5403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40385" algn="l"/>
              </a:tabLst>
            </a:pPr>
            <a:r>
              <a:rPr sz="2800" dirty="0">
                <a:latin typeface="Arial MT"/>
                <a:cs typeface="Arial MT"/>
              </a:rPr>
              <a:t>R1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</a:t>
            </a:r>
            <a:r>
              <a:rPr sz="2775" i="1" baseline="-21021" dirty="0">
                <a:latin typeface="Arial"/>
                <a:cs typeface="Arial"/>
              </a:rPr>
              <a:t>in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Read</a:t>
            </a:r>
            <a:endParaRPr sz="2800">
              <a:latin typeface="Arial MT"/>
              <a:cs typeface="Arial MT"/>
            </a:endParaRPr>
          </a:p>
          <a:p>
            <a:pPr marL="5403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40385" algn="l"/>
              </a:tabLst>
            </a:pPr>
            <a:r>
              <a:rPr sz="2800" dirty="0">
                <a:latin typeface="Arial MT"/>
                <a:cs typeface="Arial MT"/>
              </a:rPr>
              <a:t>MDR</a:t>
            </a:r>
            <a:r>
              <a:rPr sz="2775" i="1" baseline="-21021" dirty="0">
                <a:latin typeface="Arial"/>
                <a:cs typeface="Arial"/>
              </a:rPr>
              <a:t>inE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WMFC</a:t>
            </a:r>
            <a:endParaRPr sz="2800">
              <a:latin typeface="Arial MT"/>
              <a:cs typeface="Arial MT"/>
            </a:endParaRPr>
          </a:p>
          <a:p>
            <a:pPr marL="540385" indent="-514984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AutoNum type="arabicPeriod"/>
              <a:tabLst>
                <a:tab pos="540385" algn="l"/>
              </a:tabLst>
            </a:pPr>
            <a:r>
              <a:rPr sz="2800" dirty="0">
                <a:latin typeface="Arial MT"/>
                <a:cs typeface="Arial MT"/>
              </a:rPr>
              <a:t>MDR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R2</a:t>
            </a:r>
            <a:r>
              <a:rPr sz="2775" i="1" spc="-30" baseline="-21021" dirty="0">
                <a:latin typeface="Arial"/>
                <a:cs typeface="Arial"/>
              </a:rPr>
              <a:t>in</a:t>
            </a:r>
            <a:endParaRPr sz="2775" baseline="-2102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51459"/>
            <a:ext cx="1640839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10" dirty="0">
                <a:solidFill>
                  <a:srgbClr val="330066"/>
                </a:solidFill>
                <a:latin typeface="Arial"/>
                <a:cs typeface="Arial"/>
              </a:rPr>
              <a:t>Timing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3890" y="1892249"/>
            <a:ext cx="20675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Assume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MAR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 MT"/>
                <a:cs typeface="Arial MT"/>
              </a:rPr>
              <a:t>is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always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available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address </a:t>
            </a:r>
            <a:r>
              <a:rPr sz="1800" spc="-20" dirty="0">
                <a:latin typeface="Arial MT"/>
                <a:cs typeface="Arial MT"/>
              </a:rPr>
              <a:t>lines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memory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bus.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00009" y="6003747"/>
            <a:ext cx="887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R2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← </a:t>
            </a:r>
            <a:r>
              <a:rPr sz="1200" spc="-10" dirty="0">
                <a:latin typeface="Arial MT"/>
                <a:cs typeface="Arial MT"/>
              </a:rPr>
              <a:t>[MDR]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165348" y="1490472"/>
          <a:ext cx="4823460" cy="695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69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06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59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←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[R1]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4922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635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MAR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225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R w="19050">
                      <a:solidFill>
                        <a:srgbClr val="00FFF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FFFF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422775" y="2694559"/>
            <a:ext cx="434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Start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operation on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memory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bus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994" y="4828794"/>
            <a:ext cx="4536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Wait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MFC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response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from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memory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175" y="5514543"/>
            <a:ext cx="3338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Load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MDR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from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memory</a:t>
            </a:r>
            <a:r>
              <a:rPr sz="1800" spc="-25" dirty="0">
                <a:latin typeface="Arial MT"/>
                <a:cs typeface="Arial MT"/>
              </a:rPr>
              <a:t> bus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4284" y="6526479"/>
            <a:ext cx="675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7.5.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42484" y="6526479"/>
            <a:ext cx="2315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iming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memory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Read</a:t>
            </a:r>
            <a:r>
              <a:rPr sz="1200" spc="-10" dirty="0">
                <a:latin typeface="Calibri"/>
                <a:cs typeface="Calibri"/>
              </a:rPr>
              <a:t> operation.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65348" y="1149096"/>
            <a:ext cx="4747260" cy="280670"/>
          </a:xfrm>
          <a:custGeom>
            <a:avLst/>
            <a:gdLst/>
            <a:ahLst/>
            <a:cxnLst/>
            <a:rect l="l" t="t" r="r" b="b"/>
            <a:pathLst>
              <a:path w="4747259" h="280669">
                <a:moveTo>
                  <a:pt x="696467" y="280415"/>
                </a:moveTo>
                <a:lnTo>
                  <a:pt x="696467" y="0"/>
                </a:lnTo>
                <a:lnTo>
                  <a:pt x="278638" y="0"/>
                </a:lnTo>
                <a:lnTo>
                  <a:pt x="278638" y="280415"/>
                </a:lnTo>
                <a:lnTo>
                  <a:pt x="0" y="280415"/>
                </a:lnTo>
              </a:path>
              <a:path w="4747259" h="280669">
                <a:moveTo>
                  <a:pt x="1534667" y="280415"/>
                </a:moveTo>
                <a:lnTo>
                  <a:pt x="1534667" y="0"/>
                </a:lnTo>
                <a:lnTo>
                  <a:pt x="1115567" y="0"/>
                </a:lnTo>
                <a:lnTo>
                  <a:pt x="1115567" y="280415"/>
                </a:lnTo>
                <a:lnTo>
                  <a:pt x="696467" y="280415"/>
                </a:lnTo>
              </a:path>
              <a:path w="4747259" h="280669">
                <a:moveTo>
                  <a:pt x="2372867" y="280415"/>
                </a:moveTo>
                <a:lnTo>
                  <a:pt x="2372867" y="0"/>
                </a:lnTo>
                <a:lnTo>
                  <a:pt x="1953767" y="0"/>
                </a:lnTo>
                <a:lnTo>
                  <a:pt x="1953767" y="280415"/>
                </a:lnTo>
                <a:lnTo>
                  <a:pt x="1534667" y="280415"/>
                </a:lnTo>
              </a:path>
              <a:path w="4747259" h="280669">
                <a:moveTo>
                  <a:pt x="3211067" y="280415"/>
                </a:moveTo>
                <a:lnTo>
                  <a:pt x="3211067" y="0"/>
                </a:lnTo>
                <a:lnTo>
                  <a:pt x="2791967" y="0"/>
                </a:lnTo>
                <a:lnTo>
                  <a:pt x="2791967" y="280415"/>
                </a:lnTo>
                <a:lnTo>
                  <a:pt x="2372867" y="280415"/>
                </a:lnTo>
              </a:path>
              <a:path w="4747259" h="280669">
                <a:moveTo>
                  <a:pt x="4747259" y="0"/>
                </a:moveTo>
                <a:lnTo>
                  <a:pt x="4467479" y="0"/>
                </a:lnTo>
                <a:lnTo>
                  <a:pt x="4467479" y="280415"/>
                </a:lnTo>
                <a:lnTo>
                  <a:pt x="4047744" y="280415"/>
                </a:lnTo>
              </a:path>
              <a:path w="4747259" h="280669">
                <a:moveTo>
                  <a:pt x="4047744" y="280415"/>
                </a:moveTo>
                <a:lnTo>
                  <a:pt x="4047744" y="0"/>
                </a:lnTo>
                <a:lnTo>
                  <a:pt x="3629405" y="0"/>
                </a:lnTo>
                <a:lnTo>
                  <a:pt x="3629405" y="280415"/>
                </a:lnTo>
                <a:lnTo>
                  <a:pt x="3211067" y="280415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3157727" y="2622804"/>
            <a:ext cx="4762500" cy="3552825"/>
            <a:chOff x="3157727" y="2622804"/>
            <a:chExt cx="4762500" cy="3552825"/>
          </a:xfrm>
        </p:grpSpPr>
        <p:sp>
          <p:nvSpPr>
            <p:cNvPr id="13" name="object 13"/>
            <p:cNvSpPr/>
            <p:nvPr/>
          </p:nvSpPr>
          <p:spPr>
            <a:xfrm>
              <a:off x="4280916" y="2622804"/>
              <a:ext cx="2514600" cy="3552825"/>
            </a:xfrm>
            <a:custGeom>
              <a:avLst/>
              <a:gdLst/>
              <a:ahLst/>
              <a:cxnLst/>
              <a:rect l="l" t="t" r="r" b="b"/>
              <a:pathLst>
                <a:path w="2514600" h="3552825">
                  <a:moveTo>
                    <a:pt x="0" y="3552444"/>
                  </a:moveTo>
                  <a:lnTo>
                    <a:pt x="0" y="0"/>
                  </a:lnTo>
                </a:path>
                <a:path w="2514600" h="3552825">
                  <a:moveTo>
                    <a:pt x="838200" y="3552444"/>
                  </a:moveTo>
                  <a:lnTo>
                    <a:pt x="838200" y="32004"/>
                  </a:lnTo>
                </a:path>
                <a:path w="2514600" h="3552825">
                  <a:moveTo>
                    <a:pt x="2514600" y="1830324"/>
                  </a:moveTo>
                  <a:lnTo>
                    <a:pt x="2514600" y="15240"/>
                  </a:lnTo>
                </a:path>
              </a:pathLst>
            </a:custGeom>
            <a:ln w="1524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65347" y="3383280"/>
              <a:ext cx="4747260" cy="1953895"/>
            </a:xfrm>
            <a:custGeom>
              <a:avLst/>
              <a:gdLst/>
              <a:ahLst/>
              <a:cxnLst/>
              <a:rect l="l" t="t" r="r" b="b"/>
              <a:pathLst>
                <a:path w="4747259" h="1953895">
                  <a:moveTo>
                    <a:pt x="0" y="1257300"/>
                  </a:moveTo>
                  <a:lnTo>
                    <a:pt x="3211067" y="1257300"/>
                  </a:lnTo>
                </a:path>
                <a:path w="4747259" h="1953895">
                  <a:moveTo>
                    <a:pt x="4747259" y="1257300"/>
                  </a:moveTo>
                  <a:lnTo>
                    <a:pt x="4125468" y="1257300"/>
                  </a:lnTo>
                </a:path>
                <a:path w="4747259" h="1953895">
                  <a:moveTo>
                    <a:pt x="4747259" y="1953768"/>
                  </a:moveTo>
                  <a:lnTo>
                    <a:pt x="4049141" y="1953768"/>
                  </a:lnTo>
                  <a:lnTo>
                    <a:pt x="4049141" y="1674876"/>
                  </a:lnTo>
                  <a:lnTo>
                    <a:pt x="3211322" y="1674876"/>
                  </a:lnTo>
                  <a:lnTo>
                    <a:pt x="3211322" y="1953768"/>
                  </a:lnTo>
                  <a:lnTo>
                    <a:pt x="0" y="1953768"/>
                  </a:lnTo>
                </a:path>
                <a:path w="4747259" h="1953895">
                  <a:moveTo>
                    <a:pt x="3288791" y="1394460"/>
                  </a:moveTo>
                  <a:lnTo>
                    <a:pt x="3211067" y="1255776"/>
                  </a:lnTo>
                  <a:lnTo>
                    <a:pt x="3288791" y="1117092"/>
                  </a:lnTo>
                </a:path>
                <a:path w="4747259" h="1953895">
                  <a:moveTo>
                    <a:pt x="4047744" y="1394460"/>
                  </a:moveTo>
                  <a:lnTo>
                    <a:pt x="4125468" y="1255776"/>
                  </a:lnTo>
                  <a:lnTo>
                    <a:pt x="4047744" y="1117092"/>
                  </a:lnTo>
                </a:path>
                <a:path w="4747259" h="1953895">
                  <a:moveTo>
                    <a:pt x="4047744" y="1117092"/>
                  </a:moveTo>
                  <a:lnTo>
                    <a:pt x="3273552" y="1117092"/>
                  </a:lnTo>
                </a:path>
                <a:path w="4747259" h="1953895">
                  <a:moveTo>
                    <a:pt x="4047744" y="1394460"/>
                  </a:moveTo>
                  <a:lnTo>
                    <a:pt x="3273552" y="1394460"/>
                  </a:lnTo>
                </a:path>
                <a:path w="4747259" h="1953895">
                  <a:moveTo>
                    <a:pt x="4747259" y="278892"/>
                  </a:moveTo>
                  <a:lnTo>
                    <a:pt x="3769868" y="278892"/>
                  </a:lnTo>
                  <a:lnTo>
                    <a:pt x="3769868" y="0"/>
                  </a:lnTo>
                  <a:lnTo>
                    <a:pt x="1256664" y="0"/>
                  </a:lnTo>
                  <a:lnTo>
                    <a:pt x="1256664" y="278892"/>
                  </a:lnTo>
                  <a:lnTo>
                    <a:pt x="0" y="278892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44239" y="2638044"/>
              <a:ext cx="0" cy="3537585"/>
            </a:xfrm>
            <a:custGeom>
              <a:avLst/>
              <a:gdLst/>
              <a:ahLst/>
              <a:cxnLst/>
              <a:rect l="l" t="t" r="r" b="b"/>
              <a:pathLst>
                <a:path h="3537585">
                  <a:moveTo>
                    <a:pt x="0" y="3537204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65347" y="3941064"/>
              <a:ext cx="4747260" cy="1955800"/>
            </a:xfrm>
            <a:custGeom>
              <a:avLst/>
              <a:gdLst/>
              <a:ahLst/>
              <a:cxnLst/>
              <a:rect l="l" t="t" r="r" b="b"/>
              <a:pathLst>
                <a:path w="4747259" h="1955800">
                  <a:moveTo>
                    <a:pt x="4747259" y="280416"/>
                  </a:moveTo>
                  <a:lnTo>
                    <a:pt x="3769868" y="280416"/>
                  </a:lnTo>
                  <a:lnTo>
                    <a:pt x="3769868" y="0"/>
                  </a:lnTo>
                  <a:lnTo>
                    <a:pt x="1256664" y="0"/>
                  </a:lnTo>
                  <a:lnTo>
                    <a:pt x="1256664" y="280416"/>
                  </a:lnTo>
                  <a:lnTo>
                    <a:pt x="0" y="280416"/>
                  </a:lnTo>
                </a:path>
                <a:path w="4747259" h="1955800">
                  <a:moveTo>
                    <a:pt x="4747259" y="1955292"/>
                  </a:moveTo>
                  <a:lnTo>
                    <a:pt x="4607686" y="1955292"/>
                  </a:lnTo>
                  <a:lnTo>
                    <a:pt x="4607686" y="1674876"/>
                  </a:lnTo>
                  <a:lnTo>
                    <a:pt x="3769868" y="1674876"/>
                  </a:lnTo>
                  <a:lnTo>
                    <a:pt x="3769868" y="1955292"/>
                  </a:lnTo>
                  <a:lnTo>
                    <a:pt x="0" y="1955292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57316" y="2654808"/>
              <a:ext cx="0" cy="3520440"/>
            </a:xfrm>
            <a:custGeom>
              <a:avLst/>
              <a:gdLst/>
              <a:ahLst/>
              <a:cxnLst/>
              <a:rect l="l" t="t" r="r" b="b"/>
              <a:pathLst>
                <a:path h="3520440">
                  <a:moveTo>
                    <a:pt x="0" y="3520440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65347" y="2823972"/>
              <a:ext cx="4747260" cy="279400"/>
            </a:xfrm>
            <a:custGeom>
              <a:avLst/>
              <a:gdLst/>
              <a:ahLst/>
              <a:cxnLst/>
              <a:rect l="l" t="t" r="r" b="b"/>
              <a:pathLst>
                <a:path w="4747259" h="279400">
                  <a:moveTo>
                    <a:pt x="4747259" y="278891"/>
                  </a:moveTo>
                  <a:lnTo>
                    <a:pt x="1256664" y="278891"/>
                  </a:lnTo>
                  <a:lnTo>
                    <a:pt x="1256664" y="0"/>
                  </a:lnTo>
                  <a:lnTo>
                    <a:pt x="418846" y="0"/>
                  </a:lnTo>
                  <a:lnTo>
                    <a:pt x="418846" y="278891"/>
                  </a:lnTo>
                  <a:lnTo>
                    <a:pt x="0" y="278891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95516" y="2638044"/>
              <a:ext cx="836930" cy="3537585"/>
            </a:xfrm>
            <a:custGeom>
              <a:avLst/>
              <a:gdLst/>
              <a:ahLst/>
              <a:cxnLst/>
              <a:rect l="l" t="t" r="r" b="b"/>
              <a:pathLst>
                <a:path w="836929" h="3537585">
                  <a:moveTo>
                    <a:pt x="836676" y="3537204"/>
                  </a:moveTo>
                  <a:lnTo>
                    <a:pt x="836676" y="0"/>
                  </a:lnTo>
                </a:path>
                <a:path w="836929" h="3537585">
                  <a:moveTo>
                    <a:pt x="0" y="3537204"/>
                  </a:moveTo>
                  <a:lnTo>
                    <a:pt x="0" y="2217419"/>
                  </a:lnTo>
                </a:path>
              </a:pathLst>
            </a:custGeom>
            <a:ln w="1524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20159" y="710311"/>
            <a:ext cx="96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95290" y="710311"/>
            <a:ext cx="96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165348" y="2264664"/>
            <a:ext cx="4747260" cy="280670"/>
          </a:xfrm>
          <a:custGeom>
            <a:avLst/>
            <a:gdLst/>
            <a:ahLst/>
            <a:cxnLst/>
            <a:rect l="l" t="t" r="r" b="b"/>
            <a:pathLst>
              <a:path w="4747259" h="280669">
                <a:moveTo>
                  <a:pt x="4747259" y="0"/>
                </a:moveTo>
                <a:lnTo>
                  <a:pt x="1318640" y="0"/>
                </a:lnTo>
                <a:lnTo>
                  <a:pt x="1179067" y="280415"/>
                </a:lnTo>
                <a:lnTo>
                  <a:pt x="0" y="280415"/>
                </a:lnTo>
              </a:path>
              <a:path w="4747259" h="280669">
                <a:moveTo>
                  <a:pt x="4747259" y="280415"/>
                </a:moveTo>
                <a:lnTo>
                  <a:pt x="1318640" y="280415"/>
                </a:lnTo>
                <a:lnTo>
                  <a:pt x="1179067" y="0"/>
                </a:lnTo>
                <a:lnTo>
                  <a:pt x="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02432" y="1237233"/>
            <a:ext cx="3295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libri"/>
                <a:cs typeface="Calibri"/>
              </a:rPr>
              <a:t>Clock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8354" y="2292807"/>
            <a:ext cx="48196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libri"/>
                <a:cs typeface="Calibri"/>
              </a:rPr>
              <a:t>Address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6257" y="3409569"/>
            <a:ext cx="2228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MR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40254" y="3967937"/>
            <a:ext cx="552450" cy="750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MDR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350" i="1" spc="-37" baseline="-24691" dirty="0">
                <a:latin typeface="Calibri"/>
                <a:cs typeface="Calibri"/>
              </a:rPr>
              <a:t>inE</a:t>
            </a:r>
            <a:endParaRPr sz="1350" baseline="-24691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900">
              <a:latin typeface="Calibri"/>
              <a:cs typeface="Calibri"/>
            </a:endParaRPr>
          </a:p>
          <a:p>
            <a:pPr marL="222250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0057" y="5086350"/>
            <a:ext cx="2851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MFC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436620" y="729995"/>
            <a:ext cx="287020" cy="280670"/>
            <a:chOff x="3436620" y="729995"/>
            <a:chExt cx="287020" cy="280670"/>
          </a:xfrm>
        </p:grpSpPr>
        <p:sp>
          <p:nvSpPr>
            <p:cNvPr id="29" name="object 29"/>
            <p:cNvSpPr/>
            <p:nvPr/>
          </p:nvSpPr>
          <p:spPr>
            <a:xfrm>
              <a:off x="3444240" y="729995"/>
              <a:ext cx="125095" cy="280670"/>
            </a:xfrm>
            <a:custGeom>
              <a:avLst/>
              <a:gdLst/>
              <a:ahLst/>
              <a:cxnLst/>
              <a:rect l="l" t="t" r="r" b="b"/>
              <a:pathLst>
                <a:path w="125095" h="280669">
                  <a:moveTo>
                    <a:pt x="0" y="0"/>
                  </a:moveTo>
                  <a:lnTo>
                    <a:pt x="0" y="280415"/>
                  </a:lnTo>
                </a:path>
                <a:path w="125095" h="280669">
                  <a:moveTo>
                    <a:pt x="124968" y="77724"/>
                  </a:moveTo>
                  <a:lnTo>
                    <a:pt x="15239" y="92963"/>
                  </a:lnTo>
                  <a:lnTo>
                    <a:pt x="124968" y="108203"/>
                  </a:lnTo>
                  <a:lnTo>
                    <a:pt x="124968" y="92963"/>
                  </a:lnTo>
                  <a:lnTo>
                    <a:pt x="124968" y="7772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60242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109728" y="0"/>
                  </a:moveTo>
                  <a:lnTo>
                    <a:pt x="0" y="14477"/>
                  </a:lnTo>
                  <a:lnTo>
                    <a:pt x="109728" y="30479"/>
                  </a:lnTo>
                  <a:lnTo>
                    <a:pt x="10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60242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109728" y="0"/>
                  </a:moveTo>
                  <a:lnTo>
                    <a:pt x="0" y="14477"/>
                  </a:lnTo>
                  <a:lnTo>
                    <a:pt x="109728" y="30479"/>
                  </a:lnTo>
                  <a:lnTo>
                    <a:pt x="109728" y="14477"/>
                  </a:lnTo>
                  <a:lnTo>
                    <a:pt x="10972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69208" y="822959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>
                  <a:moveTo>
                    <a:pt x="0" y="0"/>
                  </a:moveTo>
                  <a:lnTo>
                    <a:pt x="1539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002023" y="729995"/>
            <a:ext cx="1397635" cy="280670"/>
            <a:chOff x="4002023" y="729995"/>
            <a:chExt cx="1397635" cy="280670"/>
          </a:xfrm>
        </p:grpSpPr>
        <p:sp>
          <p:nvSpPr>
            <p:cNvPr id="34" name="object 34"/>
            <p:cNvSpPr/>
            <p:nvPr/>
          </p:nvSpPr>
          <p:spPr>
            <a:xfrm>
              <a:off x="4280915" y="729995"/>
              <a:ext cx="125095" cy="280670"/>
            </a:xfrm>
            <a:custGeom>
              <a:avLst/>
              <a:gdLst/>
              <a:ahLst/>
              <a:cxnLst/>
              <a:rect l="l" t="t" r="r" b="b"/>
              <a:pathLst>
                <a:path w="125095" h="280669">
                  <a:moveTo>
                    <a:pt x="0" y="0"/>
                  </a:moveTo>
                  <a:lnTo>
                    <a:pt x="0" y="280415"/>
                  </a:lnTo>
                </a:path>
                <a:path w="125095" h="280669">
                  <a:moveTo>
                    <a:pt x="124968" y="77724"/>
                  </a:moveTo>
                  <a:lnTo>
                    <a:pt x="16763" y="92963"/>
                  </a:lnTo>
                  <a:lnTo>
                    <a:pt x="124968" y="108203"/>
                  </a:lnTo>
                  <a:lnTo>
                    <a:pt x="124968" y="92963"/>
                  </a:lnTo>
                  <a:lnTo>
                    <a:pt x="124968" y="7772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98441" y="808481"/>
              <a:ext cx="108585" cy="30480"/>
            </a:xfrm>
            <a:custGeom>
              <a:avLst/>
              <a:gdLst/>
              <a:ahLst/>
              <a:cxnLst/>
              <a:rect l="l" t="t" r="r" b="b"/>
              <a:pathLst>
                <a:path w="108585" h="30480">
                  <a:moveTo>
                    <a:pt x="108204" y="0"/>
                  </a:moveTo>
                  <a:lnTo>
                    <a:pt x="0" y="14477"/>
                  </a:lnTo>
                  <a:lnTo>
                    <a:pt x="108204" y="30479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8441" y="808481"/>
              <a:ext cx="108585" cy="30480"/>
            </a:xfrm>
            <a:custGeom>
              <a:avLst/>
              <a:gdLst/>
              <a:ahLst/>
              <a:cxnLst/>
              <a:rect l="l" t="t" r="r" b="b"/>
              <a:pathLst>
                <a:path w="108585" h="30480">
                  <a:moveTo>
                    <a:pt x="108204" y="0"/>
                  </a:moveTo>
                  <a:lnTo>
                    <a:pt x="0" y="14477"/>
                  </a:lnTo>
                  <a:lnTo>
                    <a:pt x="108204" y="30479"/>
                  </a:lnTo>
                  <a:lnTo>
                    <a:pt x="108204" y="14477"/>
                  </a:lnTo>
                  <a:lnTo>
                    <a:pt x="1082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57471" y="807719"/>
              <a:ext cx="1242060" cy="30480"/>
            </a:xfrm>
            <a:custGeom>
              <a:avLst/>
              <a:gdLst/>
              <a:ahLst/>
              <a:cxnLst/>
              <a:rect l="l" t="t" r="r" b="b"/>
              <a:pathLst>
                <a:path w="1242060" h="30480">
                  <a:moveTo>
                    <a:pt x="248412" y="15239"/>
                  </a:moveTo>
                  <a:lnTo>
                    <a:pt x="1242060" y="15239"/>
                  </a:lnTo>
                </a:path>
                <a:path w="1242060" h="30480">
                  <a:moveTo>
                    <a:pt x="0" y="30479"/>
                  </a:moveTo>
                  <a:lnTo>
                    <a:pt x="109727" y="15239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047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58233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0"/>
                  </a:moveTo>
                  <a:lnTo>
                    <a:pt x="0" y="30479"/>
                  </a:lnTo>
                  <a:lnTo>
                    <a:pt x="109727" y="14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58233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30479"/>
                  </a:moveTo>
                  <a:lnTo>
                    <a:pt x="109727" y="14477"/>
                  </a:lnTo>
                  <a:lnTo>
                    <a:pt x="0" y="0"/>
                  </a:lnTo>
                  <a:lnTo>
                    <a:pt x="0" y="14477"/>
                  </a:lnTo>
                  <a:lnTo>
                    <a:pt x="0" y="30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02023" y="822959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5678423" y="729995"/>
            <a:ext cx="1396365" cy="280670"/>
            <a:chOff x="5678423" y="729995"/>
            <a:chExt cx="1396365" cy="280670"/>
          </a:xfrm>
        </p:grpSpPr>
        <p:sp>
          <p:nvSpPr>
            <p:cNvPr id="42" name="object 42"/>
            <p:cNvSpPr/>
            <p:nvPr/>
          </p:nvSpPr>
          <p:spPr>
            <a:xfrm>
              <a:off x="6670547" y="729995"/>
              <a:ext cx="125095" cy="280670"/>
            </a:xfrm>
            <a:custGeom>
              <a:avLst/>
              <a:gdLst/>
              <a:ahLst/>
              <a:cxnLst/>
              <a:rect l="l" t="t" r="r" b="b"/>
              <a:pathLst>
                <a:path w="125095" h="280669">
                  <a:moveTo>
                    <a:pt x="124968" y="0"/>
                  </a:moveTo>
                  <a:lnTo>
                    <a:pt x="124968" y="280415"/>
                  </a:lnTo>
                </a:path>
                <a:path w="125095" h="280669">
                  <a:moveTo>
                    <a:pt x="0" y="108203"/>
                  </a:moveTo>
                  <a:lnTo>
                    <a:pt x="109727" y="92963"/>
                  </a:lnTo>
                  <a:lnTo>
                    <a:pt x="0" y="77724"/>
                  </a:lnTo>
                  <a:lnTo>
                    <a:pt x="0" y="92963"/>
                  </a:lnTo>
                  <a:lnTo>
                    <a:pt x="0" y="108203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71309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0"/>
                  </a:moveTo>
                  <a:lnTo>
                    <a:pt x="0" y="30479"/>
                  </a:lnTo>
                  <a:lnTo>
                    <a:pt x="109728" y="14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71309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30479"/>
                  </a:moveTo>
                  <a:lnTo>
                    <a:pt x="109728" y="14477"/>
                  </a:lnTo>
                  <a:lnTo>
                    <a:pt x="0" y="0"/>
                  </a:lnTo>
                  <a:lnTo>
                    <a:pt x="0" y="14477"/>
                  </a:lnTo>
                  <a:lnTo>
                    <a:pt x="0" y="30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78423" y="807719"/>
              <a:ext cx="1242060" cy="30480"/>
            </a:xfrm>
            <a:custGeom>
              <a:avLst/>
              <a:gdLst/>
              <a:ahLst/>
              <a:cxnLst/>
              <a:rect l="l" t="t" r="r" b="b"/>
              <a:pathLst>
                <a:path w="1242059" h="30480">
                  <a:moveTo>
                    <a:pt x="0" y="15239"/>
                  </a:moveTo>
                  <a:lnTo>
                    <a:pt x="992124" y="15239"/>
                  </a:lnTo>
                </a:path>
                <a:path w="1242059" h="30480">
                  <a:moveTo>
                    <a:pt x="1242059" y="0"/>
                  </a:moveTo>
                  <a:lnTo>
                    <a:pt x="1132331" y="15239"/>
                  </a:lnTo>
                  <a:lnTo>
                    <a:pt x="1242059" y="30479"/>
                  </a:lnTo>
                  <a:lnTo>
                    <a:pt x="1242059" y="15239"/>
                  </a:lnTo>
                  <a:lnTo>
                    <a:pt x="1242059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811517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109727" y="0"/>
                  </a:moveTo>
                  <a:lnTo>
                    <a:pt x="0" y="14477"/>
                  </a:lnTo>
                  <a:lnTo>
                    <a:pt x="109727" y="30479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11517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109727" y="0"/>
                  </a:moveTo>
                  <a:lnTo>
                    <a:pt x="0" y="14477"/>
                  </a:lnTo>
                  <a:lnTo>
                    <a:pt x="109727" y="30479"/>
                  </a:lnTo>
                  <a:lnTo>
                    <a:pt x="109727" y="14477"/>
                  </a:lnTo>
                  <a:lnTo>
                    <a:pt x="10972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920483" y="822959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>
                  <a:moveTo>
                    <a:pt x="0" y="0"/>
                  </a:moveTo>
                  <a:lnTo>
                    <a:pt x="153924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2750057" y="2912491"/>
            <a:ext cx="3124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latin typeface="Calibri"/>
                <a:cs typeface="Calibri"/>
              </a:rPr>
              <a:t>Read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52954" y="5643168"/>
            <a:ext cx="55753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MDR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350" i="1" spc="-37" baseline="-24691" dirty="0">
                <a:latin typeface="Calibri"/>
                <a:cs typeface="Calibri"/>
              </a:rPr>
              <a:t>out</a:t>
            </a:r>
            <a:endParaRPr sz="1350" baseline="-24691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96032" y="710311"/>
            <a:ext cx="2800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latin typeface="Calibri"/>
                <a:cs typeface="Calibri"/>
              </a:rPr>
              <a:t>Step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353300" y="729995"/>
            <a:ext cx="287020" cy="280670"/>
            <a:chOff x="7353300" y="729995"/>
            <a:chExt cx="287020" cy="280670"/>
          </a:xfrm>
        </p:grpSpPr>
        <p:sp>
          <p:nvSpPr>
            <p:cNvPr id="53" name="object 53"/>
            <p:cNvSpPr/>
            <p:nvPr/>
          </p:nvSpPr>
          <p:spPr>
            <a:xfrm>
              <a:off x="7508747" y="729995"/>
              <a:ext cx="123825" cy="280670"/>
            </a:xfrm>
            <a:custGeom>
              <a:avLst/>
              <a:gdLst/>
              <a:ahLst/>
              <a:cxnLst/>
              <a:rect l="l" t="t" r="r" b="b"/>
              <a:pathLst>
                <a:path w="123825" h="280669">
                  <a:moveTo>
                    <a:pt x="123444" y="0"/>
                  </a:moveTo>
                  <a:lnTo>
                    <a:pt x="123444" y="280415"/>
                  </a:lnTo>
                </a:path>
                <a:path w="123825" h="280669">
                  <a:moveTo>
                    <a:pt x="0" y="108203"/>
                  </a:moveTo>
                  <a:lnTo>
                    <a:pt x="109727" y="92963"/>
                  </a:lnTo>
                  <a:lnTo>
                    <a:pt x="0" y="77724"/>
                  </a:lnTo>
                  <a:lnTo>
                    <a:pt x="0" y="92963"/>
                  </a:lnTo>
                  <a:lnTo>
                    <a:pt x="0" y="108203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509510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0"/>
                  </a:moveTo>
                  <a:lnTo>
                    <a:pt x="0" y="30479"/>
                  </a:lnTo>
                  <a:lnTo>
                    <a:pt x="109728" y="14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509510" y="808481"/>
              <a:ext cx="109855" cy="30480"/>
            </a:xfrm>
            <a:custGeom>
              <a:avLst/>
              <a:gdLst/>
              <a:ahLst/>
              <a:cxnLst/>
              <a:rect l="l" t="t" r="r" b="b"/>
              <a:pathLst>
                <a:path w="109854" h="30480">
                  <a:moveTo>
                    <a:pt x="0" y="30479"/>
                  </a:moveTo>
                  <a:lnTo>
                    <a:pt x="109728" y="14477"/>
                  </a:lnTo>
                  <a:lnTo>
                    <a:pt x="0" y="0"/>
                  </a:lnTo>
                  <a:lnTo>
                    <a:pt x="0" y="14477"/>
                  </a:lnTo>
                  <a:lnTo>
                    <a:pt x="0" y="30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353300" y="822959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7172070" y="710311"/>
            <a:ext cx="96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640583" y="1734438"/>
            <a:ext cx="3035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Calibri"/>
                <a:cs typeface="Calibri"/>
              </a:rPr>
              <a:t>MAR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951733" y="1812163"/>
            <a:ext cx="1098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25" dirty="0">
                <a:latin typeface="Calibri"/>
                <a:cs typeface="Calibri"/>
              </a:rPr>
              <a:t>in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Storing</a:t>
            </a:r>
            <a:r>
              <a:rPr spc="-75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dirty="0"/>
              <a:t>Word</a:t>
            </a:r>
            <a:r>
              <a:rPr spc="-80" dirty="0"/>
              <a:t> </a:t>
            </a:r>
            <a:r>
              <a:rPr dirty="0"/>
              <a:t>in</a:t>
            </a:r>
            <a:r>
              <a:rPr spc="-75" dirty="0"/>
              <a:t> </a:t>
            </a:r>
            <a:r>
              <a:rPr spc="-10" dirty="0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657375"/>
            <a:ext cx="8020684" cy="39528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desired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MAR.</a:t>
            </a:r>
            <a:endParaRPr sz="2800">
              <a:latin typeface="Arial MT"/>
              <a:cs typeface="Arial MT"/>
            </a:endParaRPr>
          </a:p>
          <a:p>
            <a:pPr marL="393700" marR="120014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written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issued.</a:t>
            </a:r>
            <a:endParaRPr sz="2800">
              <a:latin typeface="Arial MT"/>
              <a:cs typeface="Arial MT"/>
            </a:endParaRPr>
          </a:p>
          <a:p>
            <a:pPr marL="393700" marR="431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Executing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R2,(R1)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requires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following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sequence:</a:t>
            </a:r>
            <a:endParaRPr sz="2800">
              <a:latin typeface="Arial MT"/>
              <a:cs typeface="Arial MT"/>
            </a:endParaRPr>
          </a:p>
          <a:p>
            <a:pPr marL="5657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65785" algn="l"/>
              </a:tabLst>
            </a:pPr>
            <a:r>
              <a:rPr sz="2800" dirty="0">
                <a:latin typeface="Arial MT"/>
                <a:cs typeface="Arial MT"/>
              </a:rPr>
              <a:t>R1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MAR</a:t>
            </a:r>
            <a:r>
              <a:rPr sz="2775" i="1" spc="-30" baseline="-21021" dirty="0">
                <a:latin typeface="Arial"/>
                <a:cs typeface="Arial"/>
              </a:rPr>
              <a:t>in</a:t>
            </a:r>
            <a:endParaRPr sz="2775" baseline="-21021">
              <a:latin typeface="Arial"/>
              <a:cs typeface="Arial"/>
            </a:endParaRPr>
          </a:p>
          <a:p>
            <a:pPr marL="565785" indent="-514984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AutoNum type="arabicPeriod"/>
              <a:tabLst>
                <a:tab pos="565785" algn="l"/>
              </a:tabLst>
            </a:pPr>
            <a:r>
              <a:rPr sz="2800" dirty="0">
                <a:latin typeface="Arial MT"/>
                <a:cs typeface="Arial MT"/>
              </a:rPr>
              <a:t>R2</a:t>
            </a:r>
            <a:r>
              <a:rPr sz="2775" i="1" baseline="-21021" dirty="0">
                <a:latin typeface="Arial"/>
                <a:cs typeface="Arial"/>
              </a:rPr>
              <a:t>out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775" i="1" baseline="-21021" dirty="0">
                <a:latin typeface="Arial"/>
                <a:cs typeface="Arial"/>
              </a:rPr>
              <a:t>in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Write</a:t>
            </a:r>
            <a:endParaRPr sz="2800">
              <a:latin typeface="Arial MT"/>
              <a:cs typeface="Arial MT"/>
            </a:endParaRPr>
          </a:p>
          <a:p>
            <a:pPr marL="565785" indent="-514984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AutoNum type="arabicPeriod"/>
              <a:tabLst>
                <a:tab pos="565785" algn="l"/>
              </a:tabLst>
            </a:pPr>
            <a:r>
              <a:rPr sz="2800" spc="-10" dirty="0">
                <a:latin typeface="Arial MT"/>
                <a:cs typeface="Arial MT"/>
              </a:rPr>
              <a:t>MDR</a:t>
            </a:r>
            <a:r>
              <a:rPr sz="2775" i="1" spc="-15" baseline="-21021" dirty="0">
                <a:latin typeface="Arial"/>
                <a:cs typeface="Arial"/>
              </a:rPr>
              <a:t>outE</a:t>
            </a:r>
            <a:r>
              <a:rPr sz="2800" spc="-10" dirty="0">
                <a:latin typeface="Arial MT"/>
                <a:cs typeface="Arial MT"/>
              </a:rPr>
              <a:t>,WMFC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8153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41395" algn="l"/>
              </a:tabLst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Complete Instruction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0047"/>
            <a:ext cx="7715250" cy="423354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Consider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 </a:t>
            </a:r>
            <a:r>
              <a:rPr sz="3000" spc="-10" dirty="0">
                <a:latin typeface="Arial MT"/>
                <a:cs typeface="Arial MT"/>
              </a:rPr>
              <a:t>instruction</a:t>
            </a:r>
            <a:r>
              <a:rPr sz="3000" spc="-170" dirty="0"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3000"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FF0000"/>
                </a:solidFill>
                <a:latin typeface="Arial MT"/>
                <a:cs typeface="Arial MT"/>
              </a:rPr>
              <a:t>(R3), </a:t>
            </a:r>
            <a:r>
              <a:rPr sz="3000" spc="-25" dirty="0">
                <a:solidFill>
                  <a:srgbClr val="FF0000"/>
                </a:solidFill>
                <a:latin typeface="Arial MT"/>
                <a:cs typeface="Arial MT"/>
              </a:rPr>
              <a:t>R1</a:t>
            </a:r>
            <a:endParaRPr sz="3000">
              <a:latin typeface="Arial MT"/>
              <a:cs typeface="Arial MT"/>
            </a:endParaRPr>
          </a:p>
          <a:p>
            <a:pPr marL="355600" marR="102743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Executing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requires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following</a:t>
            </a:r>
            <a:r>
              <a:rPr sz="3000" spc="-8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actions:</a:t>
            </a:r>
            <a:endParaRPr sz="30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527685" algn="l"/>
              </a:tabLst>
            </a:pPr>
            <a:r>
              <a:rPr sz="3000" dirty="0">
                <a:latin typeface="Arial MT"/>
                <a:cs typeface="Arial MT"/>
              </a:rPr>
              <a:t>Fetch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instruction</a:t>
            </a:r>
            <a:endParaRPr sz="3000">
              <a:latin typeface="Arial MT"/>
              <a:cs typeface="Arial MT"/>
            </a:endParaRPr>
          </a:p>
          <a:p>
            <a:pPr marL="527685" marR="5080" indent="-51562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AutoNum type="arabicPeriod"/>
              <a:tabLst>
                <a:tab pos="527685" algn="l"/>
              </a:tabLst>
            </a:pPr>
            <a:r>
              <a:rPr sz="3000" dirty="0">
                <a:latin typeface="Arial MT"/>
                <a:cs typeface="Arial MT"/>
              </a:rPr>
              <a:t>Fetch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first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operand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(the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contents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5" dirty="0">
                <a:latin typeface="Arial MT"/>
                <a:cs typeface="Arial MT"/>
              </a:rPr>
              <a:t> the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location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pointed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R3)</a:t>
            </a:r>
            <a:endParaRPr sz="30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527685" algn="l"/>
              </a:tabLst>
            </a:pPr>
            <a:r>
              <a:rPr sz="3000" dirty="0">
                <a:latin typeface="Arial MT"/>
                <a:cs typeface="Arial MT"/>
              </a:rPr>
              <a:t>Perform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addition</a:t>
            </a:r>
            <a:endParaRPr sz="3000">
              <a:latin typeface="Arial MT"/>
              <a:cs typeface="Arial MT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AutoNum type="arabicPeriod"/>
              <a:tabLst>
                <a:tab pos="527685" algn="l"/>
              </a:tabLst>
            </a:pPr>
            <a:r>
              <a:rPr sz="3000" dirty="0">
                <a:latin typeface="Arial MT"/>
                <a:cs typeface="Arial MT"/>
              </a:rPr>
              <a:t>Load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result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R1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41395" algn="l"/>
              </a:tabLst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Complete Instruction..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26440" y="1932559"/>
            <a:ext cx="1358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Add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(R3),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R1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842094" y="2433852"/>
            <a:ext cx="3544861" cy="382959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8153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41395" algn="l"/>
              </a:tabLst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Complete Instruction..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83855" cy="5061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3909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7.6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steps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perform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spc="-20" dirty="0">
                <a:latin typeface="Arial MT"/>
                <a:cs typeface="Arial MT"/>
              </a:rPr>
              <a:t>single-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architecture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7.1.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Steps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constitute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fetch phase,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same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instructions.</a:t>
            </a:r>
            <a:endParaRPr sz="2800">
              <a:latin typeface="Arial MT"/>
              <a:cs typeface="Arial MT"/>
            </a:endParaRPr>
          </a:p>
          <a:p>
            <a:pPr marL="355600" marR="535305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decoding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interprets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beginning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4.</a:t>
            </a:r>
            <a:endParaRPr sz="2800">
              <a:latin typeface="Arial MT"/>
              <a:cs typeface="Arial MT"/>
            </a:endParaRPr>
          </a:p>
          <a:p>
            <a:pPr marL="355600" marR="20383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enables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which </a:t>
            </a:r>
            <a:r>
              <a:rPr sz="2800" dirty="0">
                <a:latin typeface="Arial MT"/>
                <a:cs typeface="Arial MT"/>
              </a:rPr>
              <a:t>constitute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phase.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10" dirty="0"/>
              <a:t>Branch 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62265" cy="2244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replaces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PC 	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target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address</a:t>
            </a:r>
            <a:endParaRPr sz="2800">
              <a:latin typeface="Arial MT"/>
              <a:cs typeface="Arial MT"/>
            </a:endParaRPr>
          </a:p>
          <a:p>
            <a:pPr marL="354330" marR="395605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obtained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 	</a:t>
            </a:r>
            <a:r>
              <a:rPr sz="2800" dirty="0">
                <a:latin typeface="Arial MT"/>
                <a:cs typeface="Arial MT"/>
              </a:rPr>
              <a:t>offset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updated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PC.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10" dirty="0"/>
              <a:t>Branch Instructions..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5666" y="2147348"/>
            <a:ext cx="4347610" cy="381598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10" dirty="0"/>
              <a:t>Branch 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96555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7.7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gives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implements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Arial MT"/>
                <a:cs typeface="Arial MT"/>
              </a:rPr>
              <a:t>unconditional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instruction.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Processing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fetch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phase.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IR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step</a:t>
            </a:r>
            <a:r>
              <a:rPr sz="2400" spc="-25" dirty="0">
                <a:latin typeface="Arial MT"/>
                <a:cs typeface="Arial MT"/>
              </a:rPr>
              <a:t> 3.</a:t>
            </a:r>
            <a:endParaRPr sz="2400">
              <a:latin typeface="Arial MT"/>
              <a:cs typeface="Arial MT"/>
            </a:endParaRPr>
          </a:p>
          <a:p>
            <a:pPr marL="355600" marR="1574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offset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extracted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decoding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also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perform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sign </a:t>
            </a:r>
            <a:r>
              <a:rPr sz="2400" dirty="0">
                <a:latin typeface="Arial MT"/>
                <a:cs typeface="Arial MT"/>
              </a:rPr>
              <a:t>extension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required.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Since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updated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already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25" dirty="0">
                <a:latin typeface="Arial MT"/>
                <a:cs typeface="Arial MT"/>
              </a:rPr>
              <a:t> in </a:t>
            </a:r>
            <a:r>
              <a:rPr sz="2400" dirty="0">
                <a:latin typeface="Arial MT"/>
                <a:cs typeface="Arial MT"/>
              </a:rPr>
              <a:t>register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spc="-160" dirty="0">
                <a:latin typeface="Arial MT"/>
                <a:cs typeface="Arial MT"/>
              </a:rPr>
              <a:t>Y,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offset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X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gated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step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4,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addition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performed.</a:t>
            </a:r>
            <a:endParaRPr sz="2400">
              <a:latin typeface="Arial MT"/>
              <a:cs typeface="Arial MT"/>
            </a:endParaRPr>
          </a:p>
          <a:p>
            <a:pPr marL="355600" marR="7937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target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loaded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step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5.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10" dirty="0"/>
              <a:t>Branch 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4711"/>
            <a:ext cx="7535545" cy="2477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offset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difference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between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target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address </a:t>
            </a:r>
            <a:r>
              <a:rPr sz="2800" dirty="0">
                <a:latin typeface="Arial MT"/>
                <a:cs typeface="Arial MT"/>
              </a:rPr>
              <a:t>immediately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following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branch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  <a:p>
            <a:pPr marL="704850" marR="29845" lvl="1" indent="-347980" algn="just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example,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location </a:t>
            </a:r>
            <a:r>
              <a:rPr sz="2400" dirty="0">
                <a:latin typeface="Arial MT"/>
                <a:cs typeface="Arial MT"/>
              </a:rPr>
              <a:t>2000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target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2050,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X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25" dirty="0">
                <a:latin typeface="Arial MT"/>
                <a:cs typeface="Arial MT"/>
              </a:rPr>
              <a:t> 46.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95" dirty="0"/>
              <a:t> </a:t>
            </a:r>
            <a:r>
              <a:rPr dirty="0"/>
              <a:t>of</a:t>
            </a:r>
            <a:r>
              <a:rPr spc="-105" dirty="0"/>
              <a:t> </a:t>
            </a:r>
            <a:r>
              <a:rPr spc="-10" dirty="0"/>
              <a:t>Branch Instructions..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4993"/>
            <a:ext cx="8025130" cy="48615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Consider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now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conditional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branch.</a:t>
            </a:r>
            <a:endParaRPr sz="2600">
              <a:latin typeface="Arial MT"/>
              <a:cs typeface="Arial MT"/>
            </a:endParaRPr>
          </a:p>
          <a:p>
            <a:pPr marL="355600" marR="142875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check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status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condition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codes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before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loading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new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PC.</a:t>
            </a:r>
            <a:endParaRPr sz="2600">
              <a:latin typeface="Arial MT"/>
              <a:cs typeface="Arial MT"/>
            </a:endParaRPr>
          </a:p>
          <a:p>
            <a:pPr marL="355600" marR="17208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example,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Branch-</a:t>
            </a:r>
            <a:r>
              <a:rPr sz="2600" spc="-20" dirty="0">
                <a:latin typeface="Arial MT"/>
                <a:cs typeface="Arial MT"/>
              </a:rPr>
              <a:t>on-</a:t>
            </a:r>
            <a:r>
              <a:rPr sz="2600" dirty="0">
                <a:latin typeface="Arial MT"/>
                <a:cs typeface="Arial MT"/>
              </a:rPr>
              <a:t>negative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(Branch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&lt;0) </a:t>
            </a:r>
            <a:r>
              <a:rPr sz="2600" dirty="0">
                <a:latin typeface="Arial MT"/>
                <a:cs typeface="Arial MT"/>
              </a:rPr>
              <a:t>instruction,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4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7.7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replaced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with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80"/>
              </a:spcBef>
              <a:buClr>
                <a:srgbClr val="330066"/>
              </a:buClr>
              <a:buFont typeface="Wingdings"/>
              <a:buChar char=""/>
            </a:pPr>
            <a:endParaRPr sz="2600">
              <a:latin typeface="Arial MT"/>
              <a:cs typeface="Arial MT"/>
            </a:endParaRPr>
          </a:p>
          <a:p>
            <a:pPr marL="355600" marR="1110615" indent="-343535">
              <a:lnSpc>
                <a:spcPct val="100000"/>
              </a:lnSpc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Thus,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=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0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returns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1 </a:t>
            </a:r>
            <a:r>
              <a:rPr sz="2600" dirty="0">
                <a:latin typeface="Arial MT"/>
                <a:cs typeface="Arial MT"/>
              </a:rPr>
              <a:t>immediately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4.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=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1,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5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new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value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into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PC,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thus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performing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branch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operation.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7405" y="4337894"/>
            <a:ext cx="4694824" cy="26113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/>
              <a:t>To</a:t>
            </a:r>
            <a:r>
              <a:rPr sz="2800" spc="-45" dirty="0"/>
              <a:t> </a:t>
            </a:r>
            <a:r>
              <a:rPr sz="2800" dirty="0"/>
              <a:t>reduce</a:t>
            </a:r>
            <a:r>
              <a:rPr sz="2800" spc="-75" dirty="0"/>
              <a:t> </a:t>
            </a:r>
            <a:r>
              <a:rPr sz="2800" dirty="0"/>
              <a:t>the</a:t>
            </a:r>
            <a:r>
              <a:rPr sz="2800" spc="-70" dirty="0"/>
              <a:t> </a:t>
            </a:r>
            <a:r>
              <a:rPr sz="2800" dirty="0"/>
              <a:t>number</a:t>
            </a:r>
            <a:r>
              <a:rPr sz="2800" spc="-40" dirty="0"/>
              <a:t> </a:t>
            </a:r>
            <a:r>
              <a:rPr sz="2800" dirty="0"/>
              <a:t>of</a:t>
            </a:r>
            <a:r>
              <a:rPr sz="2800" spc="-70" dirty="0"/>
              <a:t> </a:t>
            </a:r>
            <a:r>
              <a:rPr sz="2800" dirty="0"/>
              <a:t>steps</a:t>
            </a:r>
            <a:r>
              <a:rPr sz="2800" spc="-75" dirty="0"/>
              <a:t> </a:t>
            </a:r>
            <a:r>
              <a:rPr sz="2800" dirty="0"/>
              <a:t>needed,</a:t>
            </a:r>
            <a:r>
              <a:rPr sz="2800" spc="-70" dirty="0"/>
              <a:t> </a:t>
            </a:r>
            <a:r>
              <a:rPr sz="2800" spc="-20" dirty="0"/>
              <a:t>most </a:t>
            </a:r>
            <a:r>
              <a:rPr sz="2800" dirty="0"/>
              <a:t>commercial</a:t>
            </a:r>
            <a:r>
              <a:rPr sz="2800" spc="-100" dirty="0"/>
              <a:t> </a:t>
            </a:r>
            <a:r>
              <a:rPr sz="2800" dirty="0"/>
              <a:t>processors</a:t>
            </a:r>
            <a:r>
              <a:rPr sz="2800" spc="-105" dirty="0"/>
              <a:t> </a:t>
            </a:r>
            <a:r>
              <a:rPr sz="2800" dirty="0"/>
              <a:t>provide</a:t>
            </a:r>
            <a:r>
              <a:rPr sz="2800" spc="-110" dirty="0"/>
              <a:t> </a:t>
            </a:r>
            <a:r>
              <a:rPr sz="2800" dirty="0"/>
              <a:t>multiple</a:t>
            </a:r>
            <a:r>
              <a:rPr sz="2800" spc="-95" dirty="0"/>
              <a:t> </a:t>
            </a:r>
            <a:r>
              <a:rPr sz="2800" spc="-10" dirty="0"/>
              <a:t>internal </a:t>
            </a:r>
            <a:r>
              <a:rPr sz="2800" dirty="0"/>
              <a:t>paths</a:t>
            </a:r>
            <a:r>
              <a:rPr sz="2800" spc="-65" dirty="0"/>
              <a:t> </a:t>
            </a:r>
            <a:r>
              <a:rPr sz="2800" dirty="0"/>
              <a:t>that</a:t>
            </a:r>
            <a:r>
              <a:rPr sz="2800" spc="-65" dirty="0"/>
              <a:t> </a:t>
            </a:r>
            <a:r>
              <a:rPr sz="2800" dirty="0"/>
              <a:t>enable</a:t>
            </a:r>
            <a:r>
              <a:rPr sz="2800" spc="-70" dirty="0"/>
              <a:t> </a:t>
            </a:r>
            <a:r>
              <a:rPr sz="2800" dirty="0"/>
              <a:t>several</a:t>
            </a:r>
            <a:r>
              <a:rPr sz="2800" spc="-60" dirty="0"/>
              <a:t> </a:t>
            </a:r>
            <a:r>
              <a:rPr sz="2800" dirty="0"/>
              <a:t>transfers</a:t>
            </a:r>
            <a:r>
              <a:rPr sz="2800" spc="-65" dirty="0"/>
              <a:t> </a:t>
            </a:r>
            <a:r>
              <a:rPr sz="2800" dirty="0"/>
              <a:t>to</a:t>
            </a:r>
            <a:r>
              <a:rPr sz="2800" spc="-70" dirty="0"/>
              <a:t> </a:t>
            </a:r>
            <a:r>
              <a:rPr sz="2800" dirty="0"/>
              <a:t>take</a:t>
            </a:r>
            <a:r>
              <a:rPr sz="2800" spc="-65" dirty="0"/>
              <a:t> </a:t>
            </a:r>
            <a:r>
              <a:rPr sz="2800" spc="-10" dirty="0"/>
              <a:t>place </a:t>
            </a:r>
            <a:r>
              <a:rPr sz="2800" dirty="0"/>
              <a:t>in</a:t>
            </a:r>
            <a:r>
              <a:rPr sz="2800" spc="-30" dirty="0"/>
              <a:t> </a:t>
            </a:r>
            <a:r>
              <a:rPr sz="2800" spc="-10" dirty="0"/>
              <a:t>parallel.</a:t>
            </a:r>
            <a:endParaRPr sz="2800"/>
          </a:p>
          <a:p>
            <a:pPr marL="355600" marR="9779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/>
              <a:t>Figure</a:t>
            </a:r>
            <a:r>
              <a:rPr sz="2800" spc="-45" dirty="0"/>
              <a:t> </a:t>
            </a:r>
            <a:r>
              <a:rPr sz="2800" dirty="0"/>
              <a:t>7.8</a:t>
            </a:r>
            <a:r>
              <a:rPr sz="2800" spc="-45" dirty="0"/>
              <a:t> </a:t>
            </a:r>
            <a:r>
              <a:rPr sz="2800" dirty="0"/>
              <a:t>depicts</a:t>
            </a:r>
            <a:r>
              <a:rPr sz="2800" spc="-55" dirty="0"/>
              <a:t> </a:t>
            </a:r>
            <a:r>
              <a:rPr sz="2800" dirty="0"/>
              <a:t>a</a:t>
            </a:r>
            <a:r>
              <a:rPr sz="2800" spc="-60" dirty="0"/>
              <a:t> </a:t>
            </a:r>
            <a:r>
              <a:rPr sz="2800" spc="-10" dirty="0"/>
              <a:t>three-</a:t>
            </a:r>
            <a:r>
              <a:rPr sz="2800" dirty="0"/>
              <a:t>bus</a:t>
            </a:r>
            <a:r>
              <a:rPr sz="2800" spc="-50" dirty="0"/>
              <a:t> </a:t>
            </a:r>
            <a:r>
              <a:rPr sz="2800" dirty="0"/>
              <a:t>structure</a:t>
            </a:r>
            <a:r>
              <a:rPr sz="2800" spc="-60" dirty="0"/>
              <a:t> </a:t>
            </a:r>
            <a:r>
              <a:rPr sz="2800" dirty="0"/>
              <a:t>used</a:t>
            </a:r>
            <a:r>
              <a:rPr sz="2800" spc="-55" dirty="0"/>
              <a:t> </a:t>
            </a:r>
            <a:r>
              <a:rPr sz="2800" spc="-25" dirty="0"/>
              <a:t>to </a:t>
            </a:r>
            <a:r>
              <a:rPr sz="2800" dirty="0"/>
              <a:t>connect</a:t>
            </a:r>
            <a:r>
              <a:rPr sz="2800" spc="-80" dirty="0"/>
              <a:t> </a:t>
            </a:r>
            <a:r>
              <a:rPr sz="2800" dirty="0"/>
              <a:t>the</a:t>
            </a:r>
            <a:r>
              <a:rPr sz="2800" spc="-55" dirty="0"/>
              <a:t> </a:t>
            </a:r>
            <a:r>
              <a:rPr sz="2800" dirty="0"/>
              <a:t>registers</a:t>
            </a:r>
            <a:r>
              <a:rPr sz="2800" spc="-65" dirty="0"/>
              <a:t> </a:t>
            </a:r>
            <a:r>
              <a:rPr sz="2800" dirty="0"/>
              <a:t>and</a:t>
            </a:r>
            <a:r>
              <a:rPr sz="2800" spc="-35" dirty="0"/>
              <a:t> </a:t>
            </a:r>
            <a:r>
              <a:rPr sz="2800" spc="-10" dirty="0"/>
              <a:t>the</a:t>
            </a:r>
            <a:r>
              <a:rPr sz="2800" spc="-185" dirty="0"/>
              <a:t> </a:t>
            </a:r>
            <a:r>
              <a:rPr sz="2800" dirty="0"/>
              <a:t>ALU</a:t>
            </a:r>
            <a:r>
              <a:rPr sz="2800" spc="-50" dirty="0"/>
              <a:t> </a:t>
            </a:r>
            <a:r>
              <a:rPr sz="2800" dirty="0"/>
              <a:t>of</a:t>
            </a:r>
            <a:r>
              <a:rPr sz="2800" spc="-65" dirty="0"/>
              <a:t> </a:t>
            </a:r>
            <a:r>
              <a:rPr sz="2800" spc="-50" dirty="0"/>
              <a:t>a </a:t>
            </a:r>
            <a:r>
              <a:rPr sz="2800" spc="-10" dirty="0"/>
              <a:t>processor.</a:t>
            </a:r>
            <a:endParaRPr sz="2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7535"/>
            <a:ext cx="6447790" cy="83185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  <a:p>
            <a:pPr marL="2665095">
              <a:lnSpc>
                <a:spcPct val="100000"/>
              </a:lnSpc>
              <a:spcBef>
                <a:spcPts val="125"/>
              </a:spcBef>
              <a:tabLst>
                <a:tab pos="3108960" algn="l"/>
                <a:tab pos="4947920" algn="l"/>
              </a:tabLst>
            </a:pPr>
            <a:r>
              <a:rPr sz="800" b="0" dirty="0">
                <a:solidFill>
                  <a:srgbClr val="000000"/>
                </a:solidFill>
                <a:latin typeface="Calibri"/>
                <a:cs typeface="Calibri"/>
              </a:rPr>
              <a:t>Bus</a:t>
            </a:r>
            <a:r>
              <a:rPr sz="8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00" b="0" spc="-6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800" b="0" dirty="0">
                <a:solidFill>
                  <a:srgbClr val="000000"/>
                </a:solidFill>
                <a:latin typeface="Calibri"/>
                <a:cs typeface="Calibri"/>
              </a:rPr>
              <a:t>	Bus</a:t>
            </a:r>
            <a:r>
              <a:rPr sz="8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00" b="0" spc="-50" dirty="0">
                <a:solidFill>
                  <a:srgbClr val="000000"/>
                </a:solidFill>
                <a:latin typeface="Calibri"/>
                <a:cs typeface="Calibri"/>
              </a:rPr>
              <a:t>B</a:t>
            </a:r>
            <a:r>
              <a:rPr sz="800" b="0" dirty="0">
                <a:solidFill>
                  <a:srgbClr val="000000"/>
                </a:solidFill>
                <a:latin typeface="Calibri"/>
                <a:cs typeface="Calibri"/>
              </a:rPr>
              <a:t>	Bus</a:t>
            </a:r>
            <a:r>
              <a:rPr sz="8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00" b="0" spc="-50" dirty="0">
                <a:solidFill>
                  <a:srgbClr val="000000"/>
                </a:solidFill>
                <a:latin typeface="Calibri"/>
                <a:cs typeface="Calibri"/>
              </a:rPr>
              <a:t>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68916" y="1560512"/>
            <a:ext cx="2397760" cy="4517390"/>
            <a:chOff x="3268916" y="1560512"/>
            <a:chExt cx="2397760" cy="4517390"/>
          </a:xfrm>
        </p:grpSpPr>
        <p:sp>
          <p:nvSpPr>
            <p:cNvPr id="4" name="object 4"/>
            <p:cNvSpPr/>
            <p:nvPr/>
          </p:nvSpPr>
          <p:spPr>
            <a:xfrm>
              <a:off x="3365753" y="4409694"/>
              <a:ext cx="62865" cy="30480"/>
            </a:xfrm>
            <a:custGeom>
              <a:avLst/>
              <a:gdLst/>
              <a:ahLst/>
              <a:cxnLst/>
              <a:rect l="l" t="t" r="r" b="b"/>
              <a:pathLst>
                <a:path w="62864" h="30479">
                  <a:moveTo>
                    <a:pt x="62484" y="0"/>
                  </a:moveTo>
                  <a:lnTo>
                    <a:pt x="0" y="20319"/>
                  </a:lnTo>
                  <a:lnTo>
                    <a:pt x="62484" y="30479"/>
                  </a:lnTo>
                  <a:lnTo>
                    <a:pt x="62484" y="20319"/>
                  </a:lnTo>
                  <a:lnTo>
                    <a:pt x="62484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5753" y="4409694"/>
              <a:ext cx="62865" cy="30480"/>
            </a:xfrm>
            <a:custGeom>
              <a:avLst/>
              <a:gdLst/>
              <a:ahLst/>
              <a:cxnLst/>
              <a:rect l="l" t="t" r="r" b="b"/>
              <a:pathLst>
                <a:path w="62864" h="30479">
                  <a:moveTo>
                    <a:pt x="62484" y="0"/>
                  </a:moveTo>
                  <a:lnTo>
                    <a:pt x="0" y="20827"/>
                  </a:lnTo>
                  <a:lnTo>
                    <a:pt x="62484" y="30479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65753" y="4409694"/>
              <a:ext cx="62865" cy="30480"/>
            </a:xfrm>
            <a:custGeom>
              <a:avLst/>
              <a:gdLst/>
              <a:ahLst/>
              <a:cxnLst/>
              <a:rect l="l" t="t" r="r" b="b"/>
              <a:pathLst>
                <a:path w="62864" h="30479">
                  <a:moveTo>
                    <a:pt x="62484" y="0"/>
                  </a:moveTo>
                  <a:lnTo>
                    <a:pt x="0" y="20827"/>
                  </a:lnTo>
                  <a:lnTo>
                    <a:pt x="62484" y="30479"/>
                  </a:lnTo>
                  <a:lnTo>
                    <a:pt x="62484" y="20827"/>
                  </a:lnTo>
                  <a:lnTo>
                    <a:pt x="62484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28237" y="4429505"/>
              <a:ext cx="1074420" cy="0"/>
            </a:xfrm>
            <a:custGeom>
              <a:avLst/>
              <a:gdLst/>
              <a:ahLst/>
              <a:cxnLst/>
              <a:rect l="l" t="t" r="r" b="b"/>
              <a:pathLst>
                <a:path w="1074420">
                  <a:moveTo>
                    <a:pt x="0" y="0"/>
                  </a:moveTo>
                  <a:lnTo>
                    <a:pt x="289560" y="0"/>
                  </a:lnTo>
                </a:path>
                <a:path w="1074420">
                  <a:moveTo>
                    <a:pt x="382524" y="0"/>
                  </a:moveTo>
                  <a:lnTo>
                    <a:pt x="1074420" y="0"/>
                  </a:lnTo>
                </a:path>
              </a:pathLst>
            </a:custGeom>
            <a:ln w="106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8505" y="3696461"/>
              <a:ext cx="71755" cy="21590"/>
            </a:xfrm>
            <a:custGeom>
              <a:avLst/>
              <a:gdLst/>
              <a:ahLst/>
              <a:cxnLst/>
              <a:rect l="l" t="t" r="r" b="b"/>
              <a:pathLst>
                <a:path w="71754" h="21589">
                  <a:moveTo>
                    <a:pt x="0" y="21336"/>
                  </a:moveTo>
                  <a:lnTo>
                    <a:pt x="71628" y="10668"/>
                  </a:lnTo>
                  <a:lnTo>
                    <a:pt x="0" y="0"/>
                  </a:lnTo>
                  <a:lnTo>
                    <a:pt x="0" y="10668"/>
                  </a:lnTo>
                  <a:lnTo>
                    <a:pt x="0" y="21336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48505" y="3696461"/>
              <a:ext cx="71755" cy="21590"/>
            </a:xfrm>
            <a:custGeom>
              <a:avLst/>
              <a:gdLst/>
              <a:ahLst/>
              <a:cxnLst/>
              <a:rect l="l" t="t" r="r" b="b"/>
              <a:pathLst>
                <a:path w="71754" h="21589">
                  <a:moveTo>
                    <a:pt x="0" y="0"/>
                  </a:moveTo>
                  <a:lnTo>
                    <a:pt x="0" y="21336"/>
                  </a:lnTo>
                  <a:lnTo>
                    <a:pt x="71628" y="9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48505" y="3696461"/>
              <a:ext cx="71755" cy="21590"/>
            </a:xfrm>
            <a:custGeom>
              <a:avLst/>
              <a:gdLst/>
              <a:ahLst/>
              <a:cxnLst/>
              <a:rect l="l" t="t" r="r" b="b"/>
              <a:pathLst>
                <a:path w="71754" h="21589">
                  <a:moveTo>
                    <a:pt x="0" y="21336"/>
                  </a:moveTo>
                  <a:lnTo>
                    <a:pt x="71628" y="9906"/>
                  </a:lnTo>
                  <a:lnTo>
                    <a:pt x="0" y="0"/>
                  </a:lnTo>
                  <a:lnTo>
                    <a:pt x="0" y="9906"/>
                  </a:lnTo>
                  <a:lnTo>
                    <a:pt x="0" y="21336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56609" y="3705605"/>
              <a:ext cx="692150" cy="0"/>
            </a:xfrm>
            <a:custGeom>
              <a:avLst/>
              <a:gdLst/>
              <a:ahLst/>
              <a:cxnLst/>
              <a:rect l="l" t="t" r="r" b="b"/>
              <a:pathLst>
                <a:path w="692150">
                  <a:moveTo>
                    <a:pt x="454151" y="0"/>
                  </a:moveTo>
                  <a:lnTo>
                    <a:pt x="691895" y="0"/>
                  </a:lnTo>
                </a:path>
                <a:path w="692150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1066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5753" y="2548889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80">
                  <a:moveTo>
                    <a:pt x="73151" y="0"/>
                  </a:moveTo>
                  <a:lnTo>
                    <a:pt x="0" y="10160"/>
                  </a:lnTo>
                  <a:lnTo>
                    <a:pt x="73151" y="30480"/>
                  </a:lnTo>
                  <a:lnTo>
                    <a:pt x="73151" y="10160"/>
                  </a:lnTo>
                  <a:lnTo>
                    <a:pt x="73151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65753" y="2548889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80">
                  <a:moveTo>
                    <a:pt x="73151" y="0"/>
                  </a:moveTo>
                  <a:lnTo>
                    <a:pt x="0" y="9651"/>
                  </a:lnTo>
                  <a:lnTo>
                    <a:pt x="73151" y="30480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65753" y="2548889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80">
                  <a:moveTo>
                    <a:pt x="73151" y="0"/>
                  </a:moveTo>
                  <a:lnTo>
                    <a:pt x="0" y="9651"/>
                  </a:lnTo>
                  <a:lnTo>
                    <a:pt x="73151" y="30480"/>
                  </a:lnTo>
                  <a:lnTo>
                    <a:pt x="73151" y="9651"/>
                  </a:lnTo>
                  <a:lnTo>
                    <a:pt x="73151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8905" y="2558033"/>
              <a:ext cx="1064260" cy="0"/>
            </a:xfrm>
            <a:custGeom>
              <a:avLst/>
              <a:gdLst/>
              <a:ahLst/>
              <a:cxnLst/>
              <a:rect l="l" t="t" r="r" b="b"/>
              <a:pathLst>
                <a:path w="1064260">
                  <a:moveTo>
                    <a:pt x="0" y="0"/>
                  </a:moveTo>
                  <a:lnTo>
                    <a:pt x="278892" y="0"/>
                  </a:lnTo>
                </a:path>
                <a:path w="1064260">
                  <a:moveTo>
                    <a:pt x="371856" y="0"/>
                  </a:moveTo>
                  <a:lnTo>
                    <a:pt x="1063752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74313" y="1565910"/>
              <a:ext cx="2386965" cy="4506595"/>
            </a:xfrm>
            <a:custGeom>
              <a:avLst/>
              <a:gdLst/>
              <a:ahLst/>
              <a:cxnLst/>
              <a:rect l="l" t="t" r="r" b="b"/>
              <a:pathLst>
                <a:path w="2386965" h="4506595">
                  <a:moveTo>
                    <a:pt x="2303399" y="4392777"/>
                  </a:moveTo>
                  <a:lnTo>
                    <a:pt x="2272284" y="4392777"/>
                  </a:lnTo>
                  <a:lnTo>
                    <a:pt x="2334641" y="4506468"/>
                  </a:lnTo>
                  <a:lnTo>
                    <a:pt x="2386584" y="4392777"/>
                  </a:lnTo>
                  <a:lnTo>
                    <a:pt x="2355469" y="4392777"/>
                  </a:lnTo>
                  <a:lnTo>
                    <a:pt x="2355469" y="113664"/>
                  </a:lnTo>
                  <a:lnTo>
                    <a:pt x="2386584" y="113664"/>
                  </a:lnTo>
                  <a:lnTo>
                    <a:pt x="2334641" y="0"/>
                  </a:lnTo>
                  <a:lnTo>
                    <a:pt x="2272284" y="113664"/>
                  </a:lnTo>
                  <a:lnTo>
                    <a:pt x="2303399" y="113664"/>
                  </a:lnTo>
                  <a:lnTo>
                    <a:pt x="2303399" y="4392777"/>
                  </a:lnTo>
                </a:path>
                <a:path w="2386965" h="4506595">
                  <a:moveTo>
                    <a:pt x="463931" y="4392777"/>
                  </a:moveTo>
                  <a:lnTo>
                    <a:pt x="443484" y="4392777"/>
                  </a:lnTo>
                  <a:lnTo>
                    <a:pt x="494538" y="4506468"/>
                  </a:lnTo>
                  <a:lnTo>
                    <a:pt x="545591" y="4392777"/>
                  </a:lnTo>
                  <a:lnTo>
                    <a:pt x="525145" y="4392777"/>
                  </a:lnTo>
                  <a:lnTo>
                    <a:pt x="525145" y="113664"/>
                  </a:lnTo>
                  <a:lnTo>
                    <a:pt x="545591" y="113664"/>
                  </a:lnTo>
                  <a:lnTo>
                    <a:pt x="494538" y="0"/>
                  </a:lnTo>
                  <a:lnTo>
                    <a:pt x="443484" y="113664"/>
                  </a:lnTo>
                  <a:lnTo>
                    <a:pt x="463931" y="113664"/>
                  </a:lnTo>
                  <a:lnTo>
                    <a:pt x="463931" y="4392777"/>
                  </a:lnTo>
                </a:path>
                <a:path w="2386965" h="4506595">
                  <a:moveTo>
                    <a:pt x="30734" y="4392777"/>
                  </a:moveTo>
                  <a:lnTo>
                    <a:pt x="0" y="4392777"/>
                  </a:lnTo>
                  <a:lnTo>
                    <a:pt x="51308" y="4506468"/>
                  </a:lnTo>
                  <a:lnTo>
                    <a:pt x="112775" y="4392777"/>
                  </a:lnTo>
                  <a:lnTo>
                    <a:pt x="82041" y="4392777"/>
                  </a:lnTo>
                  <a:lnTo>
                    <a:pt x="82041" y="113664"/>
                  </a:lnTo>
                  <a:lnTo>
                    <a:pt x="112775" y="113664"/>
                  </a:lnTo>
                  <a:lnTo>
                    <a:pt x="51308" y="0"/>
                  </a:lnTo>
                  <a:lnTo>
                    <a:pt x="0" y="113664"/>
                  </a:lnTo>
                  <a:lnTo>
                    <a:pt x="30734" y="113664"/>
                  </a:lnTo>
                  <a:lnTo>
                    <a:pt x="30734" y="4392777"/>
                  </a:lnTo>
                </a:path>
                <a:path w="2386965" h="4506595">
                  <a:moveTo>
                    <a:pt x="598932" y="547115"/>
                  </a:moveTo>
                  <a:lnTo>
                    <a:pt x="536448" y="557784"/>
                  </a:lnTo>
                  <a:lnTo>
                    <a:pt x="598932" y="568451"/>
                  </a:lnTo>
                  <a:lnTo>
                    <a:pt x="598932" y="557784"/>
                  </a:lnTo>
                  <a:lnTo>
                    <a:pt x="598932" y="547115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10761" y="2113026"/>
              <a:ext cx="62865" cy="21590"/>
            </a:xfrm>
            <a:custGeom>
              <a:avLst/>
              <a:gdLst/>
              <a:ahLst/>
              <a:cxnLst/>
              <a:rect l="l" t="t" r="r" b="b"/>
              <a:pathLst>
                <a:path w="62864" h="21589">
                  <a:moveTo>
                    <a:pt x="62484" y="0"/>
                  </a:moveTo>
                  <a:lnTo>
                    <a:pt x="0" y="11429"/>
                  </a:lnTo>
                  <a:lnTo>
                    <a:pt x="62484" y="21336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10761" y="2113026"/>
              <a:ext cx="62865" cy="21590"/>
            </a:xfrm>
            <a:custGeom>
              <a:avLst/>
              <a:gdLst/>
              <a:ahLst/>
              <a:cxnLst/>
              <a:rect l="l" t="t" r="r" b="b"/>
              <a:pathLst>
                <a:path w="62864" h="21589">
                  <a:moveTo>
                    <a:pt x="62484" y="0"/>
                  </a:moveTo>
                  <a:lnTo>
                    <a:pt x="0" y="11429"/>
                  </a:lnTo>
                  <a:lnTo>
                    <a:pt x="62484" y="21336"/>
                  </a:lnTo>
                  <a:lnTo>
                    <a:pt x="62484" y="11429"/>
                  </a:lnTo>
                  <a:lnTo>
                    <a:pt x="62484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10761" y="2125218"/>
              <a:ext cx="692150" cy="670560"/>
            </a:xfrm>
            <a:custGeom>
              <a:avLst/>
              <a:gdLst/>
              <a:ahLst/>
              <a:cxnLst/>
              <a:rect l="l" t="t" r="r" b="b"/>
              <a:pathLst>
                <a:path w="692150" h="670560">
                  <a:moveTo>
                    <a:pt x="62484" y="0"/>
                  </a:moveTo>
                  <a:lnTo>
                    <a:pt x="691896" y="0"/>
                  </a:lnTo>
                </a:path>
                <a:path w="692150" h="670560">
                  <a:moveTo>
                    <a:pt x="62484" y="641604"/>
                  </a:moveTo>
                  <a:lnTo>
                    <a:pt x="0" y="660908"/>
                  </a:lnTo>
                  <a:lnTo>
                    <a:pt x="62484" y="670560"/>
                  </a:lnTo>
                  <a:lnTo>
                    <a:pt x="62484" y="660908"/>
                  </a:lnTo>
                  <a:lnTo>
                    <a:pt x="62484" y="641604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10761" y="2766822"/>
              <a:ext cx="62865" cy="29209"/>
            </a:xfrm>
            <a:custGeom>
              <a:avLst/>
              <a:gdLst/>
              <a:ahLst/>
              <a:cxnLst/>
              <a:rect l="l" t="t" r="r" b="b"/>
              <a:pathLst>
                <a:path w="62864" h="29210">
                  <a:moveTo>
                    <a:pt x="62484" y="0"/>
                  </a:moveTo>
                  <a:lnTo>
                    <a:pt x="0" y="19812"/>
                  </a:lnTo>
                  <a:lnTo>
                    <a:pt x="62484" y="28955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10761" y="2766822"/>
              <a:ext cx="62865" cy="29209"/>
            </a:xfrm>
            <a:custGeom>
              <a:avLst/>
              <a:gdLst/>
              <a:ahLst/>
              <a:cxnLst/>
              <a:rect l="l" t="t" r="r" b="b"/>
              <a:pathLst>
                <a:path w="62864" h="29210">
                  <a:moveTo>
                    <a:pt x="62484" y="0"/>
                  </a:moveTo>
                  <a:lnTo>
                    <a:pt x="0" y="19812"/>
                  </a:lnTo>
                  <a:lnTo>
                    <a:pt x="62484" y="28955"/>
                  </a:lnTo>
                  <a:lnTo>
                    <a:pt x="62484" y="19812"/>
                  </a:lnTo>
                  <a:lnTo>
                    <a:pt x="62484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73245" y="2125218"/>
              <a:ext cx="1374775" cy="661670"/>
            </a:xfrm>
            <a:custGeom>
              <a:avLst/>
              <a:gdLst/>
              <a:ahLst/>
              <a:cxnLst/>
              <a:rect l="l" t="t" r="r" b="b"/>
              <a:pathLst>
                <a:path w="1374775" h="661669">
                  <a:moveTo>
                    <a:pt x="0" y="661416"/>
                  </a:moveTo>
                  <a:lnTo>
                    <a:pt x="629412" y="661416"/>
                  </a:lnTo>
                </a:path>
                <a:path w="1374775" h="661669">
                  <a:moveTo>
                    <a:pt x="1374648" y="0"/>
                  </a:moveTo>
                  <a:lnTo>
                    <a:pt x="1301495" y="20320"/>
                  </a:lnTo>
                  <a:lnTo>
                    <a:pt x="1374648" y="30480"/>
                  </a:lnTo>
                  <a:lnTo>
                    <a:pt x="1374648" y="20320"/>
                  </a:lnTo>
                  <a:lnTo>
                    <a:pt x="1374648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74741" y="2125218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80">
                  <a:moveTo>
                    <a:pt x="73152" y="0"/>
                  </a:moveTo>
                  <a:lnTo>
                    <a:pt x="0" y="20828"/>
                  </a:lnTo>
                  <a:lnTo>
                    <a:pt x="73152" y="3048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74741" y="2125218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80">
                  <a:moveTo>
                    <a:pt x="73152" y="0"/>
                  </a:moveTo>
                  <a:lnTo>
                    <a:pt x="0" y="20828"/>
                  </a:lnTo>
                  <a:lnTo>
                    <a:pt x="73152" y="30480"/>
                  </a:lnTo>
                  <a:lnTo>
                    <a:pt x="73152" y="20828"/>
                  </a:lnTo>
                  <a:lnTo>
                    <a:pt x="73152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74741" y="2145030"/>
              <a:ext cx="402590" cy="536575"/>
            </a:xfrm>
            <a:custGeom>
              <a:avLst/>
              <a:gdLst/>
              <a:ahLst/>
              <a:cxnLst/>
              <a:rect l="l" t="t" r="r" b="b"/>
              <a:pathLst>
                <a:path w="402589" h="536575">
                  <a:moveTo>
                    <a:pt x="73152" y="0"/>
                  </a:moveTo>
                  <a:lnTo>
                    <a:pt x="402336" y="0"/>
                  </a:lnTo>
                </a:path>
                <a:path w="402589" h="536575">
                  <a:moveTo>
                    <a:pt x="73152" y="516636"/>
                  </a:moveTo>
                  <a:lnTo>
                    <a:pt x="0" y="526542"/>
                  </a:lnTo>
                  <a:lnTo>
                    <a:pt x="73152" y="536448"/>
                  </a:lnTo>
                  <a:lnTo>
                    <a:pt x="73152" y="526542"/>
                  </a:lnTo>
                  <a:lnTo>
                    <a:pt x="73152" y="516636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74741" y="2661666"/>
              <a:ext cx="73660" cy="20320"/>
            </a:xfrm>
            <a:custGeom>
              <a:avLst/>
              <a:gdLst/>
              <a:ahLst/>
              <a:cxnLst/>
              <a:rect l="l" t="t" r="r" b="b"/>
              <a:pathLst>
                <a:path w="73660" h="20319">
                  <a:moveTo>
                    <a:pt x="73152" y="0"/>
                  </a:moveTo>
                  <a:lnTo>
                    <a:pt x="0" y="10668"/>
                  </a:lnTo>
                  <a:lnTo>
                    <a:pt x="73152" y="19812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74741" y="2661666"/>
              <a:ext cx="73660" cy="20320"/>
            </a:xfrm>
            <a:custGeom>
              <a:avLst/>
              <a:gdLst/>
              <a:ahLst/>
              <a:cxnLst/>
              <a:rect l="l" t="t" r="r" b="b"/>
              <a:pathLst>
                <a:path w="73660" h="20319">
                  <a:moveTo>
                    <a:pt x="73152" y="0"/>
                  </a:moveTo>
                  <a:lnTo>
                    <a:pt x="0" y="10668"/>
                  </a:lnTo>
                  <a:lnTo>
                    <a:pt x="73152" y="19812"/>
                  </a:lnTo>
                  <a:lnTo>
                    <a:pt x="73152" y="10668"/>
                  </a:lnTo>
                  <a:lnTo>
                    <a:pt x="73152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47893" y="2672333"/>
              <a:ext cx="329565" cy="1074420"/>
            </a:xfrm>
            <a:custGeom>
              <a:avLst/>
              <a:gdLst/>
              <a:ahLst/>
              <a:cxnLst/>
              <a:rect l="l" t="t" r="r" b="b"/>
              <a:pathLst>
                <a:path w="329564" h="1074420">
                  <a:moveTo>
                    <a:pt x="0" y="0"/>
                  </a:moveTo>
                  <a:lnTo>
                    <a:pt x="329183" y="0"/>
                  </a:lnTo>
                </a:path>
                <a:path w="329564" h="1074420">
                  <a:moveTo>
                    <a:pt x="256031" y="1074420"/>
                  </a:moveTo>
                  <a:lnTo>
                    <a:pt x="318515" y="1064767"/>
                  </a:lnTo>
                  <a:lnTo>
                    <a:pt x="256031" y="1045463"/>
                  </a:lnTo>
                  <a:lnTo>
                    <a:pt x="256031" y="1064767"/>
                  </a:lnTo>
                  <a:lnTo>
                    <a:pt x="256031" y="107442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03925" y="3717798"/>
              <a:ext cx="62865" cy="29209"/>
            </a:xfrm>
            <a:custGeom>
              <a:avLst/>
              <a:gdLst/>
              <a:ahLst/>
              <a:cxnLst/>
              <a:rect l="l" t="t" r="r" b="b"/>
              <a:pathLst>
                <a:path w="62864" h="29210">
                  <a:moveTo>
                    <a:pt x="0" y="0"/>
                  </a:moveTo>
                  <a:lnTo>
                    <a:pt x="0" y="28956"/>
                  </a:lnTo>
                  <a:lnTo>
                    <a:pt x="62484" y="19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03925" y="3717798"/>
              <a:ext cx="62865" cy="29209"/>
            </a:xfrm>
            <a:custGeom>
              <a:avLst/>
              <a:gdLst/>
              <a:ahLst/>
              <a:cxnLst/>
              <a:rect l="l" t="t" r="r" b="b"/>
              <a:pathLst>
                <a:path w="62864" h="29210">
                  <a:moveTo>
                    <a:pt x="0" y="28956"/>
                  </a:moveTo>
                  <a:lnTo>
                    <a:pt x="62484" y="19812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0" y="28956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12257" y="3737610"/>
              <a:ext cx="391795" cy="1508760"/>
            </a:xfrm>
            <a:custGeom>
              <a:avLst/>
              <a:gdLst/>
              <a:ahLst/>
              <a:cxnLst/>
              <a:rect l="l" t="t" r="r" b="b"/>
              <a:pathLst>
                <a:path w="391795" h="1508760">
                  <a:moveTo>
                    <a:pt x="391667" y="0"/>
                  </a:moveTo>
                  <a:lnTo>
                    <a:pt x="0" y="0"/>
                  </a:lnTo>
                </a:path>
                <a:path w="391795" h="1508760">
                  <a:moveTo>
                    <a:pt x="135636" y="1487423"/>
                  </a:moveTo>
                  <a:lnTo>
                    <a:pt x="62483" y="1498092"/>
                  </a:lnTo>
                  <a:lnTo>
                    <a:pt x="135636" y="1508759"/>
                  </a:lnTo>
                  <a:lnTo>
                    <a:pt x="135636" y="1498092"/>
                  </a:lnTo>
                  <a:lnTo>
                    <a:pt x="135636" y="1487423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74741" y="5225034"/>
              <a:ext cx="73660" cy="21590"/>
            </a:xfrm>
            <a:custGeom>
              <a:avLst/>
              <a:gdLst/>
              <a:ahLst/>
              <a:cxnLst/>
              <a:rect l="l" t="t" r="r" b="b"/>
              <a:pathLst>
                <a:path w="73660" h="21589">
                  <a:moveTo>
                    <a:pt x="73152" y="0"/>
                  </a:moveTo>
                  <a:lnTo>
                    <a:pt x="0" y="11430"/>
                  </a:lnTo>
                  <a:lnTo>
                    <a:pt x="73152" y="21336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74741" y="5225034"/>
              <a:ext cx="73660" cy="21590"/>
            </a:xfrm>
            <a:custGeom>
              <a:avLst/>
              <a:gdLst/>
              <a:ahLst/>
              <a:cxnLst/>
              <a:rect l="l" t="t" r="r" b="b"/>
              <a:pathLst>
                <a:path w="73660" h="21589">
                  <a:moveTo>
                    <a:pt x="73152" y="0"/>
                  </a:moveTo>
                  <a:lnTo>
                    <a:pt x="0" y="11430"/>
                  </a:lnTo>
                  <a:lnTo>
                    <a:pt x="73152" y="21336"/>
                  </a:lnTo>
                  <a:lnTo>
                    <a:pt x="73152" y="11430"/>
                  </a:lnTo>
                  <a:lnTo>
                    <a:pt x="73152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10761" y="5235702"/>
              <a:ext cx="1766570" cy="62865"/>
            </a:xfrm>
            <a:custGeom>
              <a:avLst/>
              <a:gdLst/>
              <a:ahLst/>
              <a:cxnLst/>
              <a:rect l="l" t="t" r="r" b="b"/>
              <a:pathLst>
                <a:path w="1766570" h="62864">
                  <a:moveTo>
                    <a:pt x="1437132" y="0"/>
                  </a:moveTo>
                  <a:lnTo>
                    <a:pt x="1766315" y="0"/>
                  </a:lnTo>
                </a:path>
                <a:path w="1766570" h="62864">
                  <a:moveTo>
                    <a:pt x="62484" y="30480"/>
                  </a:moveTo>
                  <a:lnTo>
                    <a:pt x="0" y="51816"/>
                  </a:lnTo>
                  <a:lnTo>
                    <a:pt x="62484" y="62484"/>
                  </a:lnTo>
                  <a:lnTo>
                    <a:pt x="62484" y="51816"/>
                  </a:lnTo>
                  <a:lnTo>
                    <a:pt x="62484" y="3048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10761" y="5266182"/>
              <a:ext cx="62865" cy="32384"/>
            </a:xfrm>
            <a:custGeom>
              <a:avLst/>
              <a:gdLst/>
              <a:ahLst/>
              <a:cxnLst/>
              <a:rect l="l" t="t" r="r" b="b"/>
              <a:pathLst>
                <a:path w="62864" h="32385">
                  <a:moveTo>
                    <a:pt x="62484" y="0"/>
                  </a:moveTo>
                  <a:lnTo>
                    <a:pt x="0" y="20828"/>
                  </a:lnTo>
                  <a:lnTo>
                    <a:pt x="62484" y="32004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10761" y="5266182"/>
              <a:ext cx="62865" cy="32384"/>
            </a:xfrm>
            <a:custGeom>
              <a:avLst/>
              <a:gdLst/>
              <a:ahLst/>
              <a:cxnLst/>
              <a:rect l="l" t="t" r="r" b="b"/>
              <a:pathLst>
                <a:path w="62864" h="32385">
                  <a:moveTo>
                    <a:pt x="62484" y="0"/>
                  </a:moveTo>
                  <a:lnTo>
                    <a:pt x="0" y="20828"/>
                  </a:lnTo>
                  <a:lnTo>
                    <a:pt x="62484" y="32004"/>
                  </a:lnTo>
                  <a:lnTo>
                    <a:pt x="62484" y="20828"/>
                  </a:lnTo>
                  <a:lnTo>
                    <a:pt x="62484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73245" y="3944873"/>
              <a:ext cx="670560" cy="1343025"/>
            </a:xfrm>
            <a:custGeom>
              <a:avLst/>
              <a:gdLst/>
              <a:ahLst/>
              <a:cxnLst/>
              <a:rect l="l" t="t" r="r" b="b"/>
              <a:pathLst>
                <a:path w="670560" h="1343025">
                  <a:moveTo>
                    <a:pt x="0" y="1342644"/>
                  </a:moveTo>
                  <a:lnTo>
                    <a:pt x="629412" y="1342644"/>
                  </a:lnTo>
                </a:path>
                <a:path w="670560" h="1343025">
                  <a:moveTo>
                    <a:pt x="609600" y="19812"/>
                  </a:moveTo>
                  <a:lnTo>
                    <a:pt x="670559" y="9906"/>
                  </a:lnTo>
                  <a:lnTo>
                    <a:pt x="609600" y="0"/>
                  </a:lnTo>
                  <a:lnTo>
                    <a:pt x="609600" y="9906"/>
                  </a:lnTo>
                  <a:lnTo>
                    <a:pt x="609600" y="19812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82845" y="3944873"/>
              <a:ext cx="60960" cy="20320"/>
            </a:xfrm>
            <a:custGeom>
              <a:avLst/>
              <a:gdLst/>
              <a:ahLst/>
              <a:cxnLst/>
              <a:rect l="l" t="t" r="r" b="b"/>
              <a:pathLst>
                <a:path w="60960" h="20320">
                  <a:moveTo>
                    <a:pt x="0" y="0"/>
                  </a:moveTo>
                  <a:lnTo>
                    <a:pt x="0" y="19812"/>
                  </a:lnTo>
                  <a:lnTo>
                    <a:pt x="60959" y="9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82845" y="3944873"/>
              <a:ext cx="60960" cy="20320"/>
            </a:xfrm>
            <a:custGeom>
              <a:avLst/>
              <a:gdLst/>
              <a:ahLst/>
              <a:cxnLst/>
              <a:rect l="l" t="t" r="r" b="b"/>
              <a:pathLst>
                <a:path w="60960" h="20320">
                  <a:moveTo>
                    <a:pt x="0" y="19812"/>
                  </a:moveTo>
                  <a:lnTo>
                    <a:pt x="60959" y="9143"/>
                  </a:lnTo>
                  <a:lnTo>
                    <a:pt x="0" y="0"/>
                  </a:lnTo>
                  <a:lnTo>
                    <a:pt x="0" y="9143"/>
                  </a:lnTo>
                  <a:lnTo>
                    <a:pt x="0" y="19812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89425" y="3499866"/>
              <a:ext cx="754380" cy="454659"/>
            </a:xfrm>
            <a:custGeom>
              <a:avLst/>
              <a:gdLst/>
              <a:ahLst/>
              <a:cxnLst/>
              <a:rect l="l" t="t" r="r" b="b"/>
              <a:pathLst>
                <a:path w="754379" h="454660">
                  <a:moveTo>
                    <a:pt x="693420" y="454152"/>
                  </a:moveTo>
                  <a:lnTo>
                    <a:pt x="0" y="454152"/>
                  </a:lnTo>
                </a:path>
                <a:path w="754379" h="454660">
                  <a:moveTo>
                    <a:pt x="693420" y="30480"/>
                  </a:moveTo>
                  <a:lnTo>
                    <a:pt x="754379" y="10160"/>
                  </a:lnTo>
                  <a:lnTo>
                    <a:pt x="693420" y="0"/>
                  </a:lnTo>
                  <a:lnTo>
                    <a:pt x="693420" y="10160"/>
                  </a:lnTo>
                  <a:lnTo>
                    <a:pt x="693420" y="3048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82845" y="3499866"/>
              <a:ext cx="60960" cy="30480"/>
            </a:xfrm>
            <a:custGeom>
              <a:avLst/>
              <a:gdLst/>
              <a:ahLst/>
              <a:cxnLst/>
              <a:rect l="l" t="t" r="r" b="b"/>
              <a:pathLst>
                <a:path w="60960" h="30479">
                  <a:moveTo>
                    <a:pt x="0" y="0"/>
                  </a:moveTo>
                  <a:lnTo>
                    <a:pt x="0" y="30480"/>
                  </a:lnTo>
                  <a:lnTo>
                    <a:pt x="60959" y="9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82845" y="3499866"/>
              <a:ext cx="60960" cy="30480"/>
            </a:xfrm>
            <a:custGeom>
              <a:avLst/>
              <a:gdLst/>
              <a:ahLst/>
              <a:cxnLst/>
              <a:rect l="l" t="t" r="r" b="b"/>
              <a:pathLst>
                <a:path w="60960" h="30479">
                  <a:moveTo>
                    <a:pt x="0" y="30480"/>
                  </a:moveTo>
                  <a:lnTo>
                    <a:pt x="60959" y="9651"/>
                  </a:lnTo>
                  <a:lnTo>
                    <a:pt x="0" y="0"/>
                  </a:lnTo>
                  <a:lnTo>
                    <a:pt x="0" y="9651"/>
                  </a:lnTo>
                  <a:lnTo>
                    <a:pt x="0" y="3048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65753" y="3509010"/>
              <a:ext cx="1117600" cy="1696720"/>
            </a:xfrm>
            <a:custGeom>
              <a:avLst/>
              <a:gdLst/>
              <a:ahLst/>
              <a:cxnLst/>
              <a:rect l="l" t="t" r="r" b="b"/>
              <a:pathLst>
                <a:path w="1117600" h="1696720">
                  <a:moveTo>
                    <a:pt x="1117092" y="0"/>
                  </a:moveTo>
                  <a:lnTo>
                    <a:pt x="950976" y="0"/>
                  </a:lnTo>
                </a:path>
                <a:path w="1117600" h="1696720">
                  <a:moveTo>
                    <a:pt x="73151" y="1665732"/>
                  </a:moveTo>
                  <a:lnTo>
                    <a:pt x="0" y="1686052"/>
                  </a:lnTo>
                  <a:lnTo>
                    <a:pt x="73151" y="1696212"/>
                  </a:lnTo>
                  <a:lnTo>
                    <a:pt x="73151" y="1686052"/>
                  </a:lnTo>
                  <a:lnTo>
                    <a:pt x="73151" y="1665732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65753" y="5174741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1" y="0"/>
                  </a:moveTo>
                  <a:lnTo>
                    <a:pt x="0" y="20827"/>
                  </a:lnTo>
                  <a:lnTo>
                    <a:pt x="73151" y="30479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65753" y="5174741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1" y="0"/>
                  </a:moveTo>
                  <a:lnTo>
                    <a:pt x="0" y="20827"/>
                  </a:lnTo>
                  <a:lnTo>
                    <a:pt x="73151" y="30479"/>
                  </a:lnTo>
                  <a:lnTo>
                    <a:pt x="73151" y="20827"/>
                  </a:lnTo>
                  <a:lnTo>
                    <a:pt x="73151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38905" y="5194553"/>
              <a:ext cx="1064260" cy="0"/>
            </a:xfrm>
            <a:custGeom>
              <a:avLst/>
              <a:gdLst/>
              <a:ahLst/>
              <a:cxnLst/>
              <a:rect l="l" t="t" r="r" b="b"/>
              <a:pathLst>
                <a:path w="1064260">
                  <a:moveTo>
                    <a:pt x="0" y="0"/>
                  </a:moveTo>
                  <a:lnTo>
                    <a:pt x="278892" y="0"/>
                  </a:lnTo>
                </a:path>
                <a:path w="1064260">
                  <a:moveTo>
                    <a:pt x="1063752" y="0"/>
                  </a:moveTo>
                  <a:lnTo>
                    <a:pt x="38100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24221" y="5328665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28955" y="73152"/>
                  </a:moveTo>
                  <a:lnTo>
                    <a:pt x="9651" y="0"/>
                  </a:lnTo>
                  <a:lnTo>
                    <a:pt x="0" y="73152"/>
                  </a:lnTo>
                  <a:lnTo>
                    <a:pt x="9651" y="73152"/>
                  </a:lnTo>
                  <a:lnTo>
                    <a:pt x="28955" y="73152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24221" y="5328665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9143" y="0"/>
                  </a:moveTo>
                  <a:lnTo>
                    <a:pt x="0" y="73152"/>
                  </a:lnTo>
                  <a:lnTo>
                    <a:pt x="28955" y="73152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24221" y="5328665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28955" y="73152"/>
                  </a:moveTo>
                  <a:lnTo>
                    <a:pt x="9143" y="0"/>
                  </a:lnTo>
                  <a:lnTo>
                    <a:pt x="0" y="73152"/>
                  </a:lnTo>
                  <a:lnTo>
                    <a:pt x="9143" y="73152"/>
                  </a:lnTo>
                  <a:lnTo>
                    <a:pt x="28955" y="731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20133" y="5990082"/>
              <a:ext cx="21590" cy="73660"/>
            </a:xfrm>
            <a:custGeom>
              <a:avLst/>
              <a:gdLst/>
              <a:ahLst/>
              <a:cxnLst/>
              <a:rect l="l" t="t" r="r" b="b"/>
              <a:pathLst>
                <a:path w="21589" h="73660">
                  <a:moveTo>
                    <a:pt x="0" y="0"/>
                  </a:moveTo>
                  <a:lnTo>
                    <a:pt x="10667" y="73152"/>
                  </a:lnTo>
                  <a:lnTo>
                    <a:pt x="21336" y="0"/>
                  </a:lnTo>
                  <a:lnTo>
                    <a:pt x="10667" y="0"/>
                  </a:ln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20133" y="5990082"/>
              <a:ext cx="21590" cy="73660"/>
            </a:xfrm>
            <a:custGeom>
              <a:avLst/>
              <a:gdLst/>
              <a:ahLst/>
              <a:cxnLst/>
              <a:rect l="l" t="t" r="r" b="b"/>
              <a:pathLst>
                <a:path w="21589" h="73660">
                  <a:moveTo>
                    <a:pt x="21336" y="0"/>
                  </a:moveTo>
                  <a:lnTo>
                    <a:pt x="0" y="0"/>
                  </a:lnTo>
                  <a:lnTo>
                    <a:pt x="11429" y="7315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20133" y="5990082"/>
              <a:ext cx="21590" cy="73660"/>
            </a:xfrm>
            <a:custGeom>
              <a:avLst/>
              <a:gdLst/>
              <a:ahLst/>
              <a:cxnLst/>
              <a:rect l="l" t="t" r="r" b="b"/>
              <a:pathLst>
                <a:path w="21589" h="73660">
                  <a:moveTo>
                    <a:pt x="0" y="0"/>
                  </a:moveTo>
                  <a:lnTo>
                    <a:pt x="11429" y="73152"/>
                  </a:lnTo>
                  <a:lnTo>
                    <a:pt x="21336" y="0"/>
                  </a:lnTo>
                  <a:lnTo>
                    <a:pt x="1142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30801" y="5401817"/>
              <a:ext cx="702945" cy="588645"/>
            </a:xfrm>
            <a:custGeom>
              <a:avLst/>
              <a:gdLst/>
              <a:ahLst/>
              <a:cxnLst/>
              <a:rect l="l" t="t" r="r" b="b"/>
              <a:pathLst>
                <a:path w="702945" h="588645">
                  <a:moveTo>
                    <a:pt x="0" y="588263"/>
                  </a:moveTo>
                  <a:lnTo>
                    <a:pt x="0" y="72262"/>
                  </a:lnTo>
                  <a:lnTo>
                    <a:pt x="702563" y="72262"/>
                  </a:lnTo>
                  <a:lnTo>
                    <a:pt x="702563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880484" y="6045200"/>
            <a:ext cx="497840" cy="234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4295" marR="5080" indent="-62230">
              <a:lnSpc>
                <a:spcPts val="810"/>
              </a:lnSpc>
              <a:spcBef>
                <a:spcPts val="145"/>
              </a:spcBef>
            </a:pPr>
            <a:r>
              <a:rPr sz="700" dirty="0">
                <a:latin typeface="Calibri"/>
                <a:cs typeface="Calibri"/>
              </a:rPr>
              <a:t>Memory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b</a:t>
            </a:r>
            <a:r>
              <a:rPr sz="700" spc="-50" dirty="0">
                <a:latin typeface="Calibri"/>
                <a:cs typeface="Calibri"/>
              </a:rPr>
              <a:t> </a:t>
            </a:r>
            <a:r>
              <a:rPr sz="700" spc="-25" dirty="0">
                <a:latin typeface="Calibri"/>
                <a:cs typeface="Calibri"/>
              </a:rPr>
              <a:t>us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data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20" dirty="0">
                <a:latin typeface="Calibri"/>
                <a:cs typeface="Calibri"/>
              </a:rPr>
              <a:t>lines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565141" y="3344417"/>
            <a:ext cx="547370" cy="775970"/>
          </a:xfrm>
          <a:custGeom>
            <a:avLst/>
            <a:gdLst/>
            <a:ahLst/>
            <a:cxnLst/>
            <a:rect l="l" t="t" r="r" b="b"/>
            <a:pathLst>
              <a:path w="547370" h="775970">
                <a:moveTo>
                  <a:pt x="0" y="444754"/>
                </a:moveTo>
                <a:lnTo>
                  <a:pt x="51562" y="393065"/>
                </a:lnTo>
                <a:lnTo>
                  <a:pt x="0" y="330962"/>
                </a:lnTo>
                <a:lnTo>
                  <a:pt x="0" y="0"/>
                </a:lnTo>
                <a:lnTo>
                  <a:pt x="547116" y="113792"/>
                </a:lnTo>
                <a:lnTo>
                  <a:pt x="547116" y="661924"/>
                </a:lnTo>
                <a:lnTo>
                  <a:pt x="0" y="775716"/>
                </a:lnTo>
                <a:lnTo>
                  <a:pt x="0" y="444754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502658" y="4264914"/>
            <a:ext cx="662940" cy="33083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5420" marR="130810" indent="-51435">
              <a:lnSpc>
                <a:spcPts val="810"/>
              </a:lnSpc>
              <a:spcBef>
                <a:spcPts val="325"/>
              </a:spcBef>
            </a:pPr>
            <a:r>
              <a:rPr sz="700" spc="-10" dirty="0">
                <a:latin typeface="Calibri"/>
                <a:cs typeface="Calibri"/>
              </a:rPr>
              <a:t>Instruction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decoder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502658" y="2030729"/>
            <a:ext cx="662940" cy="18605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125"/>
              </a:spcBef>
            </a:pPr>
            <a:r>
              <a:rPr sz="700" spc="-25" dirty="0">
                <a:latin typeface="Calibri"/>
                <a:cs typeface="Calibri"/>
              </a:rPr>
              <a:t>PC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02658" y="2404110"/>
            <a:ext cx="662940" cy="547370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endParaRPr sz="700">
              <a:latin typeface="Times New Roman"/>
              <a:cs typeface="Times New Roman"/>
            </a:endParaRPr>
          </a:p>
          <a:p>
            <a:pPr marL="268605" marR="175260" indent="-92710">
              <a:lnSpc>
                <a:spcPct val="115999"/>
              </a:lnSpc>
            </a:pPr>
            <a:r>
              <a:rPr sz="700" spc="-10" dirty="0">
                <a:latin typeface="Calibri"/>
                <a:cs typeface="Calibri"/>
              </a:rPr>
              <a:t>Register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20" dirty="0">
                <a:latin typeface="Calibri"/>
                <a:cs typeface="Calibri"/>
              </a:rPr>
              <a:t>file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91534" y="2974339"/>
            <a:ext cx="41592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Constant</a:t>
            </a:r>
            <a:r>
              <a:rPr sz="700" spc="-40" dirty="0">
                <a:latin typeface="Calibri"/>
                <a:cs typeface="Calibri"/>
              </a:rPr>
              <a:t> </a:t>
            </a:r>
            <a:r>
              <a:rPr sz="700" spc="-50" dirty="0">
                <a:latin typeface="Calibri"/>
                <a:cs typeface="Calibri"/>
              </a:rPr>
              <a:t>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502658" y="5142738"/>
            <a:ext cx="662940" cy="16573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R="20955" algn="ctr">
              <a:lnSpc>
                <a:spcPct val="100000"/>
              </a:lnSpc>
              <a:spcBef>
                <a:spcPts val="125"/>
              </a:spcBef>
            </a:pPr>
            <a:r>
              <a:rPr sz="700" spc="-25" dirty="0">
                <a:latin typeface="Calibri"/>
                <a:cs typeface="Calibri"/>
              </a:rPr>
              <a:t>MDR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3941064" y="3142488"/>
            <a:ext cx="917575" cy="1633855"/>
            <a:chOff x="3941064" y="3142488"/>
            <a:chExt cx="917575" cy="1633855"/>
          </a:xfrm>
        </p:grpSpPr>
        <p:sp>
          <p:nvSpPr>
            <p:cNvPr id="62" name="object 62"/>
            <p:cNvSpPr/>
            <p:nvPr/>
          </p:nvSpPr>
          <p:spPr>
            <a:xfrm>
              <a:off x="4824222" y="4595622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28955" y="73151"/>
                  </a:moveTo>
                  <a:lnTo>
                    <a:pt x="9651" y="0"/>
                  </a:lnTo>
                  <a:lnTo>
                    <a:pt x="0" y="73151"/>
                  </a:lnTo>
                  <a:lnTo>
                    <a:pt x="9651" y="73151"/>
                  </a:lnTo>
                  <a:lnTo>
                    <a:pt x="28955" y="73151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24222" y="4595622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9143" y="0"/>
                  </a:moveTo>
                  <a:lnTo>
                    <a:pt x="0" y="73151"/>
                  </a:lnTo>
                  <a:lnTo>
                    <a:pt x="28955" y="73151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824222" y="4595622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28955" y="73151"/>
                  </a:moveTo>
                  <a:lnTo>
                    <a:pt x="9143" y="0"/>
                  </a:lnTo>
                  <a:lnTo>
                    <a:pt x="0" y="73151"/>
                  </a:lnTo>
                  <a:lnTo>
                    <a:pt x="9143" y="73151"/>
                  </a:lnTo>
                  <a:lnTo>
                    <a:pt x="28955" y="731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33366" y="4668774"/>
              <a:ext cx="0" cy="102235"/>
            </a:xfrm>
            <a:custGeom>
              <a:avLst/>
              <a:gdLst/>
              <a:ahLst/>
              <a:cxnLst/>
              <a:rect l="l" t="t" r="r" b="b"/>
              <a:pathLst>
                <a:path h="102235">
                  <a:moveTo>
                    <a:pt x="0" y="0"/>
                  </a:moveTo>
                  <a:lnTo>
                    <a:pt x="0" y="102107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1064" y="3142488"/>
              <a:ext cx="184404" cy="207263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4593463" y="3430016"/>
            <a:ext cx="768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0" dirty="0"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593463" y="3874770"/>
            <a:ext cx="736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0" dirty="0">
                <a:latin typeface="Calibri"/>
                <a:cs typeface="Calibri"/>
              </a:rPr>
              <a:t>B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91760" y="3657091"/>
            <a:ext cx="4038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17500" algn="l"/>
              </a:tabLst>
            </a:pPr>
            <a:r>
              <a:rPr sz="1050" spc="-37" baseline="3968" dirty="0">
                <a:latin typeface="Calibri"/>
                <a:cs typeface="Calibri"/>
              </a:rPr>
              <a:t>ALU</a:t>
            </a:r>
            <a:r>
              <a:rPr sz="1050" baseline="3968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155313" y="3430833"/>
            <a:ext cx="114300" cy="203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60"/>
              </a:lnSpc>
            </a:pPr>
            <a:r>
              <a:rPr sz="700" spc="-25" dirty="0">
                <a:latin typeface="Calibri"/>
                <a:cs typeface="Calibri"/>
              </a:rPr>
              <a:t>MUX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4674044" y="1839404"/>
            <a:ext cx="309880" cy="196850"/>
            <a:chOff x="4674044" y="1839404"/>
            <a:chExt cx="309880" cy="196850"/>
          </a:xfrm>
        </p:grpSpPr>
        <p:sp>
          <p:nvSpPr>
            <p:cNvPr id="72" name="object 72"/>
            <p:cNvSpPr/>
            <p:nvPr/>
          </p:nvSpPr>
          <p:spPr>
            <a:xfrm>
              <a:off x="4679442" y="1856994"/>
              <a:ext cx="20320" cy="71755"/>
            </a:xfrm>
            <a:custGeom>
              <a:avLst/>
              <a:gdLst/>
              <a:ahLst/>
              <a:cxnLst/>
              <a:rect l="l" t="t" r="r" b="b"/>
              <a:pathLst>
                <a:path w="20320" h="71755">
                  <a:moveTo>
                    <a:pt x="19812" y="71627"/>
                  </a:moveTo>
                  <a:lnTo>
                    <a:pt x="9906" y="0"/>
                  </a:lnTo>
                  <a:lnTo>
                    <a:pt x="0" y="71627"/>
                  </a:lnTo>
                  <a:lnTo>
                    <a:pt x="9906" y="71627"/>
                  </a:lnTo>
                  <a:lnTo>
                    <a:pt x="19812" y="71627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79442" y="1856994"/>
              <a:ext cx="20320" cy="71755"/>
            </a:xfrm>
            <a:custGeom>
              <a:avLst/>
              <a:gdLst/>
              <a:ahLst/>
              <a:cxnLst/>
              <a:rect l="l" t="t" r="r" b="b"/>
              <a:pathLst>
                <a:path w="20320" h="71755">
                  <a:moveTo>
                    <a:pt x="9144" y="0"/>
                  </a:moveTo>
                  <a:lnTo>
                    <a:pt x="0" y="71627"/>
                  </a:lnTo>
                  <a:lnTo>
                    <a:pt x="19812" y="71627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79442" y="1856994"/>
              <a:ext cx="20320" cy="71755"/>
            </a:xfrm>
            <a:custGeom>
              <a:avLst/>
              <a:gdLst/>
              <a:ahLst/>
              <a:cxnLst/>
              <a:rect l="l" t="t" r="r" b="b"/>
              <a:pathLst>
                <a:path w="20320" h="71755">
                  <a:moveTo>
                    <a:pt x="19812" y="71627"/>
                  </a:moveTo>
                  <a:lnTo>
                    <a:pt x="9144" y="0"/>
                  </a:lnTo>
                  <a:lnTo>
                    <a:pt x="0" y="71627"/>
                  </a:lnTo>
                  <a:lnTo>
                    <a:pt x="9144" y="71627"/>
                  </a:lnTo>
                  <a:lnTo>
                    <a:pt x="19812" y="716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688586" y="1928622"/>
              <a:ext cx="289560" cy="102235"/>
            </a:xfrm>
            <a:custGeom>
              <a:avLst/>
              <a:gdLst/>
              <a:ahLst/>
              <a:cxnLst/>
              <a:rect l="l" t="t" r="r" b="b"/>
              <a:pathLst>
                <a:path w="289560" h="102235">
                  <a:moveTo>
                    <a:pt x="0" y="0"/>
                  </a:moveTo>
                  <a:lnTo>
                    <a:pt x="0" y="102107"/>
                  </a:lnTo>
                </a:path>
                <a:path w="289560" h="102235">
                  <a:moveTo>
                    <a:pt x="268224" y="19812"/>
                  </a:moveTo>
                  <a:lnTo>
                    <a:pt x="278891" y="92963"/>
                  </a:lnTo>
                  <a:lnTo>
                    <a:pt x="289560" y="19812"/>
                  </a:lnTo>
                  <a:lnTo>
                    <a:pt x="278891" y="19812"/>
                  </a:lnTo>
                  <a:lnTo>
                    <a:pt x="268224" y="19812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56810" y="1948434"/>
              <a:ext cx="21590" cy="73660"/>
            </a:xfrm>
            <a:custGeom>
              <a:avLst/>
              <a:gdLst/>
              <a:ahLst/>
              <a:cxnLst/>
              <a:rect l="l" t="t" r="r" b="b"/>
              <a:pathLst>
                <a:path w="21589" h="73660">
                  <a:moveTo>
                    <a:pt x="21336" y="0"/>
                  </a:moveTo>
                  <a:lnTo>
                    <a:pt x="0" y="0"/>
                  </a:lnTo>
                  <a:lnTo>
                    <a:pt x="11429" y="7315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56810" y="1948434"/>
              <a:ext cx="21590" cy="73660"/>
            </a:xfrm>
            <a:custGeom>
              <a:avLst/>
              <a:gdLst/>
              <a:ahLst/>
              <a:cxnLst/>
              <a:rect l="l" t="t" r="r" b="b"/>
              <a:pathLst>
                <a:path w="21589" h="73660">
                  <a:moveTo>
                    <a:pt x="0" y="0"/>
                  </a:moveTo>
                  <a:lnTo>
                    <a:pt x="11429" y="73151"/>
                  </a:lnTo>
                  <a:lnTo>
                    <a:pt x="21336" y="0"/>
                  </a:lnTo>
                  <a:lnTo>
                    <a:pt x="1142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967478" y="1844802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h="104139">
                  <a:moveTo>
                    <a:pt x="0" y="103632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4502658" y="1660398"/>
            <a:ext cx="662940" cy="18478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25"/>
              </a:spcBef>
            </a:pPr>
            <a:r>
              <a:rPr sz="700" spc="-10" dirty="0">
                <a:latin typeface="Calibri"/>
                <a:cs typeface="Calibri"/>
              </a:rPr>
              <a:t>Incrementer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4125404" y="3235388"/>
            <a:ext cx="1457325" cy="2833370"/>
            <a:chOff x="4125404" y="3235388"/>
            <a:chExt cx="1457325" cy="2833370"/>
          </a:xfrm>
        </p:grpSpPr>
        <p:sp>
          <p:nvSpPr>
            <p:cNvPr id="81" name="object 81"/>
            <p:cNvSpPr/>
            <p:nvPr/>
          </p:nvSpPr>
          <p:spPr>
            <a:xfrm>
              <a:off x="4130801" y="3240786"/>
              <a:ext cx="722630" cy="2822575"/>
            </a:xfrm>
            <a:custGeom>
              <a:avLst/>
              <a:gdLst/>
              <a:ahLst/>
              <a:cxnLst/>
              <a:rect l="l" t="t" r="r" b="b"/>
              <a:pathLst>
                <a:path w="722629" h="2822575">
                  <a:moveTo>
                    <a:pt x="0" y="559307"/>
                  </a:moveTo>
                  <a:lnTo>
                    <a:pt x="185927" y="466089"/>
                  </a:lnTo>
                  <a:lnTo>
                    <a:pt x="185927" y="93217"/>
                  </a:lnTo>
                  <a:lnTo>
                    <a:pt x="0" y="0"/>
                  </a:lnTo>
                  <a:lnTo>
                    <a:pt x="0" y="559307"/>
                  </a:lnTo>
                </a:path>
                <a:path w="722629" h="2822575">
                  <a:moveTo>
                    <a:pt x="693420" y="2749296"/>
                  </a:moveTo>
                  <a:lnTo>
                    <a:pt x="703072" y="2822448"/>
                  </a:lnTo>
                  <a:lnTo>
                    <a:pt x="722376" y="2749296"/>
                  </a:lnTo>
                  <a:lnTo>
                    <a:pt x="703072" y="2749296"/>
                  </a:lnTo>
                  <a:lnTo>
                    <a:pt x="693420" y="2749296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24221" y="5990082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28955" y="0"/>
                  </a:moveTo>
                  <a:lnTo>
                    <a:pt x="0" y="0"/>
                  </a:lnTo>
                  <a:lnTo>
                    <a:pt x="9143" y="73152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824221" y="5990082"/>
              <a:ext cx="29209" cy="73660"/>
            </a:xfrm>
            <a:custGeom>
              <a:avLst/>
              <a:gdLst/>
              <a:ahLst/>
              <a:cxnLst/>
              <a:rect l="l" t="t" r="r" b="b"/>
              <a:pathLst>
                <a:path w="29210" h="73660">
                  <a:moveTo>
                    <a:pt x="0" y="0"/>
                  </a:moveTo>
                  <a:lnTo>
                    <a:pt x="9143" y="73152"/>
                  </a:lnTo>
                  <a:lnTo>
                    <a:pt x="28955" y="0"/>
                  </a:lnTo>
                  <a:lnTo>
                    <a:pt x="914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33365" y="5793486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196595"/>
                  </a:moveTo>
                  <a:lnTo>
                    <a:pt x="0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74741" y="5689854"/>
              <a:ext cx="60960" cy="21590"/>
            </a:xfrm>
            <a:custGeom>
              <a:avLst/>
              <a:gdLst/>
              <a:ahLst/>
              <a:cxnLst/>
              <a:rect l="l" t="t" r="r" b="b"/>
              <a:pathLst>
                <a:path w="60960" h="21589">
                  <a:moveTo>
                    <a:pt x="60960" y="0"/>
                  </a:moveTo>
                  <a:lnTo>
                    <a:pt x="0" y="10668"/>
                  </a:lnTo>
                  <a:lnTo>
                    <a:pt x="60960" y="21336"/>
                  </a:lnTo>
                  <a:lnTo>
                    <a:pt x="60960" y="10668"/>
                  </a:lnTo>
                  <a:lnTo>
                    <a:pt x="60960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74741" y="5689854"/>
              <a:ext cx="60960" cy="21590"/>
            </a:xfrm>
            <a:custGeom>
              <a:avLst/>
              <a:gdLst/>
              <a:ahLst/>
              <a:cxnLst/>
              <a:rect l="l" t="t" r="r" b="b"/>
              <a:pathLst>
                <a:path w="60960" h="21589">
                  <a:moveTo>
                    <a:pt x="60960" y="0"/>
                  </a:moveTo>
                  <a:lnTo>
                    <a:pt x="0" y="11493"/>
                  </a:lnTo>
                  <a:lnTo>
                    <a:pt x="60960" y="21336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174741" y="5689854"/>
              <a:ext cx="60960" cy="21590"/>
            </a:xfrm>
            <a:custGeom>
              <a:avLst/>
              <a:gdLst/>
              <a:ahLst/>
              <a:cxnLst/>
              <a:rect l="l" t="t" r="r" b="b"/>
              <a:pathLst>
                <a:path w="60960" h="21589">
                  <a:moveTo>
                    <a:pt x="60960" y="0"/>
                  </a:moveTo>
                  <a:lnTo>
                    <a:pt x="0" y="11493"/>
                  </a:lnTo>
                  <a:lnTo>
                    <a:pt x="60960" y="21336"/>
                  </a:lnTo>
                  <a:lnTo>
                    <a:pt x="60960" y="11493"/>
                  </a:lnTo>
                  <a:lnTo>
                    <a:pt x="6096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47893" y="5702046"/>
              <a:ext cx="329565" cy="0"/>
            </a:xfrm>
            <a:custGeom>
              <a:avLst/>
              <a:gdLst/>
              <a:ahLst/>
              <a:cxnLst/>
              <a:rect l="l" t="t" r="r" b="b"/>
              <a:pathLst>
                <a:path w="329564">
                  <a:moveTo>
                    <a:pt x="0" y="0"/>
                  </a:moveTo>
                  <a:lnTo>
                    <a:pt x="329183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4676013" y="6045200"/>
            <a:ext cx="313055" cy="234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4295" marR="5080" indent="-62230">
              <a:lnSpc>
                <a:spcPts val="810"/>
              </a:lnSpc>
              <a:spcBef>
                <a:spcPts val="145"/>
              </a:spcBef>
            </a:pPr>
            <a:r>
              <a:rPr sz="700" spc="-10" dirty="0">
                <a:latin typeface="Calibri"/>
                <a:cs typeface="Calibri"/>
              </a:rPr>
              <a:t>Address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lines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502658" y="5607558"/>
            <a:ext cx="662940" cy="18605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130"/>
              </a:spcBef>
            </a:pPr>
            <a:r>
              <a:rPr sz="700" spc="-25" dirty="0">
                <a:latin typeface="Calibri"/>
                <a:cs typeface="Calibri"/>
              </a:rPr>
              <a:t>MAR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5169408" y="4847844"/>
            <a:ext cx="407670" cy="41275"/>
            <a:chOff x="5169408" y="4847844"/>
            <a:chExt cx="407670" cy="41275"/>
          </a:xfrm>
        </p:grpSpPr>
        <p:sp>
          <p:nvSpPr>
            <p:cNvPr id="92" name="object 92"/>
            <p:cNvSpPr/>
            <p:nvPr/>
          </p:nvSpPr>
          <p:spPr>
            <a:xfrm>
              <a:off x="5174742" y="4853178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2" y="0"/>
                  </a:moveTo>
                  <a:lnTo>
                    <a:pt x="0" y="10160"/>
                  </a:lnTo>
                  <a:lnTo>
                    <a:pt x="73152" y="30480"/>
                  </a:lnTo>
                  <a:lnTo>
                    <a:pt x="73152" y="10160"/>
                  </a:lnTo>
                  <a:lnTo>
                    <a:pt x="73152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74742" y="4853178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2" y="0"/>
                  </a:moveTo>
                  <a:lnTo>
                    <a:pt x="0" y="9652"/>
                  </a:lnTo>
                  <a:lnTo>
                    <a:pt x="73152" y="3048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74742" y="4853178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2" y="0"/>
                  </a:moveTo>
                  <a:lnTo>
                    <a:pt x="0" y="9652"/>
                  </a:lnTo>
                  <a:lnTo>
                    <a:pt x="73152" y="30480"/>
                  </a:lnTo>
                  <a:lnTo>
                    <a:pt x="73152" y="9652"/>
                  </a:lnTo>
                  <a:lnTo>
                    <a:pt x="73152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47894" y="4863846"/>
              <a:ext cx="329565" cy="0"/>
            </a:xfrm>
            <a:custGeom>
              <a:avLst/>
              <a:gdLst/>
              <a:ahLst/>
              <a:cxnLst/>
              <a:rect l="l" t="t" r="r" b="b"/>
              <a:pathLst>
                <a:path w="329564">
                  <a:moveTo>
                    <a:pt x="0" y="0"/>
                  </a:moveTo>
                  <a:lnTo>
                    <a:pt x="329183" y="0"/>
                  </a:lnTo>
                </a:path>
              </a:pathLst>
            </a:custGeom>
            <a:ln w="1066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4502658" y="4770882"/>
            <a:ext cx="662940" cy="18605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14605" rIns="0" bIns="0" rtlCol="0">
            <a:spAutoFit/>
          </a:bodyPr>
          <a:lstStyle/>
          <a:p>
            <a:pPr marR="5715" algn="ctr">
              <a:lnSpc>
                <a:spcPct val="100000"/>
              </a:lnSpc>
              <a:spcBef>
                <a:spcPts val="115"/>
              </a:spcBef>
            </a:pPr>
            <a:r>
              <a:rPr sz="700" spc="-25" dirty="0">
                <a:latin typeface="Calibri"/>
                <a:cs typeface="Calibri"/>
              </a:rPr>
              <a:t>IR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97" name="object 9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1721" y="6529832"/>
            <a:ext cx="2449022" cy="15849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445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/>
              <a:t>All</a:t>
            </a:r>
            <a:r>
              <a:rPr sz="2800" spc="-55" dirty="0"/>
              <a:t> </a:t>
            </a:r>
            <a:r>
              <a:rPr sz="2800" spc="-20" dirty="0"/>
              <a:t>general-</a:t>
            </a:r>
            <a:r>
              <a:rPr sz="2800" dirty="0"/>
              <a:t>purpose</a:t>
            </a:r>
            <a:r>
              <a:rPr sz="2800" spc="-15" dirty="0"/>
              <a:t> </a:t>
            </a:r>
            <a:r>
              <a:rPr sz="2800" dirty="0"/>
              <a:t>registers</a:t>
            </a:r>
            <a:r>
              <a:rPr sz="2800" spc="-50" dirty="0"/>
              <a:t> </a:t>
            </a:r>
            <a:r>
              <a:rPr sz="2800" dirty="0"/>
              <a:t>are</a:t>
            </a:r>
            <a:r>
              <a:rPr sz="2800" spc="-35" dirty="0"/>
              <a:t> </a:t>
            </a:r>
            <a:r>
              <a:rPr sz="2800" dirty="0"/>
              <a:t>combined</a:t>
            </a:r>
            <a:r>
              <a:rPr sz="2800" spc="-20" dirty="0"/>
              <a:t> into </a:t>
            </a:r>
            <a:r>
              <a:rPr sz="2800" dirty="0"/>
              <a:t>a</a:t>
            </a:r>
            <a:r>
              <a:rPr sz="2800" spc="-60" dirty="0"/>
              <a:t> </a:t>
            </a:r>
            <a:r>
              <a:rPr sz="2800" dirty="0"/>
              <a:t>single</a:t>
            </a:r>
            <a:r>
              <a:rPr sz="2800" spc="-60" dirty="0"/>
              <a:t> </a:t>
            </a:r>
            <a:r>
              <a:rPr sz="2800" dirty="0"/>
              <a:t>block</a:t>
            </a:r>
            <a:r>
              <a:rPr sz="2800" spc="-60" dirty="0"/>
              <a:t> </a:t>
            </a:r>
            <a:r>
              <a:rPr sz="2800" dirty="0"/>
              <a:t>called</a:t>
            </a:r>
            <a:r>
              <a:rPr sz="2800" spc="-60" dirty="0"/>
              <a:t> </a:t>
            </a:r>
            <a:r>
              <a:rPr sz="2800" dirty="0"/>
              <a:t>the</a:t>
            </a:r>
            <a:r>
              <a:rPr sz="2800" spc="-20" dirty="0"/>
              <a:t> </a:t>
            </a:r>
            <a:r>
              <a:rPr sz="2800" i="1" dirty="0">
                <a:latin typeface="Arial"/>
                <a:cs typeface="Arial"/>
              </a:rPr>
              <a:t>register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file.</a:t>
            </a:r>
            <a:endParaRPr sz="2800">
              <a:latin typeface="Arial"/>
              <a:cs typeface="Arial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Implemented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array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cells.</a:t>
            </a:r>
            <a:endParaRPr sz="2400">
              <a:latin typeface="Arial MT"/>
              <a:cs typeface="Arial MT"/>
            </a:endParaRPr>
          </a:p>
          <a:p>
            <a:pPr marL="355600" marR="68199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/>
              <a:t>The</a:t>
            </a:r>
            <a:r>
              <a:rPr sz="2800" spc="-45" dirty="0"/>
              <a:t> </a:t>
            </a:r>
            <a:r>
              <a:rPr sz="2800" dirty="0"/>
              <a:t>register</a:t>
            </a:r>
            <a:r>
              <a:rPr sz="2800" spc="-45" dirty="0"/>
              <a:t> </a:t>
            </a:r>
            <a:r>
              <a:rPr sz="2800" dirty="0"/>
              <a:t>file</a:t>
            </a:r>
            <a:r>
              <a:rPr sz="2800" spc="-50" dirty="0"/>
              <a:t> </a:t>
            </a:r>
            <a:r>
              <a:rPr sz="2800" dirty="0"/>
              <a:t>in</a:t>
            </a:r>
            <a:r>
              <a:rPr sz="2800" spc="-45" dirty="0"/>
              <a:t> </a:t>
            </a:r>
            <a:r>
              <a:rPr sz="2800" dirty="0"/>
              <a:t>Figure</a:t>
            </a:r>
            <a:r>
              <a:rPr sz="2800" spc="-45" dirty="0"/>
              <a:t> </a:t>
            </a:r>
            <a:r>
              <a:rPr sz="2800" dirty="0"/>
              <a:t>7.8</a:t>
            </a:r>
            <a:r>
              <a:rPr sz="2800" spc="-45" dirty="0"/>
              <a:t> </a:t>
            </a:r>
            <a:r>
              <a:rPr sz="2800" dirty="0"/>
              <a:t>is</a:t>
            </a:r>
            <a:r>
              <a:rPr sz="2800" spc="-55" dirty="0"/>
              <a:t> </a:t>
            </a:r>
            <a:r>
              <a:rPr sz="2800" dirty="0"/>
              <a:t>said</a:t>
            </a:r>
            <a:r>
              <a:rPr sz="2800" spc="-45" dirty="0"/>
              <a:t> </a:t>
            </a:r>
            <a:r>
              <a:rPr sz="2800" dirty="0"/>
              <a:t>to</a:t>
            </a:r>
            <a:r>
              <a:rPr sz="2800" spc="-55" dirty="0"/>
              <a:t> </a:t>
            </a:r>
            <a:r>
              <a:rPr sz="2800" spc="-20" dirty="0"/>
              <a:t>have </a:t>
            </a:r>
            <a:r>
              <a:rPr sz="2800" dirty="0"/>
              <a:t>three</a:t>
            </a:r>
            <a:r>
              <a:rPr sz="2800" spc="-55" dirty="0"/>
              <a:t> </a:t>
            </a:r>
            <a:r>
              <a:rPr sz="2800" spc="-10" dirty="0"/>
              <a:t>ports.</a:t>
            </a:r>
            <a:endParaRPr sz="2800"/>
          </a:p>
          <a:p>
            <a:pPr marL="651510" marR="130175" lvl="1" indent="-343535">
              <a:lnSpc>
                <a:spcPct val="100000"/>
              </a:lnSpc>
              <a:spcBef>
                <a:spcPts val="61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51510" algn="l"/>
              </a:tabLst>
            </a:pPr>
            <a:r>
              <a:rPr sz="2500" dirty="0">
                <a:latin typeface="Arial MT"/>
                <a:cs typeface="Arial MT"/>
              </a:rPr>
              <a:t>There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are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two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outputs,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allowing</a:t>
            </a:r>
            <a:r>
              <a:rPr sz="2500" spc="-7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contents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of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spc="-25" dirty="0">
                <a:latin typeface="Arial MT"/>
                <a:cs typeface="Arial MT"/>
              </a:rPr>
              <a:t>two </a:t>
            </a:r>
            <a:r>
              <a:rPr sz="2500" dirty="0">
                <a:latin typeface="Arial MT"/>
                <a:cs typeface="Arial MT"/>
              </a:rPr>
              <a:t>different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registers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to</a:t>
            </a:r>
            <a:r>
              <a:rPr sz="2500" spc="-9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be</a:t>
            </a:r>
            <a:r>
              <a:rPr sz="2500" spc="-8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accessed</a:t>
            </a:r>
            <a:r>
              <a:rPr sz="2500" spc="-95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simultaneously </a:t>
            </a:r>
            <a:r>
              <a:rPr sz="2500" dirty="0">
                <a:latin typeface="Arial MT"/>
                <a:cs typeface="Arial MT"/>
              </a:rPr>
              <a:t>and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have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their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contents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placed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on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buses</a:t>
            </a:r>
            <a:r>
              <a:rPr sz="2500" spc="-1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1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and</a:t>
            </a:r>
            <a:r>
              <a:rPr sz="2500" spc="-25" dirty="0">
                <a:latin typeface="Arial MT"/>
                <a:cs typeface="Arial MT"/>
              </a:rPr>
              <a:t> B.</a:t>
            </a:r>
            <a:endParaRPr sz="2500">
              <a:latin typeface="Arial MT"/>
              <a:cs typeface="Arial MT"/>
            </a:endParaRPr>
          </a:p>
          <a:p>
            <a:pPr marL="651510" marR="5080" lvl="1" indent="-343535">
              <a:lnSpc>
                <a:spcPct val="100000"/>
              </a:lnSpc>
              <a:spcBef>
                <a:spcPts val="6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51510" algn="l"/>
              </a:tabLst>
            </a:pP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third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port</a:t>
            </a:r>
            <a:r>
              <a:rPr sz="2500" spc="-1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allows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data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on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bus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to</a:t>
            </a:r>
            <a:r>
              <a:rPr sz="2500" spc="-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be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loaded </a:t>
            </a:r>
            <a:r>
              <a:rPr sz="2500" dirty="0">
                <a:latin typeface="Arial MT"/>
                <a:cs typeface="Arial MT"/>
              </a:rPr>
              <a:t>into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third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register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during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same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clock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cycle.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27315" cy="4417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0604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20" dirty="0">
                <a:latin typeface="Arial MT"/>
                <a:cs typeface="Arial MT"/>
              </a:rPr>
              <a:t>Buses</a:t>
            </a:r>
            <a:r>
              <a:rPr sz="2800" spc="-1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source </a:t>
            </a:r>
            <a:r>
              <a:rPr sz="2800" dirty="0">
                <a:latin typeface="Arial MT"/>
                <a:cs typeface="Arial MT"/>
              </a:rPr>
              <a:t>operands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the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ALU,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arithmetic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logic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spc="-10" dirty="0">
                <a:latin typeface="Arial MT"/>
                <a:cs typeface="Arial MT"/>
              </a:rPr>
              <a:t>performed.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result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destination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over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C.</a:t>
            </a:r>
            <a:endParaRPr sz="2800">
              <a:latin typeface="Arial MT"/>
              <a:cs typeface="Arial MT"/>
            </a:endParaRPr>
          </a:p>
          <a:p>
            <a:pPr marL="355600" marR="14414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needed,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the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ALU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simply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its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operands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unmodified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C.</a:t>
            </a:r>
            <a:endParaRPr sz="2800">
              <a:latin typeface="Arial MT"/>
              <a:cs typeface="Arial MT"/>
            </a:endParaRPr>
          </a:p>
          <a:p>
            <a:pPr marL="704850" marR="71691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We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the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ALU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R=A</a:t>
            </a:r>
            <a:r>
              <a:rPr sz="2400" spc="-1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R=B.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4640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/>
              <a:t>The</a:t>
            </a:r>
            <a:r>
              <a:rPr sz="2800" spc="-50" dirty="0"/>
              <a:t> </a:t>
            </a:r>
            <a:r>
              <a:rPr sz="2800" dirty="0"/>
              <a:t>Incrementer</a:t>
            </a:r>
            <a:r>
              <a:rPr sz="2800" spc="-45" dirty="0"/>
              <a:t> </a:t>
            </a:r>
            <a:r>
              <a:rPr sz="2800" dirty="0"/>
              <a:t>unit</a:t>
            </a:r>
            <a:r>
              <a:rPr sz="2800" spc="-65" dirty="0"/>
              <a:t> </a:t>
            </a:r>
            <a:r>
              <a:rPr sz="2800" dirty="0"/>
              <a:t>is</a:t>
            </a:r>
            <a:r>
              <a:rPr sz="2800" spc="-75" dirty="0"/>
              <a:t> </a:t>
            </a:r>
            <a:r>
              <a:rPr sz="2800" dirty="0"/>
              <a:t>used</a:t>
            </a:r>
            <a:r>
              <a:rPr sz="2800" spc="-60" dirty="0"/>
              <a:t> </a:t>
            </a:r>
            <a:r>
              <a:rPr sz="2800" dirty="0"/>
              <a:t>to</a:t>
            </a:r>
            <a:r>
              <a:rPr sz="2800" spc="-75" dirty="0"/>
              <a:t> </a:t>
            </a:r>
            <a:r>
              <a:rPr sz="2800" dirty="0"/>
              <a:t>increment</a:t>
            </a:r>
            <a:r>
              <a:rPr sz="2800" spc="-55" dirty="0"/>
              <a:t> </a:t>
            </a:r>
            <a:r>
              <a:rPr sz="2800" spc="-25" dirty="0"/>
              <a:t>the </a:t>
            </a:r>
            <a:r>
              <a:rPr sz="2800" dirty="0"/>
              <a:t>PC</a:t>
            </a:r>
            <a:r>
              <a:rPr sz="2800" spc="-40" dirty="0"/>
              <a:t> </a:t>
            </a:r>
            <a:r>
              <a:rPr sz="2800" dirty="0"/>
              <a:t>by</a:t>
            </a:r>
            <a:r>
              <a:rPr sz="2800" spc="-35" dirty="0"/>
              <a:t> </a:t>
            </a:r>
            <a:r>
              <a:rPr sz="2800" spc="-25" dirty="0"/>
              <a:t>4.</a:t>
            </a:r>
            <a:endParaRPr sz="2800"/>
          </a:p>
          <a:p>
            <a:pPr marL="704850" marR="5080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Incrementer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eliminates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4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main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ALU.</a:t>
            </a:r>
            <a:endParaRPr sz="2400">
              <a:latin typeface="Arial MT"/>
              <a:cs typeface="Arial MT"/>
            </a:endParaRPr>
          </a:p>
          <a:p>
            <a:pPr marL="355600" marR="351155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/>
              <a:t>The</a:t>
            </a:r>
            <a:r>
              <a:rPr sz="2800" spc="-55" dirty="0"/>
              <a:t> </a:t>
            </a:r>
            <a:r>
              <a:rPr sz="2800" dirty="0"/>
              <a:t>source</a:t>
            </a:r>
            <a:r>
              <a:rPr sz="2800" spc="-50" dirty="0"/>
              <a:t> </a:t>
            </a:r>
            <a:r>
              <a:rPr sz="2800" dirty="0"/>
              <a:t>for</a:t>
            </a:r>
            <a:r>
              <a:rPr sz="2800" spc="-35" dirty="0"/>
              <a:t> </a:t>
            </a:r>
            <a:r>
              <a:rPr sz="2800" dirty="0"/>
              <a:t>the</a:t>
            </a:r>
            <a:r>
              <a:rPr sz="2800" spc="-55" dirty="0"/>
              <a:t> </a:t>
            </a:r>
            <a:r>
              <a:rPr sz="2800" dirty="0"/>
              <a:t>constant</a:t>
            </a:r>
            <a:r>
              <a:rPr sz="2800" spc="-50" dirty="0"/>
              <a:t> </a:t>
            </a:r>
            <a:r>
              <a:rPr sz="2800" dirty="0"/>
              <a:t>4</a:t>
            </a:r>
            <a:r>
              <a:rPr sz="2800" spc="-50" dirty="0"/>
              <a:t> </a:t>
            </a:r>
            <a:r>
              <a:rPr sz="2800" dirty="0"/>
              <a:t>at</a:t>
            </a:r>
            <a:r>
              <a:rPr sz="2800" spc="-40" dirty="0"/>
              <a:t> </a:t>
            </a:r>
            <a:r>
              <a:rPr sz="2800" spc="-10" dirty="0"/>
              <a:t>the</a:t>
            </a:r>
            <a:r>
              <a:rPr sz="2800" spc="-185" dirty="0"/>
              <a:t> </a:t>
            </a:r>
            <a:r>
              <a:rPr sz="2800" dirty="0"/>
              <a:t>ALU</a:t>
            </a:r>
            <a:r>
              <a:rPr sz="2800" spc="-45" dirty="0"/>
              <a:t> </a:t>
            </a:r>
            <a:r>
              <a:rPr sz="2800" spc="-10" dirty="0"/>
              <a:t>input </a:t>
            </a:r>
            <a:r>
              <a:rPr sz="2800" dirty="0"/>
              <a:t>multiplexer</a:t>
            </a:r>
            <a:r>
              <a:rPr sz="2800" spc="-45" dirty="0"/>
              <a:t> </a:t>
            </a:r>
            <a:r>
              <a:rPr sz="2800" dirty="0"/>
              <a:t>is</a:t>
            </a:r>
            <a:r>
              <a:rPr sz="2800" spc="-65" dirty="0"/>
              <a:t> </a:t>
            </a:r>
            <a:r>
              <a:rPr sz="2800" dirty="0"/>
              <a:t>still</a:t>
            </a:r>
            <a:r>
              <a:rPr sz="2800" spc="-60" dirty="0"/>
              <a:t> </a:t>
            </a:r>
            <a:r>
              <a:rPr sz="2800" spc="-10" dirty="0"/>
              <a:t>useful.</a:t>
            </a:r>
            <a:endParaRPr sz="2800"/>
          </a:p>
          <a:p>
            <a:pPr marL="704850" marR="93345" lvl="1" indent="-347980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increment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addresses,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as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LoadMultiple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spc="-10" dirty="0">
                <a:latin typeface="Arial MT"/>
                <a:cs typeface="Arial MT"/>
              </a:rPr>
              <a:t>StoreMultiple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instructions.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778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three-</a:t>
            </a:r>
            <a:r>
              <a:rPr sz="2400" dirty="0">
                <a:latin typeface="Arial MT"/>
                <a:cs typeface="Arial MT"/>
              </a:rPr>
              <a:t>operand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instruction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Add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R4,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R5,</a:t>
            </a:r>
            <a:r>
              <a:rPr sz="24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Arial MT"/>
                <a:cs typeface="Arial MT"/>
              </a:rPr>
              <a:t>R6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014" y="2480969"/>
            <a:ext cx="5122896" cy="348701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Multiple-</a:t>
            </a:r>
            <a:r>
              <a:rPr dirty="0"/>
              <a:t>Bus</a:t>
            </a:r>
            <a:r>
              <a:rPr spc="5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22590" cy="4902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223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PC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passed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ALU,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R=B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signal,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start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20" dirty="0">
                <a:latin typeface="Arial MT"/>
                <a:cs typeface="Arial MT"/>
              </a:rPr>
              <a:t> read </a:t>
            </a:r>
            <a:r>
              <a:rPr sz="2800" spc="-10" dirty="0">
                <a:latin typeface="Arial MT"/>
                <a:cs typeface="Arial MT"/>
              </a:rPr>
              <a:t>operation.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same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PC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incremented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4.</a:t>
            </a:r>
            <a:endParaRPr sz="24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waits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MFC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loads 	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them 	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3.</a:t>
            </a:r>
            <a:endParaRPr sz="2800">
              <a:latin typeface="Arial MT"/>
              <a:cs typeface="Arial MT"/>
            </a:endParaRPr>
          </a:p>
          <a:p>
            <a:pPr marL="355600" marR="18034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20" dirty="0">
                <a:latin typeface="Arial MT"/>
                <a:cs typeface="Arial MT"/>
              </a:rPr>
              <a:t>Finally,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 </a:t>
            </a:r>
            <a:r>
              <a:rPr sz="2800" dirty="0">
                <a:latin typeface="Arial MT"/>
                <a:cs typeface="Arial MT"/>
              </a:rPr>
              <a:t>requires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complete,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step </a:t>
            </a:r>
            <a:r>
              <a:rPr sz="2800" spc="-25" dirty="0">
                <a:latin typeface="Arial MT"/>
                <a:cs typeface="Arial MT"/>
              </a:rPr>
              <a:t>4.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507" y="2993135"/>
            <a:ext cx="201168" cy="2011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1959" y="2993135"/>
            <a:ext cx="201168" cy="2011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6971" y="2993135"/>
            <a:ext cx="201168" cy="2011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3507" y="3276600"/>
            <a:ext cx="201168" cy="2011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1959" y="3276600"/>
            <a:ext cx="201168" cy="2011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6971" y="3276600"/>
            <a:ext cx="201168" cy="2011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5423" y="3276600"/>
            <a:ext cx="201168" cy="20116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93507" y="3560064"/>
            <a:ext cx="201168" cy="20269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6971" y="3560064"/>
            <a:ext cx="201168" cy="20269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5423" y="3560064"/>
            <a:ext cx="201168" cy="20269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61959" y="3560064"/>
            <a:ext cx="201168" cy="20269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30411" y="3560064"/>
            <a:ext cx="201168" cy="20269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93507" y="3843528"/>
            <a:ext cx="201168" cy="20269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61959" y="3843528"/>
            <a:ext cx="201168" cy="2026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76971" y="3843528"/>
            <a:ext cx="201168" cy="20269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5423" y="3843528"/>
            <a:ext cx="201168" cy="20269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93507" y="4126991"/>
            <a:ext cx="201168" cy="20421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76971" y="4126991"/>
            <a:ext cx="201168" cy="20421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61959" y="4126991"/>
            <a:ext cx="201168" cy="20421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45423" y="4126991"/>
            <a:ext cx="201168" cy="20421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30411" y="4126991"/>
            <a:ext cx="201168" cy="20421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493507" y="4411979"/>
            <a:ext cx="201168" cy="20116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61959" y="4411979"/>
            <a:ext cx="201168" cy="201168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776971" y="4411979"/>
            <a:ext cx="201168" cy="20116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345423" y="4411979"/>
            <a:ext cx="201168" cy="20116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493507" y="4695444"/>
            <a:ext cx="201168" cy="20269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76971" y="4695444"/>
            <a:ext cx="201168" cy="20269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61959" y="4695444"/>
            <a:ext cx="201168" cy="20269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776971" y="4980432"/>
            <a:ext cx="201168" cy="20116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45423" y="4695444"/>
            <a:ext cx="201168" cy="20269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345423" y="4980432"/>
            <a:ext cx="201168" cy="201168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673479" y="1793824"/>
            <a:ext cx="53505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Hardwired</a:t>
            </a:r>
            <a:r>
              <a:rPr sz="4800" spc="-210" dirty="0"/>
              <a:t> </a:t>
            </a:r>
            <a:r>
              <a:rPr sz="4800" spc="-10" dirty="0"/>
              <a:t>Control</a:t>
            </a:r>
            <a:endParaRPr sz="4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26400" cy="3903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339725" indent="-34226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spc="-150" dirty="0">
                <a:latin typeface="Arial MT"/>
                <a:cs typeface="Arial MT"/>
              </a:rPr>
              <a:t>To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execute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instructions,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must 	</a:t>
            </a:r>
            <a:r>
              <a:rPr sz="3000" dirty="0">
                <a:latin typeface="Arial MT"/>
                <a:cs typeface="Arial MT"/>
              </a:rPr>
              <a:t>have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some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means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generating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control 	</a:t>
            </a:r>
            <a:r>
              <a:rPr sz="3000" dirty="0">
                <a:latin typeface="Arial MT"/>
                <a:cs typeface="Arial MT"/>
              </a:rPr>
              <a:t>signals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needed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proper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sequence.</a:t>
            </a:r>
            <a:endParaRPr sz="30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4965" algn="l"/>
              </a:tabLst>
            </a:pPr>
            <a:r>
              <a:rPr sz="3000" dirty="0">
                <a:latin typeface="Arial MT"/>
                <a:cs typeface="Arial MT"/>
              </a:rPr>
              <a:t>Two</a:t>
            </a:r>
            <a:r>
              <a:rPr sz="3000" spc="-19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categories:</a:t>
            </a:r>
            <a:endParaRPr sz="30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3580" algn="l"/>
              </a:tabLst>
            </a:pPr>
            <a:r>
              <a:rPr sz="2600" dirty="0">
                <a:latin typeface="Arial MT"/>
                <a:cs typeface="Arial MT"/>
              </a:rPr>
              <a:t>Hardwired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control</a:t>
            </a:r>
            <a:endParaRPr sz="26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3580" algn="l"/>
              </a:tabLst>
            </a:pPr>
            <a:r>
              <a:rPr sz="2600" dirty="0">
                <a:latin typeface="Arial MT"/>
                <a:cs typeface="Arial MT"/>
              </a:rPr>
              <a:t>Microprogrammed</a:t>
            </a:r>
            <a:r>
              <a:rPr sz="2600" spc="-10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control</a:t>
            </a:r>
            <a:endParaRPr sz="26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Hardwired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system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operate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at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high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speed; 	</a:t>
            </a:r>
            <a:r>
              <a:rPr sz="3000" dirty="0">
                <a:latin typeface="Arial MT"/>
                <a:cs typeface="Arial MT"/>
              </a:rPr>
              <a:t>but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with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little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flexibility.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Hardwired</a:t>
            </a:r>
            <a:r>
              <a:rPr spc="-105" dirty="0"/>
              <a:t> </a:t>
            </a:r>
            <a:r>
              <a:rPr dirty="0"/>
              <a:t>Control</a:t>
            </a:r>
            <a:r>
              <a:rPr spc="-110" dirty="0"/>
              <a:t> </a:t>
            </a:r>
            <a:r>
              <a:rPr dirty="0"/>
              <a:t>–</a:t>
            </a:r>
            <a:r>
              <a:rPr spc="-105" dirty="0"/>
              <a:t> </a:t>
            </a:r>
            <a:r>
              <a:rPr spc="-10" dirty="0"/>
              <a:t>Control </a:t>
            </a:r>
            <a:r>
              <a:rPr dirty="0"/>
              <a:t>Unit</a:t>
            </a:r>
            <a:r>
              <a:rPr spc="-70" dirty="0"/>
              <a:t> </a:t>
            </a:r>
            <a:r>
              <a:rPr spc="-10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606665" cy="395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6830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Consider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signals </a:t>
            </a:r>
            <a:r>
              <a:rPr sz="3000" dirty="0">
                <a:latin typeface="Arial MT"/>
                <a:cs typeface="Arial MT"/>
              </a:rPr>
              <a:t>given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Figure</a:t>
            </a:r>
            <a:r>
              <a:rPr sz="3000" u="sng" spc="-4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 </a:t>
            </a:r>
            <a:r>
              <a:rPr sz="3000" u="sng" spc="-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7.6</a:t>
            </a:r>
            <a:r>
              <a:rPr sz="3000" spc="-20" dirty="0"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  <a:p>
            <a:pPr marL="355600" marR="52069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step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completed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in </a:t>
            </a: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clock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period.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8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counter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keep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track 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steps,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7.10.</a:t>
            </a:r>
            <a:endParaRPr sz="3000">
              <a:latin typeface="Arial MT"/>
              <a:cs typeface="Arial MT"/>
            </a:endParaRPr>
          </a:p>
          <a:p>
            <a:pPr marL="355600" marR="125095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state,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count,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counter </a:t>
            </a:r>
            <a:r>
              <a:rPr sz="3000" dirty="0">
                <a:latin typeface="Arial MT"/>
                <a:cs typeface="Arial MT"/>
              </a:rPr>
              <a:t>corresponds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step.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94859" y="4838700"/>
            <a:ext cx="60960" cy="646430"/>
            <a:chOff x="4594859" y="4838700"/>
            <a:chExt cx="60960" cy="646430"/>
          </a:xfrm>
        </p:grpSpPr>
        <p:sp>
          <p:nvSpPr>
            <p:cNvPr id="4" name="object 4"/>
            <p:cNvSpPr/>
            <p:nvPr/>
          </p:nvSpPr>
          <p:spPr>
            <a:xfrm>
              <a:off x="4605527" y="5353812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0" y="0"/>
                  </a:moveTo>
                  <a:lnTo>
                    <a:pt x="19812" y="120396"/>
                  </a:lnTo>
                  <a:lnTo>
                    <a:pt x="39624" y="0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06289" y="5354573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39624" y="0"/>
                  </a:moveTo>
                  <a:lnTo>
                    <a:pt x="0" y="0"/>
                  </a:lnTo>
                  <a:lnTo>
                    <a:pt x="20574" y="120395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06289" y="5354573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0" y="0"/>
                  </a:moveTo>
                  <a:lnTo>
                    <a:pt x="20574" y="120395"/>
                  </a:lnTo>
                  <a:lnTo>
                    <a:pt x="39624" y="0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25339" y="4849367"/>
              <a:ext cx="1905" cy="483234"/>
            </a:xfrm>
            <a:custGeom>
              <a:avLst/>
              <a:gdLst/>
              <a:ahLst/>
              <a:cxnLst/>
              <a:rect l="l" t="t" r="r" b="b"/>
              <a:pathLst>
                <a:path w="1904" h="483235">
                  <a:moveTo>
                    <a:pt x="0" y="483107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547871" y="4838700"/>
            <a:ext cx="82550" cy="646430"/>
            <a:chOff x="3547871" y="4838700"/>
            <a:chExt cx="82550" cy="6464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7871" y="5343144"/>
              <a:ext cx="82295" cy="1417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79875" y="4849367"/>
              <a:ext cx="1905" cy="483234"/>
            </a:xfrm>
            <a:custGeom>
              <a:avLst/>
              <a:gdLst/>
              <a:ahLst/>
              <a:cxnLst/>
              <a:rect l="l" t="t" r="r" b="b"/>
              <a:pathLst>
                <a:path w="1904" h="483235">
                  <a:moveTo>
                    <a:pt x="0" y="483107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332732" y="5150992"/>
            <a:ext cx="53975" cy="52069"/>
            <a:chOff x="4332732" y="5150992"/>
            <a:chExt cx="53975" cy="52069"/>
          </a:xfrm>
        </p:grpSpPr>
        <p:sp>
          <p:nvSpPr>
            <p:cNvPr id="12" name="object 12"/>
            <p:cNvSpPr/>
            <p:nvPr/>
          </p:nvSpPr>
          <p:spPr>
            <a:xfrm>
              <a:off x="4344162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8" y="20574"/>
                  </a:lnTo>
                  <a:lnTo>
                    <a:pt x="41148" y="0"/>
                  </a:lnTo>
                  <a:close/>
                </a:path>
                <a:path w="41275" h="41275">
                  <a:moveTo>
                    <a:pt x="41148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44162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43400" y="5172455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0" y="19812"/>
                  </a:moveTo>
                  <a:lnTo>
                    <a:pt x="21336" y="0"/>
                  </a:lnTo>
                  <a:lnTo>
                    <a:pt x="0" y="0"/>
                  </a:lnTo>
                  <a:lnTo>
                    <a:pt x="0" y="19812"/>
                  </a:lnTo>
                </a:path>
              </a:pathLst>
            </a:custGeom>
            <a:ln w="2133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212335" y="5150992"/>
            <a:ext cx="53975" cy="52069"/>
            <a:chOff x="4212335" y="5150992"/>
            <a:chExt cx="53975" cy="52069"/>
          </a:xfrm>
        </p:grpSpPr>
        <p:sp>
          <p:nvSpPr>
            <p:cNvPr id="16" name="object 16"/>
            <p:cNvSpPr/>
            <p:nvPr/>
          </p:nvSpPr>
          <p:spPr>
            <a:xfrm>
              <a:off x="4223765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8" y="20574"/>
                  </a:lnTo>
                  <a:lnTo>
                    <a:pt x="41148" y="0"/>
                  </a:lnTo>
                  <a:close/>
                </a:path>
                <a:path w="41275" h="41275">
                  <a:moveTo>
                    <a:pt x="41148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23765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23003" y="517245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23003" y="517245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0" y="19812"/>
                  </a:moveTo>
                  <a:lnTo>
                    <a:pt x="19812" y="0"/>
                  </a:lnTo>
                  <a:lnTo>
                    <a:pt x="0" y="0"/>
                  </a:lnTo>
                  <a:lnTo>
                    <a:pt x="0" y="19812"/>
                  </a:lnTo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091940" y="5150992"/>
            <a:ext cx="53975" cy="52069"/>
            <a:chOff x="4091940" y="5150992"/>
            <a:chExt cx="53975" cy="52069"/>
          </a:xfrm>
        </p:grpSpPr>
        <p:sp>
          <p:nvSpPr>
            <p:cNvPr id="21" name="object 21"/>
            <p:cNvSpPr/>
            <p:nvPr/>
          </p:nvSpPr>
          <p:spPr>
            <a:xfrm>
              <a:off x="4103370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7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7" y="20574"/>
                  </a:lnTo>
                  <a:lnTo>
                    <a:pt x="41147" y="0"/>
                  </a:lnTo>
                  <a:close/>
                </a:path>
                <a:path w="41275" h="41275">
                  <a:moveTo>
                    <a:pt x="41147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7" y="41148"/>
                  </a:lnTo>
                  <a:lnTo>
                    <a:pt x="41147" y="20574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03370" y="515188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7" y="41148"/>
                  </a:lnTo>
                  <a:lnTo>
                    <a:pt x="41147" y="20574"/>
                  </a:lnTo>
                  <a:lnTo>
                    <a:pt x="41147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02608" y="517245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02608" y="5172455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0" y="19812"/>
                  </a:moveTo>
                  <a:lnTo>
                    <a:pt x="19812" y="0"/>
                  </a:lnTo>
                  <a:lnTo>
                    <a:pt x="0" y="0"/>
                  </a:lnTo>
                  <a:lnTo>
                    <a:pt x="0" y="19812"/>
                  </a:lnTo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684779" y="5704914"/>
            <a:ext cx="3187700" cy="67119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875030">
              <a:lnSpc>
                <a:spcPct val="100000"/>
              </a:lnSpc>
              <a:spcBef>
                <a:spcPts val="795"/>
              </a:spcBef>
            </a:pPr>
            <a:r>
              <a:rPr sz="1400" dirty="0">
                <a:solidFill>
                  <a:srgbClr val="006FC0"/>
                </a:solidFill>
                <a:latin typeface="Calibri"/>
                <a:cs typeface="Calibri"/>
              </a:rPr>
              <a:t>Control</a:t>
            </a:r>
            <a:r>
              <a:rPr sz="14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Calibri"/>
                <a:cs typeface="Calibri"/>
              </a:rPr>
              <a:t>signals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600" dirty="0">
                <a:latin typeface="Calibri"/>
                <a:cs typeface="Calibri"/>
              </a:rPr>
              <a:t>Figure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7.10.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Control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unit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62833" y="1748789"/>
            <a:ext cx="2882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"/>
                <a:cs typeface="Calibri"/>
              </a:rPr>
              <a:t>CLK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663951" y="1982723"/>
            <a:ext cx="767080" cy="82550"/>
            <a:chOff x="2663951" y="1982723"/>
            <a:chExt cx="767080" cy="8255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8791" y="1982723"/>
              <a:ext cx="141731" cy="8229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674619" y="2013203"/>
              <a:ext cx="624840" cy="1905"/>
            </a:xfrm>
            <a:custGeom>
              <a:avLst/>
              <a:gdLst/>
              <a:ahLst/>
              <a:cxnLst/>
              <a:rect l="l" t="t" r="r" b="b"/>
              <a:pathLst>
                <a:path w="624839" h="1905">
                  <a:moveTo>
                    <a:pt x="624840" y="0"/>
                  </a:moveTo>
                  <a:lnTo>
                    <a:pt x="0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891283" y="1831848"/>
            <a:ext cx="783590" cy="382905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400"/>
              </a:spcBef>
            </a:pPr>
            <a:r>
              <a:rPr sz="1400" spc="-10" dirty="0">
                <a:latin typeface="Calibri"/>
                <a:cs typeface="Calibri"/>
              </a:rPr>
              <a:t>Clock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784348" y="4437888"/>
            <a:ext cx="646430" cy="81280"/>
            <a:chOff x="2784348" y="4437888"/>
            <a:chExt cx="646430" cy="81280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8792" y="4437888"/>
              <a:ext cx="141731" cy="8077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795016" y="4488180"/>
              <a:ext cx="504825" cy="1905"/>
            </a:xfrm>
            <a:custGeom>
              <a:avLst/>
              <a:gdLst/>
              <a:ahLst/>
              <a:cxnLst/>
              <a:rect l="l" t="t" r="r" b="b"/>
              <a:pathLst>
                <a:path w="504825" h="1904">
                  <a:moveTo>
                    <a:pt x="504444" y="0"/>
                  </a:moveTo>
                  <a:lnTo>
                    <a:pt x="0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784348" y="3531108"/>
            <a:ext cx="646430" cy="82550"/>
            <a:chOff x="2784348" y="3531108"/>
            <a:chExt cx="646430" cy="82550"/>
          </a:xfrm>
        </p:grpSpPr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8792" y="3531108"/>
              <a:ext cx="141731" cy="8229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795016" y="3563112"/>
              <a:ext cx="504825" cy="1905"/>
            </a:xfrm>
            <a:custGeom>
              <a:avLst/>
              <a:gdLst/>
              <a:ahLst/>
              <a:cxnLst/>
              <a:rect l="l" t="t" r="r" b="b"/>
              <a:pathLst>
                <a:path w="504825" h="1904">
                  <a:moveTo>
                    <a:pt x="504444" y="0"/>
                  </a:moveTo>
                  <a:lnTo>
                    <a:pt x="0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784348" y="3270503"/>
            <a:ext cx="646430" cy="82550"/>
            <a:chOff x="2784348" y="3270503"/>
            <a:chExt cx="646430" cy="82550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8792" y="3270503"/>
              <a:ext cx="141731" cy="8229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795016" y="3300983"/>
              <a:ext cx="504825" cy="1905"/>
            </a:xfrm>
            <a:custGeom>
              <a:avLst/>
              <a:gdLst/>
              <a:ahLst/>
              <a:cxnLst/>
              <a:rect l="l" t="t" r="r" b="b"/>
              <a:pathLst>
                <a:path w="504825" h="1904">
                  <a:moveTo>
                    <a:pt x="504444" y="0"/>
                  </a:moveTo>
                  <a:lnTo>
                    <a:pt x="0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4776215" y="3229355"/>
            <a:ext cx="645160" cy="62865"/>
            <a:chOff x="4776215" y="3229355"/>
            <a:chExt cx="645160" cy="62865"/>
          </a:xfrm>
        </p:grpSpPr>
        <p:sp>
          <p:nvSpPr>
            <p:cNvPr id="41" name="object 41"/>
            <p:cNvSpPr/>
            <p:nvPr/>
          </p:nvSpPr>
          <p:spPr>
            <a:xfrm>
              <a:off x="4786883" y="3240023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0574"/>
                  </a:lnTo>
                  <a:lnTo>
                    <a:pt x="120395" y="41148"/>
                  </a:lnTo>
                  <a:lnTo>
                    <a:pt x="120395" y="20574"/>
                  </a:lnTo>
                  <a:lnTo>
                    <a:pt x="120395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87645" y="3240785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0574"/>
                  </a:lnTo>
                  <a:lnTo>
                    <a:pt x="120395" y="41148"/>
                  </a:lnTo>
                  <a:lnTo>
                    <a:pt x="1203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87645" y="3240785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0574"/>
                  </a:lnTo>
                  <a:lnTo>
                    <a:pt x="120395" y="41148"/>
                  </a:lnTo>
                  <a:lnTo>
                    <a:pt x="120395" y="20574"/>
                  </a:lnTo>
                  <a:lnTo>
                    <a:pt x="1203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27091" y="3261359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4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4776215" y="3089148"/>
            <a:ext cx="645160" cy="82550"/>
            <a:chOff x="4776215" y="3089148"/>
            <a:chExt cx="645160" cy="82550"/>
          </a:xfrm>
        </p:grpSpPr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6215" y="3089148"/>
              <a:ext cx="141731" cy="8229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927091" y="3119628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5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4776215" y="4619244"/>
            <a:ext cx="645160" cy="81280"/>
            <a:chOff x="4776215" y="4619244"/>
            <a:chExt cx="645160" cy="8128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6215" y="4619244"/>
              <a:ext cx="141731" cy="8077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927091" y="4669536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4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292095" y="3119627"/>
            <a:ext cx="502920" cy="1550035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400">
              <a:latin typeface="Times New Roman"/>
              <a:cs typeface="Times New Roman"/>
            </a:endParaRPr>
          </a:p>
          <a:p>
            <a:pPr marL="160655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latin typeface="Calibri"/>
                <a:cs typeface="Calibri"/>
              </a:rPr>
              <a:t>IR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776215" y="3611879"/>
            <a:ext cx="645160" cy="82550"/>
            <a:chOff x="4776215" y="3611879"/>
            <a:chExt cx="645160" cy="82550"/>
          </a:xfrm>
        </p:grpSpPr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6215" y="3611879"/>
              <a:ext cx="141731" cy="8229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927091" y="3643883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4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4776215" y="4235196"/>
            <a:ext cx="645160" cy="62865"/>
            <a:chOff x="4776215" y="4235196"/>
            <a:chExt cx="645160" cy="62865"/>
          </a:xfrm>
        </p:grpSpPr>
        <p:sp>
          <p:nvSpPr>
            <p:cNvPr id="56" name="object 56"/>
            <p:cNvSpPr/>
            <p:nvPr/>
          </p:nvSpPr>
          <p:spPr>
            <a:xfrm>
              <a:off x="4786883" y="4245864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0574"/>
                  </a:lnTo>
                  <a:lnTo>
                    <a:pt x="120395" y="41148"/>
                  </a:lnTo>
                  <a:lnTo>
                    <a:pt x="120395" y="20574"/>
                  </a:lnTo>
                  <a:lnTo>
                    <a:pt x="120395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87645" y="4246626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1336"/>
                  </a:lnTo>
                  <a:lnTo>
                    <a:pt x="120395" y="41148"/>
                  </a:lnTo>
                  <a:lnTo>
                    <a:pt x="1203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87645" y="4246626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0"/>
                  </a:moveTo>
                  <a:lnTo>
                    <a:pt x="0" y="21336"/>
                  </a:lnTo>
                  <a:lnTo>
                    <a:pt x="120395" y="41148"/>
                  </a:lnTo>
                  <a:lnTo>
                    <a:pt x="120395" y="21336"/>
                  </a:lnTo>
                  <a:lnTo>
                    <a:pt x="1203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27091" y="4267200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4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4776215" y="4094988"/>
            <a:ext cx="645160" cy="81280"/>
            <a:chOff x="4776215" y="4094988"/>
            <a:chExt cx="645160" cy="81280"/>
          </a:xfrm>
        </p:grpSpPr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76215" y="4094988"/>
              <a:ext cx="141731" cy="8077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927091" y="4146804"/>
              <a:ext cx="483234" cy="1905"/>
            </a:xfrm>
            <a:custGeom>
              <a:avLst/>
              <a:gdLst/>
              <a:ahLst/>
              <a:cxnLst/>
              <a:rect l="l" t="t" r="r" b="b"/>
              <a:pathLst>
                <a:path w="483235" h="1904">
                  <a:moveTo>
                    <a:pt x="0" y="0"/>
                  </a:moveTo>
                  <a:lnTo>
                    <a:pt x="483108" y="152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459479" y="2938272"/>
            <a:ext cx="1306195" cy="1911350"/>
          </a:xfrm>
          <a:prstGeom prst="rect">
            <a:avLst/>
          </a:prstGeom>
          <a:ln w="2133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400">
              <a:latin typeface="Times New Roman"/>
              <a:cs typeface="Times New Roman"/>
            </a:endParaRPr>
          </a:p>
          <a:p>
            <a:pPr marL="361950" marR="297180" indent="-40005">
              <a:lnSpc>
                <a:spcPct val="122900"/>
              </a:lnSpc>
            </a:pPr>
            <a:r>
              <a:rPr sz="1400" spc="-10" dirty="0">
                <a:latin typeface="Calibri"/>
                <a:cs typeface="Calibri"/>
              </a:rPr>
              <a:t>Decoder/ encoder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3810000" y="2264664"/>
            <a:ext cx="82550" cy="645160"/>
            <a:chOff x="3810000" y="2264664"/>
            <a:chExt cx="82550" cy="645160"/>
          </a:xfrm>
        </p:grpSpPr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000" y="2767584"/>
              <a:ext cx="82295" cy="141731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842003" y="2275332"/>
              <a:ext cx="1905" cy="502920"/>
            </a:xfrm>
            <a:custGeom>
              <a:avLst/>
              <a:gdLst/>
              <a:ahLst/>
              <a:cxnLst/>
              <a:rect l="l" t="t" r="r" b="b"/>
              <a:pathLst>
                <a:path w="1904" h="502919">
                  <a:moveTo>
                    <a:pt x="0" y="502919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4594859" y="2264664"/>
            <a:ext cx="60960" cy="645160"/>
            <a:chOff x="4594859" y="2264664"/>
            <a:chExt cx="60960" cy="645160"/>
          </a:xfrm>
        </p:grpSpPr>
        <p:sp>
          <p:nvSpPr>
            <p:cNvPr id="68" name="object 68"/>
            <p:cNvSpPr/>
            <p:nvPr/>
          </p:nvSpPr>
          <p:spPr>
            <a:xfrm>
              <a:off x="4605527" y="2778252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0" y="0"/>
                  </a:moveTo>
                  <a:lnTo>
                    <a:pt x="19812" y="120396"/>
                  </a:lnTo>
                  <a:lnTo>
                    <a:pt x="39624" y="0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06289" y="2779014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39624" y="0"/>
                  </a:moveTo>
                  <a:lnTo>
                    <a:pt x="0" y="0"/>
                  </a:lnTo>
                  <a:lnTo>
                    <a:pt x="20574" y="120396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06289" y="2779014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4" h="120650">
                  <a:moveTo>
                    <a:pt x="0" y="0"/>
                  </a:moveTo>
                  <a:lnTo>
                    <a:pt x="20574" y="120396"/>
                  </a:lnTo>
                  <a:lnTo>
                    <a:pt x="39624" y="0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25339" y="2275332"/>
              <a:ext cx="1905" cy="502920"/>
            </a:xfrm>
            <a:custGeom>
              <a:avLst/>
              <a:gdLst/>
              <a:ahLst/>
              <a:cxnLst/>
              <a:rect l="l" t="t" r="r" b="b"/>
              <a:pathLst>
                <a:path w="1904" h="502919">
                  <a:moveTo>
                    <a:pt x="0" y="502919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3547871" y="2264664"/>
            <a:ext cx="82550" cy="645160"/>
            <a:chOff x="3547871" y="2264664"/>
            <a:chExt cx="82550" cy="645160"/>
          </a:xfrm>
        </p:grpSpPr>
        <p:pic>
          <p:nvPicPr>
            <p:cNvPr id="73" name="object 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47871" y="2767584"/>
              <a:ext cx="82295" cy="141731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579875" y="2275332"/>
              <a:ext cx="1905" cy="502920"/>
            </a:xfrm>
            <a:custGeom>
              <a:avLst/>
              <a:gdLst/>
              <a:ahLst/>
              <a:cxnLst/>
              <a:rect l="l" t="t" r="r" b="b"/>
              <a:pathLst>
                <a:path w="1904" h="502919">
                  <a:moveTo>
                    <a:pt x="0" y="502919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3459479" y="1752600"/>
            <a:ext cx="1306195" cy="523240"/>
          </a:xfrm>
          <a:prstGeom prst="rect">
            <a:avLst/>
          </a:prstGeom>
          <a:ln w="21335">
            <a:solidFill>
              <a:srgbClr val="000000"/>
            </a:solidFill>
          </a:ln>
        </p:spPr>
        <p:txBody>
          <a:bodyPr vert="horz" wrap="square" lIns="0" tIns="62230" rIns="0" bIns="0" rtlCol="0">
            <a:spAutoFit/>
          </a:bodyPr>
          <a:lstStyle/>
          <a:p>
            <a:pPr marL="382270" marR="212725" indent="-180975">
              <a:lnSpc>
                <a:spcPts val="1430"/>
              </a:lnSpc>
              <a:spcBef>
                <a:spcPts val="490"/>
              </a:spcBef>
            </a:pPr>
            <a:r>
              <a:rPr sz="1400" dirty="0">
                <a:latin typeface="Calibri"/>
                <a:cs typeface="Calibri"/>
              </a:rPr>
              <a:t>Control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step </a:t>
            </a:r>
            <a:r>
              <a:rPr sz="1400" spc="-10" dirty="0">
                <a:latin typeface="Calibri"/>
                <a:cs typeface="Calibri"/>
              </a:rPr>
              <a:t>counter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410200" y="4066032"/>
            <a:ext cx="1306195" cy="662940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443230" marR="312420" indent="-161925">
              <a:lnSpc>
                <a:spcPts val="1430"/>
              </a:lnSpc>
              <a:spcBef>
                <a:spcPts val="965"/>
              </a:spcBef>
            </a:pPr>
            <a:r>
              <a:rPr sz="1400" spc="-10" dirty="0">
                <a:latin typeface="Calibri"/>
                <a:cs typeface="Calibri"/>
              </a:rPr>
              <a:t>Condition codes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410200" y="3058667"/>
            <a:ext cx="1306195" cy="666115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422909" marR="363220" indent="-81280">
              <a:lnSpc>
                <a:spcPts val="1430"/>
              </a:lnSpc>
              <a:spcBef>
                <a:spcPts val="985"/>
              </a:spcBef>
            </a:pPr>
            <a:r>
              <a:rPr sz="1400" spc="-10" dirty="0">
                <a:latin typeface="Calibri"/>
                <a:cs typeface="Calibri"/>
              </a:rPr>
              <a:t>External inputs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4332732" y="2576957"/>
            <a:ext cx="53975" cy="52069"/>
            <a:chOff x="4332732" y="2576957"/>
            <a:chExt cx="53975" cy="52069"/>
          </a:xfrm>
        </p:grpSpPr>
        <p:sp>
          <p:nvSpPr>
            <p:cNvPr id="79" name="object 79"/>
            <p:cNvSpPr/>
            <p:nvPr/>
          </p:nvSpPr>
          <p:spPr>
            <a:xfrm>
              <a:off x="4344162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8" y="20574"/>
                  </a:lnTo>
                  <a:lnTo>
                    <a:pt x="41148" y="0"/>
                  </a:lnTo>
                  <a:close/>
                </a:path>
                <a:path w="41275" h="41275">
                  <a:moveTo>
                    <a:pt x="41148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344162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43400" y="2596896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0" y="21336"/>
                  </a:moveTo>
                  <a:lnTo>
                    <a:pt x="21336" y="0"/>
                  </a:lnTo>
                  <a:lnTo>
                    <a:pt x="0" y="0"/>
                  </a:lnTo>
                  <a:lnTo>
                    <a:pt x="0" y="2133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4212335" y="2576957"/>
            <a:ext cx="53975" cy="52069"/>
            <a:chOff x="4212335" y="2576957"/>
            <a:chExt cx="53975" cy="52069"/>
          </a:xfrm>
        </p:grpSpPr>
        <p:sp>
          <p:nvSpPr>
            <p:cNvPr id="83" name="object 83"/>
            <p:cNvSpPr/>
            <p:nvPr/>
          </p:nvSpPr>
          <p:spPr>
            <a:xfrm>
              <a:off x="4223765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8" y="20574"/>
                  </a:lnTo>
                  <a:lnTo>
                    <a:pt x="41148" y="0"/>
                  </a:lnTo>
                  <a:close/>
                </a:path>
                <a:path w="41275" h="41275">
                  <a:moveTo>
                    <a:pt x="41148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23765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8" y="41148"/>
                  </a:lnTo>
                  <a:lnTo>
                    <a:pt x="41148" y="20574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23003" y="2596896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21336"/>
                  </a:moveTo>
                  <a:lnTo>
                    <a:pt x="19812" y="0"/>
                  </a:lnTo>
                  <a:lnTo>
                    <a:pt x="0" y="0"/>
                  </a:lnTo>
                  <a:lnTo>
                    <a:pt x="0" y="2133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4091940" y="2576957"/>
            <a:ext cx="53975" cy="52069"/>
            <a:chOff x="4091940" y="2576957"/>
            <a:chExt cx="53975" cy="52069"/>
          </a:xfrm>
        </p:grpSpPr>
        <p:sp>
          <p:nvSpPr>
            <p:cNvPr id="87" name="object 87"/>
            <p:cNvSpPr/>
            <p:nvPr/>
          </p:nvSpPr>
          <p:spPr>
            <a:xfrm>
              <a:off x="4103370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7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lnTo>
                    <a:pt x="41147" y="20574"/>
                  </a:lnTo>
                  <a:lnTo>
                    <a:pt x="41147" y="0"/>
                  </a:lnTo>
                  <a:close/>
                </a:path>
                <a:path w="41275" h="41275">
                  <a:moveTo>
                    <a:pt x="41147" y="20574"/>
                  </a:moveTo>
                  <a:lnTo>
                    <a:pt x="20574" y="20574"/>
                  </a:lnTo>
                  <a:lnTo>
                    <a:pt x="20574" y="41148"/>
                  </a:lnTo>
                  <a:lnTo>
                    <a:pt x="41147" y="41148"/>
                  </a:lnTo>
                  <a:lnTo>
                    <a:pt x="41147" y="20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103370" y="25778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4"/>
                  </a:moveTo>
                  <a:lnTo>
                    <a:pt x="20574" y="41148"/>
                  </a:lnTo>
                  <a:lnTo>
                    <a:pt x="41147" y="41148"/>
                  </a:lnTo>
                  <a:lnTo>
                    <a:pt x="41147" y="20574"/>
                  </a:lnTo>
                  <a:lnTo>
                    <a:pt x="41147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02608" y="2596896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21336"/>
                  </a:moveTo>
                  <a:lnTo>
                    <a:pt x="19812" y="0"/>
                  </a:lnTo>
                  <a:lnTo>
                    <a:pt x="0" y="0"/>
                  </a:lnTo>
                  <a:lnTo>
                    <a:pt x="0" y="21336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3107435" y="4125340"/>
            <a:ext cx="52069" cy="50800"/>
            <a:chOff x="3107435" y="4125340"/>
            <a:chExt cx="52069" cy="50800"/>
          </a:xfrm>
        </p:grpSpPr>
        <p:sp>
          <p:nvSpPr>
            <p:cNvPr id="91" name="object 91"/>
            <p:cNvSpPr/>
            <p:nvPr/>
          </p:nvSpPr>
          <p:spPr>
            <a:xfrm>
              <a:off x="3118865" y="4126229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3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39623" y="39624"/>
                  </a:lnTo>
                  <a:lnTo>
                    <a:pt x="396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118865" y="4126229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19050" y="20574"/>
                  </a:moveTo>
                  <a:lnTo>
                    <a:pt x="0" y="20574"/>
                  </a:lnTo>
                  <a:lnTo>
                    <a:pt x="0" y="39624"/>
                  </a:lnTo>
                  <a:lnTo>
                    <a:pt x="19050" y="39624"/>
                  </a:lnTo>
                  <a:lnTo>
                    <a:pt x="39623" y="39624"/>
                  </a:lnTo>
                  <a:lnTo>
                    <a:pt x="39623" y="20574"/>
                  </a:lnTo>
                  <a:lnTo>
                    <a:pt x="39623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9050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118103" y="41468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0" y="18288"/>
                  </a:lnTo>
                  <a:lnTo>
                    <a:pt x="18287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3107435" y="4004945"/>
            <a:ext cx="52069" cy="50800"/>
            <a:chOff x="3107435" y="4004945"/>
            <a:chExt cx="52069" cy="50800"/>
          </a:xfrm>
        </p:grpSpPr>
        <p:sp>
          <p:nvSpPr>
            <p:cNvPr id="95" name="object 95"/>
            <p:cNvSpPr/>
            <p:nvPr/>
          </p:nvSpPr>
          <p:spPr>
            <a:xfrm>
              <a:off x="3118865" y="4005834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3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39623" y="39624"/>
                  </a:lnTo>
                  <a:lnTo>
                    <a:pt x="396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118865" y="4005834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19050" y="20574"/>
                  </a:moveTo>
                  <a:lnTo>
                    <a:pt x="0" y="20574"/>
                  </a:lnTo>
                  <a:lnTo>
                    <a:pt x="0" y="39624"/>
                  </a:lnTo>
                  <a:lnTo>
                    <a:pt x="19050" y="39624"/>
                  </a:lnTo>
                  <a:lnTo>
                    <a:pt x="39623" y="39624"/>
                  </a:lnTo>
                  <a:lnTo>
                    <a:pt x="39623" y="20574"/>
                  </a:lnTo>
                  <a:lnTo>
                    <a:pt x="39623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9050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118103" y="4026408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0" y="18288"/>
                  </a:lnTo>
                  <a:lnTo>
                    <a:pt x="18287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3107435" y="3884548"/>
            <a:ext cx="52069" cy="50800"/>
            <a:chOff x="3107435" y="3884548"/>
            <a:chExt cx="52069" cy="50800"/>
          </a:xfrm>
        </p:grpSpPr>
        <p:sp>
          <p:nvSpPr>
            <p:cNvPr id="99" name="object 99"/>
            <p:cNvSpPr/>
            <p:nvPr/>
          </p:nvSpPr>
          <p:spPr>
            <a:xfrm>
              <a:off x="3118865" y="3885437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39623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39623" y="39624"/>
                  </a:lnTo>
                  <a:lnTo>
                    <a:pt x="396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118865" y="3885437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5" h="40004">
                  <a:moveTo>
                    <a:pt x="19050" y="20574"/>
                  </a:moveTo>
                  <a:lnTo>
                    <a:pt x="0" y="20574"/>
                  </a:lnTo>
                  <a:lnTo>
                    <a:pt x="0" y="39624"/>
                  </a:lnTo>
                  <a:lnTo>
                    <a:pt x="19050" y="39624"/>
                  </a:lnTo>
                  <a:lnTo>
                    <a:pt x="39623" y="39624"/>
                  </a:lnTo>
                  <a:lnTo>
                    <a:pt x="39623" y="20574"/>
                  </a:lnTo>
                  <a:lnTo>
                    <a:pt x="39623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9050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118103" y="390601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0" y="18287"/>
                  </a:lnTo>
                  <a:lnTo>
                    <a:pt x="18287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067172" y="3349752"/>
            <a:ext cx="52069" cy="215265"/>
            <a:chOff x="5067172" y="3349752"/>
            <a:chExt cx="52069" cy="215265"/>
          </a:xfrm>
        </p:grpSpPr>
        <p:sp>
          <p:nvSpPr>
            <p:cNvPr id="103" name="object 103"/>
            <p:cNvSpPr/>
            <p:nvPr/>
          </p:nvSpPr>
          <p:spPr>
            <a:xfrm>
              <a:off x="5068061" y="352272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41148" y="41148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68061" y="352272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19812"/>
                  </a:moveTo>
                  <a:lnTo>
                    <a:pt x="0" y="19812"/>
                  </a:lnTo>
                  <a:lnTo>
                    <a:pt x="0" y="41148"/>
                  </a:lnTo>
                  <a:lnTo>
                    <a:pt x="20574" y="41148"/>
                  </a:lnTo>
                  <a:lnTo>
                    <a:pt x="41148" y="41148"/>
                  </a:lnTo>
                  <a:lnTo>
                    <a:pt x="41148" y="19812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20574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88635" y="352196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0" y="0"/>
                  </a:moveTo>
                  <a:lnTo>
                    <a:pt x="0" y="19812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68061" y="3441954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41148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41148" y="3962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68061" y="3441954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20574" y="20574"/>
                  </a:moveTo>
                  <a:lnTo>
                    <a:pt x="0" y="20574"/>
                  </a:lnTo>
                  <a:lnTo>
                    <a:pt x="0" y="39624"/>
                  </a:lnTo>
                  <a:lnTo>
                    <a:pt x="20574" y="39624"/>
                  </a:lnTo>
                  <a:lnTo>
                    <a:pt x="41148" y="39624"/>
                  </a:lnTo>
                  <a:lnTo>
                    <a:pt x="41148" y="20574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0574" y="205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88635" y="3441192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0"/>
                  </a:moveTo>
                  <a:lnTo>
                    <a:pt x="0" y="21336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68061" y="336118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7"/>
                  </a:lnTo>
                  <a:lnTo>
                    <a:pt x="41148" y="411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068061" y="336118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3"/>
                  </a:moveTo>
                  <a:lnTo>
                    <a:pt x="0" y="20573"/>
                  </a:lnTo>
                  <a:lnTo>
                    <a:pt x="0" y="41147"/>
                  </a:lnTo>
                  <a:lnTo>
                    <a:pt x="20574" y="41147"/>
                  </a:lnTo>
                  <a:lnTo>
                    <a:pt x="41148" y="41147"/>
                  </a:lnTo>
                  <a:lnTo>
                    <a:pt x="41148" y="20573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0574" y="205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088635" y="3360420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0"/>
                  </a:moveTo>
                  <a:lnTo>
                    <a:pt x="0" y="21335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5067172" y="4367657"/>
            <a:ext cx="52069" cy="212090"/>
            <a:chOff x="5067172" y="4367657"/>
            <a:chExt cx="52069" cy="212090"/>
          </a:xfrm>
        </p:grpSpPr>
        <p:sp>
          <p:nvSpPr>
            <p:cNvPr id="113" name="object 113"/>
            <p:cNvSpPr/>
            <p:nvPr/>
          </p:nvSpPr>
          <p:spPr>
            <a:xfrm>
              <a:off x="5068061" y="452856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0"/>
                  </a:moveTo>
                  <a:lnTo>
                    <a:pt x="0" y="0"/>
                  </a:lnTo>
                  <a:lnTo>
                    <a:pt x="0" y="41147"/>
                  </a:lnTo>
                  <a:lnTo>
                    <a:pt x="41148" y="411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068061" y="452856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20573"/>
                  </a:moveTo>
                  <a:lnTo>
                    <a:pt x="0" y="20573"/>
                  </a:lnTo>
                  <a:lnTo>
                    <a:pt x="0" y="41147"/>
                  </a:lnTo>
                  <a:lnTo>
                    <a:pt x="20574" y="41147"/>
                  </a:lnTo>
                  <a:lnTo>
                    <a:pt x="41148" y="41147"/>
                  </a:lnTo>
                  <a:lnTo>
                    <a:pt x="41148" y="20573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0574" y="205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088635" y="4547616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0"/>
                  </a:moveTo>
                  <a:lnTo>
                    <a:pt x="0" y="21335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68061" y="4449318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41148" y="0"/>
                  </a:moveTo>
                  <a:lnTo>
                    <a:pt x="0" y="0"/>
                  </a:lnTo>
                  <a:lnTo>
                    <a:pt x="0" y="39623"/>
                  </a:lnTo>
                  <a:lnTo>
                    <a:pt x="41148" y="39623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068061" y="4449318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20574" y="19049"/>
                  </a:moveTo>
                  <a:lnTo>
                    <a:pt x="0" y="19049"/>
                  </a:lnTo>
                  <a:lnTo>
                    <a:pt x="0" y="39623"/>
                  </a:lnTo>
                  <a:lnTo>
                    <a:pt x="20574" y="39623"/>
                  </a:lnTo>
                  <a:lnTo>
                    <a:pt x="41148" y="39623"/>
                  </a:lnTo>
                  <a:lnTo>
                    <a:pt x="41148" y="19049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19049"/>
                  </a:lnTo>
                  <a:lnTo>
                    <a:pt x="20574" y="190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88635" y="4466844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0" y="0"/>
                  </a:moveTo>
                  <a:lnTo>
                    <a:pt x="0" y="21335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68061" y="4368546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41148" y="0"/>
                  </a:moveTo>
                  <a:lnTo>
                    <a:pt x="0" y="0"/>
                  </a:lnTo>
                  <a:lnTo>
                    <a:pt x="0" y="39623"/>
                  </a:lnTo>
                  <a:lnTo>
                    <a:pt x="41148" y="39623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68061" y="4368546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4">
                  <a:moveTo>
                    <a:pt x="20574" y="20573"/>
                  </a:moveTo>
                  <a:lnTo>
                    <a:pt x="0" y="20573"/>
                  </a:lnTo>
                  <a:lnTo>
                    <a:pt x="0" y="39623"/>
                  </a:lnTo>
                  <a:lnTo>
                    <a:pt x="20574" y="39623"/>
                  </a:lnTo>
                  <a:lnTo>
                    <a:pt x="41148" y="39623"/>
                  </a:lnTo>
                  <a:lnTo>
                    <a:pt x="41148" y="20573"/>
                  </a:lnTo>
                  <a:lnTo>
                    <a:pt x="41148" y="0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0574" y="205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88635" y="4387596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0" y="0"/>
                  </a:moveTo>
                  <a:lnTo>
                    <a:pt x="0" y="19811"/>
                  </a:lnTo>
                  <a:lnTo>
                    <a:pt x="19812" y="0"/>
                  </a:lnTo>
                  <a:lnTo>
                    <a:pt x="0" y="0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3810000" y="4838700"/>
            <a:ext cx="82550" cy="646430"/>
            <a:chOff x="3810000" y="4838700"/>
            <a:chExt cx="82550" cy="646430"/>
          </a:xfrm>
        </p:grpSpPr>
        <p:pic>
          <p:nvPicPr>
            <p:cNvPr id="123" name="object 1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0" y="5343144"/>
              <a:ext cx="82295" cy="141732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842003" y="4849367"/>
              <a:ext cx="1905" cy="483234"/>
            </a:xfrm>
            <a:custGeom>
              <a:avLst/>
              <a:gdLst/>
              <a:ahLst/>
              <a:cxnLst/>
              <a:rect l="l" t="t" r="r" b="b"/>
              <a:pathLst>
                <a:path w="1904" h="483235">
                  <a:moveTo>
                    <a:pt x="0" y="483107"/>
                  </a:moveTo>
                  <a:lnTo>
                    <a:pt x="1524" y="0"/>
                  </a:lnTo>
                </a:path>
              </a:pathLst>
            </a:custGeom>
            <a:ln w="2133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/>
          <p:nvPr/>
        </p:nvSpPr>
        <p:spPr>
          <a:xfrm>
            <a:off x="3557015" y="5551932"/>
            <a:ext cx="1088390" cy="193675"/>
          </a:xfrm>
          <a:custGeom>
            <a:avLst/>
            <a:gdLst/>
            <a:ahLst/>
            <a:cxnLst/>
            <a:rect l="l" t="t" r="r" b="b"/>
            <a:pathLst>
              <a:path w="1088389" h="193675">
                <a:moveTo>
                  <a:pt x="1088136" y="0"/>
                </a:moveTo>
                <a:lnTo>
                  <a:pt x="1086865" y="37666"/>
                </a:lnTo>
                <a:lnTo>
                  <a:pt x="1083405" y="68427"/>
                </a:lnTo>
                <a:lnTo>
                  <a:pt x="1078277" y="89168"/>
                </a:lnTo>
                <a:lnTo>
                  <a:pt x="1072007" y="96774"/>
                </a:lnTo>
                <a:lnTo>
                  <a:pt x="560197" y="96774"/>
                </a:lnTo>
                <a:lnTo>
                  <a:pt x="553926" y="104379"/>
                </a:lnTo>
                <a:lnTo>
                  <a:pt x="548798" y="125120"/>
                </a:lnTo>
                <a:lnTo>
                  <a:pt x="545338" y="155881"/>
                </a:lnTo>
                <a:lnTo>
                  <a:pt x="544068" y="193548"/>
                </a:lnTo>
                <a:lnTo>
                  <a:pt x="542798" y="155881"/>
                </a:lnTo>
                <a:lnTo>
                  <a:pt x="539337" y="125120"/>
                </a:lnTo>
                <a:lnTo>
                  <a:pt x="534209" y="104379"/>
                </a:lnTo>
                <a:lnTo>
                  <a:pt x="527938" y="96774"/>
                </a:lnTo>
                <a:lnTo>
                  <a:pt x="16129" y="96774"/>
                </a:lnTo>
                <a:lnTo>
                  <a:pt x="9858" y="89168"/>
                </a:lnTo>
                <a:lnTo>
                  <a:pt x="4730" y="68427"/>
                </a:lnTo>
                <a:lnTo>
                  <a:pt x="1270" y="37666"/>
                </a:lnTo>
                <a:lnTo>
                  <a:pt x="0" y="0"/>
                </a:lnTo>
              </a:path>
            </a:pathLst>
          </a:custGeom>
          <a:ln w="609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38770" cy="3241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526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required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signals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determined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following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information:</a:t>
            </a:r>
            <a:endParaRPr sz="3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counter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2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register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3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condition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code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flags</a:t>
            </a:r>
            <a:endParaRPr sz="26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2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External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input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signals,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such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MFC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interrupt requests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79272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decoder/encoder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block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7.10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is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combinational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circuit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generates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required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outputs,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depending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25" dirty="0">
                <a:latin typeface="Arial MT"/>
                <a:cs typeface="Arial MT"/>
              </a:rPr>
              <a:t> the </a:t>
            </a:r>
            <a:r>
              <a:rPr sz="3000" dirty="0">
                <a:latin typeface="Arial MT"/>
                <a:cs typeface="Arial MT"/>
              </a:rPr>
              <a:t>state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inputs.</a:t>
            </a:r>
            <a:endParaRPr sz="3000">
              <a:latin typeface="Arial MT"/>
              <a:cs typeface="Arial MT"/>
            </a:endParaRPr>
          </a:p>
          <a:p>
            <a:pPr marL="355600" marR="26034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separating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decoding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encoding </a:t>
            </a:r>
            <a:r>
              <a:rPr sz="3000" dirty="0">
                <a:latin typeface="Arial MT"/>
                <a:cs typeface="Arial MT"/>
              </a:rPr>
              <a:t>functions,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obtain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more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detailed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block </a:t>
            </a:r>
            <a:r>
              <a:rPr sz="3000" dirty="0">
                <a:latin typeface="Arial MT"/>
                <a:cs typeface="Arial MT"/>
              </a:rPr>
              <a:t>diagram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7.11.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36397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68065" algn="l"/>
              </a:tabLst>
            </a:pPr>
            <a:r>
              <a:rPr dirty="0"/>
              <a:t>Control</a:t>
            </a:r>
            <a:r>
              <a:rPr spc="-135" dirty="0"/>
              <a:t> </a:t>
            </a:r>
            <a:r>
              <a:rPr dirty="0"/>
              <a:t>Unit</a:t>
            </a:r>
            <a:r>
              <a:rPr spc="-130" dirty="0"/>
              <a:t> </a:t>
            </a:r>
            <a:r>
              <a:rPr dirty="0"/>
              <a:t>Organization</a:t>
            </a:r>
            <a:r>
              <a:rPr spc="-105" dirty="0"/>
              <a:t> </a:t>
            </a:r>
            <a:r>
              <a:rPr spc="-50" dirty="0"/>
              <a:t>- </a:t>
            </a:r>
            <a:r>
              <a:rPr dirty="0"/>
              <a:t>Detailed</a:t>
            </a:r>
            <a:r>
              <a:rPr spc="-130" dirty="0"/>
              <a:t> </a:t>
            </a:r>
            <a:r>
              <a:rPr spc="-10" dirty="0"/>
              <a:t>Block</a:t>
            </a:r>
            <a:r>
              <a:rPr dirty="0"/>
              <a:t>	</a:t>
            </a:r>
            <a:r>
              <a:rPr spc="-10" dirty="0"/>
              <a:t>Description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70741" y="5233225"/>
            <a:ext cx="52705" cy="483870"/>
            <a:chOff x="5170741" y="5233225"/>
            <a:chExt cx="52705" cy="483870"/>
          </a:xfrm>
        </p:grpSpPr>
        <p:sp>
          <p:nvSpPr>
            <p:cNvPr id="4" name="object 4"/>
            <p:cNvSpPr/>
            <p:nvPr/>
          </p:nvSpPr>
          <p:spPr>
            <a:xfrm>
              <a:off x="5179313" y="5604510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0" y="0"/>
                  </a:moveTo>
                  <a:lnTo>
                    <a:pt x="17525" y="103631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9313" y="5604510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35051" y="0"/>
                  </a:moveTo>
                  <a:lnTo>
                    <a:pt x="0" y="0"/>
                  </a:lnTo>
                  <a:lnTo>
                    <a:pt x="17525" y="103631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79313" y="5604510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0" y="0"/>
                  </a:moveTo>
                  <a:lnTo>
                    <a:pt x="17525" y="103631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96077" y="5241798"/>
              <a:ext cx="0" cy="346075"/>
            </a:xfrm>
            <a:custGeom>
              <a:avLst/>
              <a:gdLst/>
              <a:ahLst/>
              <a:cxnLst/>
              <a:rect l="l" t="t" r="r" b="b"/>
              <a:pathLst>
                <a:path h="346075">
                  <a:moveTo>
                    <a:pt x="0" y="345947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29328" y="5241797"/>
            <a:ext cx="52069" cy="474980"/>
            <a:chOff x="4529328" y="5241797"/>
            <a:chExt cx="52069" cy="474980"/>
          </a:xfrm>
        </p:grpSpPr>
        <p:sp>
          <p:nvSpPr>
            <p:cNvPr id="9" name="object 9"/>
            <p:cNvSpPr/>
            <p:nvPr/>
          </p:nvSpPr>
          <p:spPr>
            <a:xfrm>
              <a:off x="4537710" y="5604509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0" y="0"/>
                  </a:moveTo>
                  <a:lnTo>
                    <a:pt x="17525" y="103631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37710" y="5604509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35051" y="0"/>
                  </a:moveTo>
                  <a:lnTo>
                    <a:pt x="0" y="0"/>
                  </a:lnTo>
                  <a:lnTo>
                    <a:pt x="17525" y="103631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37710" y="5604509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0" y="0"/>
                  </a:moveTo>
                  <a:lnTo>
                    <a:pt x="17525" y="103631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55998" y="5241797"/>
              <a:ext cx="0" cy="346075"/>
            </a:xfrm>
            <a:custGeom>
              <a:avLst/>
              <a:gdLst/>
              <a:ahLst/>
              <a:cxnLst/>
              <a:rect l="l" t="t" r="r" b="b"/>
              <a:pathLst>
                <a:path h="346075">
                  <a:moveTo>
                    <a:pt x="0" y="345947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303776" y="5233225"/>
            <a:ext cx="70485" cy="483870"/>
            <a:chOff x="4303776" y="5233225"/>
            <a:chExt cx="70485" cy="48387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3776" y="5596128"/>
              <a:ext cx="70104" cy="12039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347210" y="5241798"/>
              <a:ext cx="0" cy="346075"/>
            </a:xfrm>
            <a:custGeom>
              <a:avLst/>
              <a:gdLst/>
              <a:ahLst/>
              <a:cxnLst/>
              <a:rect l="l" t="t" r="r" b="b"/>
              <a:pathLst>
                <a:path h="346075">
                  <a:moveTo>
                    <a:pt x="0" y="345947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68754" y="6405473"/>
            <a:ext cx="8731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Figure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7.11.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91357" y="6405473"/>
            <a:ext cx="37490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Separation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decoding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encoding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functions.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30088" y="1755140"/>
            <a:ext cx="366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006FC0"/>
                </a:solidFill>
                <a:latin typeface="Calibri"/>
                <a:cs typeface="Calibri"/>
              </a:rPr>
              <a:t>Reset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80535" y="1667636"/>
            <a:ext cx="250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CLK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82185" y="6016853"/>
            <a:ext cx="930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Control</a:t>
            </a:r>
            <a:r>
              <a:rPr sz="12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6FC0"/>
                </a:solidFill>
                <a:latin typeface="Calibri"/>
                <a:cs typeface="Calibri"/>
              </a:rPr>
              <a:t>signals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170932" y="1975104"/>
            <a:ext cx="2060575" cy="3758565"/>
            <a:chOff x="5170932" y="1975104"/>
            <a:chExt cx="2060575" cy="375856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6380" y="3966972"/>
              <a:ext cx="120396" cy="701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380" y="3864864"/>
              <a:ext cx="120396" cy="6858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334762" y="4306061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6763"/>
                  </a:lnTo>
                  <a:lnTo>
                    <a:pt x="103632" y="33527"/>
                  </a:lnTo>
                  <a:lnTo>
                    <a:pt x="103632" y="16763"/>
                  </a:lnTo>
                  <a:lnTo>
                    <a:pt x="103632" y="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34762" y="4306061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7525"/>
                  </a:lnTo>
                  <a:lnTo>
                    <a:pt x="103632" y="33527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34762" y="4306061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7525"/>
                  </a:lnTo>
                  <a:lnTo>
                    <a:pt x="103632" y="33527"/>
                  </a:lnTo>
                  <a:lnTo>
                    <a:pt x="103632" y="17525"/>
                  </a:lnTo>
                  <a:lnTo>
                    <a:pt x="10363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79314" y="3594354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0" y="0"/>
                  </a:moveTo>
                  <a:lnTo>
                    <a:pt x="17525" y="123444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79314" y="3594354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35051" y="0"/>
                  </a:moveTo>
                  <a:lnTo>
                    <a:pt x="0" y="0"/>
                  </a:lnTo>
                  <a:lnTo>
                    <a:pt x="17525" y="12344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79314" y="3594354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0" y="0"/>
                  </a:moveTo>
                  <a:lnTo>
                    <a:pt x="17525" y="123444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96078" y="3509010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85343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26380" y="4712208"/>
              <a:ext cx="120396" cy="685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6380" y="4608576"/>
              <a:ext cx="120396" cy="7010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334762" y="5051298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6763"/>
                  </a:lnTo>
                  <a:lnTo>
                    <a:pt x="103632" y="33527"/>
                  </a:lnTo>
                  <a:lnTo>
                    <a:pt x="103632" y="16763"/>
                  </a:lnTo>
                  <a:lnTo>
                    <a:pt x="103632" y="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34762" y="5051298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6763"/>
                  </a:lnTo>
                  <a:lnTo>
                    <a:pt x="103632" y="33527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34762" y="5051298"/>
              <a:ext cx="104139" cy="33655"/>
            </a:xfrm>
            <a:custGeom>
              <a:avLst/>
              <a:gdLst/>
              <a:ahLst/>
              <a:cxnLst/>
              <a:rect l="l" t="t" r="r" b="b"/>
              <a:pathLst>
                <a:path w="104139" h="33654">
                  <a:moveTo>
                    <a:pt x="103632" y="0"/>
                  </a:moveTo>
                  <a:lnTo>
                    <a:pt x="0" y="16763"/>
                  </a:lnTo>
                  <a:lnTo>
                    <a:pt x="103632" y="33527"/>
                  </a:lnTo>
                  <a:lnTo>
                    <a:pt x="103632" y="16763"/>
                  </a:lnTo>
                  <a:lnTo>
                    <a:pt x="10363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09616" y="1975104"/>
              <a:ext cx="137160" cy="685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196078" y="2018538"/>
              <a:ext cx="2026920" cy="3706495"/>
            </a:xfrm>
            <a:custGeom>
              <a:avLst/>
              <a:gdLst/>
              <a:ahLst/>
              <a:cxnLst/>
              <a:rect l="l" t="t" r="r" b="b"/>
              <a:pathLst>
                <a:path w="2026920" h="3706495">
                  <a:moveTo>
                    <a:pt x="242570" y="0"/>
                  </a:moveTo>
                  <a:lnTo>
                    <a:pt x="2026920" y="0"/>
                  </a:lnTo>
                  <a:lnTo>
                    <a:pt x="2026920" y="3706368"/>
                  </a:lnTo>
                  <a:lnTo>
                    <a:pt x="0" y="3706368"/>
                  </a:lnTo>
                </a:path>
              </a:pathLst>
            </a:custGeom>
            <a:ln w="1676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4529328" y="3509009"/>
            <a:ext cx="52069" cy="217170"/>
            <a:chOff x="4529328" y="3509009"/>
            <a:chExt cx="52069" cy="217170"/>
          </a:xfrm>
        </p:grpSpPr>
        <p:sp>
          <p:nvSpPr>
            <p:cNvPr id="39" name="object 39"/>
            <p:cNvSpPr/>
            <p:nvPr/>
          </p:nvSpPr>
          <p:spPr>
            <a:xfrm>
              <a:off x="4537710" y="3594353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0" y="0"/>
                  </a:moveTo>
                  <a:lnTo>
                    <a:pt x="17525" y="123444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37710" y="3594353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35051" y="0"/>
                  </a:moveTo>
                  <a:lnTo>
                    <a:pt x="0" y="0"/>
                  </a:lnTo>
                  <a:lnTo>
                    <a:pt x="17525" y="12344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37710" y="3594353"/>
              <a:ext cx="35560" cy="123825"/>
            </a:xfrm>
            <a:custGeom>
              <a:avLst/>
              <a:gdLst/>
              <a:ahLst/>
              <a:cxnLst/>
              <a:rect l="l" t="t" r="r" b="b"/>
              <a:pathLst>
                <a:path w="35560" h="123825">
                  <a:moveTo>
                    <a:pt x="0" y="0"/>
                  </a:moveTo>
                  <a:lnTo>
                    <a:pt x="17525" y="123444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55998" y="3509009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85343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5577078" y="4098797"/>
            <a:ext cx="18415" cy="155575"/>
          </a:xfrm>
          <a:custGeom>
            <a:avLst/>
            <a:gdLst/>
            <a:ahLst/>
            <a:cxnLst/>
            <a:rect l="l" t="t" r="r" b="b"/>
            <a:pathLst>
              <a:path w="18414" h="155575">
                <a:moveTo>
                  <a:pt x="0" y="137159"/>
                </a:moveTo>
                <a:lnTo>
                  <a:pt x="0" y="155447"/>
                </a:lnTo>
                <a:lnTo>
                  <a:pt x="18287" y="137159"/>
                </a:lnTo>
                <a:lnTo>
                  <a:pt x="0" y="137159"/>
                </a:lnTo>
              </a:path>
              <a:path w="18414" h="155575">
                <a:moveTo>
                  <a:pt x="0" y="67056"/>
                </a:moveTo>
                <a:lnTo>
                  <a:pt x="0" y="85343"/>
                </a:lnTo>
                <a:lnTo>
                  <a:pt x="18287" y="67056"/>
                </a:lnTo>
                <a:lnTo>
                  <a:pt x="0" y="67056"/>
                </a:lnTo>
              </a:path>
              <a:path w="18414" h="155575">
                <a:moveTo>
                  <a:pt x="0" y="0"/>
                </a:moveTo>
                <a:lnTo>
                  <a:pt x="0" y="16763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5430011" y="3829811"/>
          <a:ext cx="1583690" cy="535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45440" marR="297815" indent="-85725">
                        <a:lnSpc>
                          <a:spcPts val="1220"/>
                        </a:lnSpc>
                        <a:spcBef>
                          <a:spcPts val="70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External inputs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" name="object 45"/>
          <p:cNvSpPr txBox="1"/>
          <p:nvPr/>
        </p:nvSpPr>
        <p:spPr>
          <a:xfrm>
            <a:off x="4243578" y="3734561"/>
            <a:ext cx="1056640" cy="1507490"/>
          </a:xfrm>
          <a:prstGeom prst="rect">
            <a:avLst/>
          </a:prstGeom>
          <a:ln w="1676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200">
              <a:latin typeface="Times New Roman"/>
              <a:cs typeface="Times New Roman"/>
            </a:endParaRPr>
          </a:p>
          <a:p>
            <a:pPr marL="259079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Encoder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978657" y="1759457"/>
            <a:ext cx="641985" cy="329565"/>
          </a:xfrm>
          <a:prstGeom prst="rect">
            <a:avLst/>
          </a:prstGeom>
          <a:ln w="16764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459"/>
              </a:spcBef>
            </a:pPr>
            <a:r>
              <a:rPr sz="1200" spc="-10" dirty="0">
                <a:latin typeface="Calibri"/>
                <a:cs typeface="Calibri"/>
              </a:rPr>
              <a:t>Clock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620261" y="1889760"/>
            <a:ext cx="596900" cy="68580"/>
            <a:chOff x="3620261" y="1889760"/>
            <a:chExt cx="596900" cy="68580"/>
          </a:xfrm>
        </p:grpSpPr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96511" y="1889760"/>
              <a:ext cx="120396" cy="6858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620261" y="1914906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39">
                  <a:moveTo>
                    <a:pt x="484632" y="0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897189" y="3966971"/>
            <a:ext cx="2320290" cy="312420"/>
            <a:chOff x="1897189" y="3966971"/>
            <a:chExt cx="2320290" cy="312420"/>
          </a:xfrm>
        </p:grpSpPr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5143" y="4210811"/>
              <a:ext cx="138683" cy="6858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905761" y="4235957"/>
              <a:ext cx="398145" cy="0"/>
            </a:xfrm>
            <a:custGeom>
              <a:avLst/>
              <a:gdLst/>
              <a:ahLst/>
              <a:cxnLst/>
              <a:rect l="l" t="t" r="r" b="b"/>
              <a:pathLst>
                <a:path w="398144">
                  <a:moveTo>
                    <a:pt x="397763" y="0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96511" y="3966971"/>
              <a:ext cx="120396" cy="7010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6511" y="4210811"/>
              <a:ext cx="120396" cy="6858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918584" y="5462727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6FC0"/>
                </a:solidFill>
                <a:latin typeface="Calibri"/>
                <a:cs typeface="Calibri"/>
              </a:rPr>
              <a:t>Run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39588" y="5462727"/>
            <a:ext cx="260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6FC0"/>
                </a:solidFill>
                <a:latin typeface="Calibri"/>
                <a:cs typeface="Calibri"/>
              </a:rPr>
              <a:t>End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577078" y="4842509"/>
            <a:ext cx="18415" cy="155575"/>
          </a:xfrm>
          <a:custGeom>
            <a:avLst/>
            <a:gdLst/>
            <a:ahLst/>
            <a:cxnLst/>
            <a:rect l="l" t="t" r="r" b="b"/>
            <a:pathLst>
              <a:path w="18414" h="155575">
                <a:moveTo>
                  <a:pt x="0" y="138683"/>
                </a:moveTo>
                <a:lnTo>
                  <a:pt x="0" y="155447"/>
                </a:lnTo>
                <a:lnTo>
                  <a:pt x="18287" y="138683"/>
                </a:lnTo>
                <a:lnTo>
                  <a:pt x="0" y="138683"/>
                </a:lnTo>
              </a:path>
              <a:path w="18414" h="155575">
                <a:moveTo>
                  <a:pt x="0" y="70103"/>
                </a:moveTo>
                <a:lnTo>
                  <a:pt x="0" y="85343"/>
                </a:lnTo>
                <a:lnTo>
                  <a:pt x="18287" y="70103"/>
                </a:lnTo>
                <a:lnTo>
                  <a:pt x="0" y="70103"/>
                </a:lnTo>
              </a:path>
              <a:path w="18414" h="155575">
                <a:moveTo>
                  <a:pt x="0" y="0"/>
                </a:moveTo>
                <a:lnTo>
                  <a:pt x="0" y="18287"/>
                </a:lnTo>
                <a:lnTo>
                  <a:pt x="18287" y="0"/>
                </a:lnTo>
                <a:lnTo>
                  <a:pt x="0" y="0"/>
                </a:lnTo>
              </a:path>
            </a:pathLst>
          </a:custGeom>
          <a:ln w="1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5430011" y="4573523"/>
          <a:ext cx="1583690" cy="535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45440" marR="236854" indent="-121285">
                        <a:lnSpc>
                          <a:spcPts val="1360"/>
                        </a:lnSpc>
                        <a:spcBef>
                          <a:spcPts val="59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Condition codes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55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55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" name="object 59"/>
          <p:cNvSpPr txBox="1"/>
          <p:nvPr/>
        </p:nvSpPr>
        <p:spPr>
          <a:xfrm>
            <a:off x="4226814" y="2765298"/>
            <a:ext cx="1073150" cy="311150"/>
          </a:xfrm>
          <a:prstGeom prst="rect">
            <a:avLst/>
          </a:prstGeom>
          <a:ln w="1676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Calibri"/>
                <a:cs typeface="Calibri"/>
              </a:rPr>
              <a:t>Step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decoder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55997" y="3076194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102107"/>
                </a:moveTo>
                <a:lnTo>
                  <a:pt x="0" y="0"/>
                </a:lnTo>
              </a:path>
            </a:pathLst>
          </a:custGeom>
          <a:ln w="1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4096321" y="2217229"/>
            <a:ext cx="278130" cy="2773045"/>
            <a:chOff x="4096321" y="2217229"/>
            <a:chExt cx="278130" cy="2773045"/>
          </a:xfrm>
        </p:grpSpPr>
        <p:sp>
          <p:nvSpPr>
            <p:cNvPr id="62" name="object 62"/>
            <p:cNvSpPr/>
            <p:nvPr/>
          </p:nvSpPr>
          <p:spPr>
            <a:xfrm>
              <a:off x="4104894" y="4946142"/>
              <a:ext cx="104139" cy="35560"/>
            </a:xfrm>
            <a:custGeom>
              <a:avLst/>
              <a:gdLst/>
              <a:ahLst/>
              <a:cxnLst/>
              <a:rect l="l" t="t" r="r" b="b"/>
              <a:pathLst>
                <a:path w="104139" h="35560">
                  <a:moveTo>
                    <a:pt x="0" y="35051"/>
                  </a:moveTo>
                  <a:lnTo>
                    <a:pt x="103631" y="17525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1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04894" y="4946142"/>
              <a:ext cx="104139" cy="35560"/>
            </a:xfrm>
            <a:custGeom>
              <a:avLst/>
              <a:gdLst/>
              <a:ahLst/>
              <a:cxnLst/>
              <a:rect l="l" t="t" r="r" b="b"/>
              <a:pathLst>
                <a:path w="104139" h="35560">
                  <a:moveTo>
                    <a:pt x="0" y="0"/>
                  </a:moveTo>
                  <a:lnTo>
                    <a:pt x="0" y="35051"/>
                  </a:lnTo>
                  <a:lnTo>
                    <a:pt x="103631" y="17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04894" y="4946142"/>
              <a:ext cx="104139" cy="35560"/>
            </a:xfrm>
            <a:custGeom>
              <a:avLst/>
              <a:gdLst/>
              <a:ahLst/>
              <a:cxnLst/>
              <a:rect l="l" t="t" r="r" b="b"/>
              <a:pathLst>
                <a:path w="104139" h="35560">
                  <a:moveTo>
                    <a:pt x="0" y="35051"/>
                  </a:moveTo>
                  <a:lnTo>
                    <a:pt x="103631" y="17525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47210" y="3076194"/>
              <a:ext cx="0" cy="102235"/>
            </a:xfrm>
            <a:custGeom>
              <a:avLst/>
              <a:gdLst/>
              <a:ahLst/>
              <a:cxnLst/>
              <a:rect l="l" t="t" r="r" b="b"/>
              <a:pathLst>
                <a:path h="102235">
                  <a:moveTo>
                    <a:pt x="0" y="102107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03776" y="2616708"/>
              <a:ext cx="70104" cy="12192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4347210" y="2225802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399288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170741" y="2217229"/>
            <a:ext cx="52705" cy="969644"/>
            <a:chOff x="5170741" y="2217229"/>
            <a:chExt cx="52705" cy="969644"/>
          </a:xfrm>
        </p:grpSpPr>
        <p:sp>
          <p:nvSpPr>
            <p:cNvPr id="69" name="object 69"/>
            <p:cNvSpPr/>
            <p:nvPr/>
          </p:nvSpPr>
          <p:spPr>
            <a:xfrm>
              <a:off x="5179313" y="2625090"/>
              <a:ext cx="35560" cy="553720"/>
            </a:xfrm>
            <a:custGeom>
              <a:avLst/>
              <a:gdLst/>
              <a:ahLst/>
              <a:cxnLst/>
              <a:rect l="l" t="t" r="r" b="b"/>
              <a:pathLst>
                <a:path w="35560" h="553719">
                  <a:moveTo>
                    <a:pt x="16763" y="553212"/>
                  </a:moveTo>
                  <a:lnTo>
                    <a:pt x="16763" y="451104"/>
                  </a:lnTo>
                </a:path>
                <a:path w="35560" h="553719">
                  <a:moveTo>
                    <a:pt x="0" y="0"/>
                  </a:moveTo>
                  <a:lnTo>
                    <a:pt x="17525" y="10515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79313" y="2625090"/>
              <a:ext cx="35560" cy="105410"/>
            </a:xfrm>
            <a:custGeom>
              <a:avLst/>
              <a:gdLst/>
              <a:ahLst/>
              <a:cxnLst/>
              <a:rect l="l" t="t" r="r" b="b"/>
              <a:pathLst>
                <a:path w="35560" h="105410">
                  <a:moveTo>
                    <a:pt x="35051" y="0"/>
                  </a:moveTo>
                  <a:lnTo>
                    <a:pt x="0" y="0"/>
                  </a:lnTo>
                  <a:lnTo>
                    <a:pt x="17525" y="105156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79313" y="2625090"/>
              <a:ext cx="35560" cy="105410"/>
            </a:xfrm>
            <a:custGeom>
              <a:avLst/>
              <a:gdLst/>
              <a:ahLst/>
              <a:cxnLst/>
              <a:rect l="l" t="t" r="r" b="b"/>
              <a:pathLst>
                <a:path w="35560" h="105410">
                  <a:moveTo>
                    <a:pt x="0" y="0"/>
                  </a:moveTo>
                  <a:lnTo>
                    <a:pt x="17525" y="10515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96077" y="2225802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399288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4529328" y="2225801"/>
            <a:ext cx="52069" cy="513080"/>
            <a:chOff x="4529328" y="2225801"/>
            <a:chExt cx="52069" cy="513080"/>
          </a:xfrm>
        </p:grpSpPr>
        <p:sp>
          <p:nvSpPr>
            <p:cNvPr id="74" name="object 74"/>
            <p:cNvSpPr/>
            <p:nvPr/>
          </p:nvSpPr>
          <p:spPr>
            <a:xfrm>
              <a:off x="4537710" y="2625089"/>
              <a:ext cx="35560" cy="105410"/>
            </a:xfrm>
            <a:custGeom>
              <a:avLst/>
              <a:gdLst/>
              <a:ahLst/>
              <a:cxnLst/>
              <a:rect l="l" t="t" r="r" b="b"/>
              <a:pathLst>
                <a:path w="35560" h="105410">
                  <a:moveTo>
                    <a:pt x="0" y="0"/>
                  </a:moveTo>
                  <a:lnTo>
                    <a:pt x="17525" y="10515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37710" y="2625089"/>
              <a:ext cx="35560" cy="105410"/>
            </a:xfrm>
            <a:custGeom>
              <a:avLst/>
              <a:gdLst/>
              <a:ahLst/>
              <a:cxnLst/>
              <a:rect l="l" t="t" r="r" b="b"/>
              <a:pathLst>
                <a:path w="35560" h="105410">
                  <a:moveTo>
                    <a:pt x="35051" y="0"/>
                  </a:moveTo>
                  <a:lnTo>
                    <a:pt x="0" y="0"/>
                  </a:lnTo>
                  <a:lnTo>
                    <a:pt x="17525" y="105156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37710" y="2625089"/>
              <a:ext cx="35560" cy="105410"/>
            </a:xfrm>
            <a:custGeom>
              <a:avLst/>
              <a:gdLst/>
              <a:ahLst/>
              <a:cxnLst/>
              <a:rect l="l" t="t" r="r" b="b"/>
              <a:pathLst>
                <a:path w="35560" h="105410">
                  <a:moveTo>
                    <a:pt x="0" y="0"/>
                  </a:moveTo>
                  <a:lnTo>
                    <a:pt x="17525" y="10515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55998" y="2225801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399288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4226814" y="1792985"/>
            <a:ext cx="1073150" cy="433070"/>
          </a:xfrm>
          <a:prstGeom prst="rect">
            <a:avLst/>
          </a:prstGeom>
          <a:ln w="16764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28295" marR="137160" indent="-155575">
              <a:lnSpc>
                <a:spcPct val="76500"/>
              </a:lnSpc>
              <a:spcBef>
                <a:spcPts val="535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step </a:t>
            </a:r>
            <a:r>
              <a:rPr sz="1200" spc="-10" dirty="0">
                <a:latin typeface="Calibri"/>
                <a:cs typeface="Calibri"/>
              </a:rPr>
              <a:t>counter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897189" y="3509009"/>
            <a:ext cx="2477135" cy="1480820"/>
            <a:chOff x="1897189" y="3509009"/>
            <a:chExt cx="2477135" cy="1480820"/>
          </a:xfrm>
        </p:grpSpPr>
        <p:pic>
          <p:nvPicPr>
            <p:cNvPr id="80" name="object 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3775" y="3509009"/>
              <a:ext cx="70104" cy="217169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2303525" y="4946141"/>
              <a:ext cx="121920" cy="35560"/>
            </a:xfrm>
            <a:custGeom>
              <a:avLst/>
              <a:gdLst/>
              <a:ahLst/>
              <a:cxnLst/>
              <a:rect l="l" t="t" r="r" b="b"/>
              <a:pathLst>
                <a:path w="121919" h="35560">
                  <a:moveTo>
                    <a:pt x="0" y="35051"/>
                  </a:moveTo>
                  <a:lnTo>
                    <a:pt x="121919" y="17525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1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303525" y="4946141"/>
              <a:ext cx="121920" cy="35560"/>
            </a:xfrm>
            <a:custGeom>
              <a:avLst/>
              <a:gdLst/>
              <a:ahLst/>
              <a:cxnLst/>
              <a:rect l="l" t="t" r="r" b="b"/>
              <a:pathLst>
                <a:path w="121919" h="35560">
                  <a:moveTo>
                    <a:pt x="0" y="0"/>
                  </a:moveTo>
                  <a:lnTo>
                    <a:pt x="0" y="35051"/>
                  </a:lnTo>
                  <a:lnTo>
                    <a:pt x="121919" y="17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303525" y="4946141"/>
              <a:ext cx="121920" cy="35560"/>
            </a:xfrm>
            <a:custGeom>
              <a:avLst/>
              <a:gdLst/>
              <a:ahLst/>
              <a:cxnLst/>
              <a:rect l="l" t="t" r="r" b="b"/>
              <a:pathLst>
                <a:path w="121919" h="35560">
                  <a:moveTo>
                    <a:pt x="0" y="35051"/>
                  </a:moveTo>
                  <a:lnTo>
                    <a:pt x="121919" y="17525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05761" y="4962905"/>
              <a:ext cx="398145" cy="0"/>
            </a:xfrm>
            <a:custGeom>
              <a:avLst/>
              <a:gdLst/>
              <a:ahLst/>
              <a:cxnLst/>
              <a:rect l="l" t="t" r="r" b="b"/>
              <a:pathLst>
                <a:path w="398144">
                  <a:moveTo>
                    <a:pt x="397763" y="0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95143" y="3966971"/>
              <a:ext cx="138683" cy="70103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905761" y="4010405"/>
              <a:ext cx="398145" cy="0"/>
            </a:xfrm>
            <a:custGeom>
              <a:avLst/>
              <a:gdLst/>
              <a:ahLst/>
              <a:cxnLst/>
              <a:rect l="l" t="t" r="r" b="b"/>
              <a:pathLst>
                <a:path w="398144">
                  <a:moveTo>
                    <a:pt x="397763" y="0"/>
                  </a:move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1489710" y="3838194"/>
            <a:ext cx="416559" cy="1280160"/>
          </a:xfrm>
          <a:prstGeom prst="rect">
            <a:avLst/>
          </a:prstGeom>
          <a:ln w="1676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1285">
              <a:lnSpc>
                <a:spcPct val="100000"/>
              </a:lnSpc>
            </a:pPr>
            <a:r>
              <a:rPr sz="1200" spc="-25" dirty="0">
                <a:latin typeface="Calibri"/>
                <a:cs typeface="Calibri"/>
              </a:rPr>
              <a:t>IR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1151953" y="2080260"/>
            <a:ext cx="3204210" cy="3653790"/>
            <a:chOff x="1151953" y="2080260"/>
            <a:chExt cx="3204210" cy="3653790"/>
          </a:xfrm>
        </p:grpSpPr>
        <p:pic>
          <p:nvPicPr>
            <p:cNvPr id="89" name="object 8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96511" y="2080260"/>
              <a:ext cx="120396" cy="6858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160526" y="2105406"/>
              <a:ext cx="3187065" cy="3619500"/>
            </a:xfrm>
            <a:custGeom>
              <a:avLst/>
              <a:gdLst/>
              <a:ahLst/>
              <a:cxnLst/>
              <a:rect l="l" t="t" r="r" b="b"/>
              <a:pathLst>
                <a:path w="3187065" h="3619500">
                  <a:moveTo>
                    <a:pt x="2944241" y="0"/>
                  </a:moveTo>
                  <a:lnTo>
                    <a:pt x="2701798" y="0"/>
                  </a:lnTo>
                  <a:lnTo>
                    <a:pt x="2701798" y="762000"/>
                  </a:lnTo>
                  <a:lnTo>
                    <a:pt x="0" y="762000"/>
                  </a:lnTo>
                  <a:lnTo>
                    <a:pt x="0" y="3619500"/>
                  </a:lnTo>
                  <a:lnTo>
                    <a:pt x="3186684" y="3619500"/>
                  </a:lnTo>
                </a:path>
              </a:pathLst>
            </a:custGeom>
            <a:ln w="1676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4210558" y="3209671"/>
            <a:ext cx="1107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915669" algn="l"/>
              </a:tabLst>
            </a:pPr>
            <a:r>
              <a:rPr sz="1200" dirty="0">
                <a:latin typeface="Calibri"/>
                <a:cs typeface="Calibri"/>
              </a:rPr>
              <a:t>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baseline="-31250" dirty="0">
                <a:latin typeface="Calibri"/>
                <a:cs typeface="Calibri"/>
              </a:rPr>
              <a:t>1</a:t>
            </a:r>
            <a:r>
              <a:rPr sz="1200" spc="517" baseline="-3125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T</a:t>
            </a:r>
            <a:r>
              <a:rPr sz="1200" spc="-52" baseline="-31250" dirty="0">
                <a:latin typeface="Calibri"/>
                <a:cs typeface="Calibri"/>
              </a:rPr>
              <a:t>2</a:t>
            </a:r>
            <a:r>
              <a:rPr sz="1200" baseline="-31250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170" dirty="0">
                <a:latin typeface="Calibri"/>
                <a:cs typeface="Calibri"/>
              </a:rPr>
              <a:t> </a:t>
            </a:r>
            <a:r>
              <a:rPr sz="1200" i="1" spc="-75" baseline="-31250" dirty="0">
                <a:latin typeface="Calibri"/>
                <a:cs typeface="Calibri"/>
              </a:rPr>
              <a:t>n</a:t>
            </a:r>
            <a:endParaRPr sz="1200" baseline="-31250">
              <a:latin typeface="Calibri"/>
              <a:cs typeface="Calibri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4952872" y="5464936"/>
            <a:ext cx="44450" cy="44450"/>
            <a:chOff x="4952872" y="5464936"/>
            <a:chExt cx="44450" cy="44450"/>
          </a:xfrm>
        </p:grpSpPr>
        <p:sp>
          <p:nvSpPr>
            <p:cNvPr id="93" name="object 93"/>
            <p:cNvSpPr/>
            <p:nvPr/>
          </p:nvSpPr>
          <p:spPr>
            <a:xfrm>
              <a:off x="4953761" y="546582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6"/>
                  </a:lnTo>
                  <a:lnTo>
                    <a:pt x="35051" y="17526"/>
                  </a:lnTo>
                  <a:lnTo>
                    <a:pt x="35051" y="0"/>
                  </a:lnTo>
                  <a:close/>
                </a:path>
                <a:path w="35560" h="35560">
                  <a:moveTo>
                    <a:pt x="35051" y="17526"/>
                  </a:moveTo>
                  <a:lnTo>
                    <a:pt x="17525" y="17526"/>
                  </a:ln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6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953761" y="546582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25" y="17526"/>
                  </a:move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6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6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970525" y="548411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5">
                  <a:moveTo>
                    <a:pt x="0" y="16764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6764"/>
                  </a:lnTo>
                </a:path>
              </a:pathLst>
            </a:custGeom>
            <a:ln w="16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4762372" y="5464936"/>
            <a:ext cx="130175" cy="44450"/>
            <a:chOff x="4762372" y="5464936"/>
            <a:chExt cx="130175" cy="44450"/>
          </a:xfrm>
        </p:grpSpPr>
        <p:sp>
          <p:nvSpPr>
            <p:cNvPr id="97" name="object 97"/>
            <p:cNvSpPr/>
            <p:nvPr/>
          </p:nvSpPr>
          <p:spPr>
            <a:xfrm>
              <a:off x="4850129" y="5465825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4" h="35560">
                  <a:moveTo>
                    <a:pt x="33528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6002" y="35052"/>
                  </a:lnTo>
                  <a:lnTo>
                    <a:pt x="16002" y="17526"/>
                  </a:lnTo>
                  <a:lnTo>
                    <a:pt x="33528" y="17526"/>
                  </a:lnTo>
                  <a:lnTo>
                    <a:pt x="33528" y="0"/>
                  </a:lnTo>
                  <a:close/>
                </a:path>
                <a:path w="33654" h="35560">
                  <a:moveTo>
                    <a:pt x="33528" y="17526"/>
                  </a:moveTo>
                  <a:lnTo>
                    <a:pt x="16002" y="17526"/>
                  </a:lnTo>
                  <a:lnTo>
                    <a:pt x="16002" y="35052"/>
                  </a:lnTo>
                  <a:lnTo>
                    <a:pt x="33528" y="35052"/>
                  </a:lnTo>
                  <a:lnTo>
                    <a:pt x="33528" y="17526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50129" y="5465825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4" h="35560">
                  <a:moveTo>
                    <a:pt x="16002" y="17526"/>
                  </a:moveTo>
                  <a:lnTo>
                    <a:pt x="16002" y="35052"/>
                  </a:lnTo>
                  <a:lnTo>
                    <a:pt x="33528" y="35052"/>
                  </a:lnTo>
                  <a:lnTo>
                    <a:pt x="33528" y="17526"/>
                  </a:lnTo>
                  <a:lnTo>
                    <a:pt x="33528" y="0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17526"/>
                  </a:lnTo>
                  <a:lnTo>
                    <a:pt x="0" y="35052"/>
                  </a:lnTo>
                  <a:lnTo>
                    <a:pt x="16002" y="35052"/>
                  </a:lnTo>
                  <a:lnTo>
                    <a:pt x="16002" y="17526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66893" y="548411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16764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6764"/>
                  </a:lnTo>
                </a:path>
              </a:pathLst>
            </a:custGeom>
            <a:ln w="16763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63261" y="546582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6"/>
                  </a:lnTo>
                  <a:lnTo>
                    <a:pt x="35051" y="17526"/>
                  </a:lnTo>
                  <a:lnTo>
                    <a:pt x="35051" y="0"/>
                  </a:lnTo>
                  <a:close/>
                </a:path>
                <a:path w="35560" h="35560">
                  <a:moveTo>
                    <a:pt x="35051" y="17526"/>
                  </a:moveTo>
                  <a:lnTo>
                    <a:pt x="17525" y="17526"/>
                  </a:ln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6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63261" y="546582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25" y="17526"/>
                  </a:move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6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6"/>
                  </a:lnTo>
                  <a:close/>
                </a:path>
              </a:pathLst>
            </a:custGeom>
            <a:ln w="317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80025" y="548411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5">
                  <a:moveTo>
                    <a:pt x="0" y="16764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6764"/>
                  </a:lnTo>
                </a:path>
              </a:pathLst>
            </a:custGeom>
            <a:ln w="16764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3861689" y="4678679"/>
            <a:ext cx="44450" cy="43180"/>
            <a:chOff x="3861689" y="4678679"/>
            <a:chExt cx="44450" cy="43180"/>
          </a:xfrm>
        </p:grpSpPr>
        <p:sp>
          <p:nvSpPr>
            <p:cNvPr id="104" name="object 104"/>
            <p:cNvSpPr/>
            <p:nvPr/>
          </p:nvSpPr>
          <p:spPr>
            <a:xfrm>
              <a:off x="3862578" y="4687061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4">
                  <a:moveTo>
                    <a:pt x="35051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5051" y="33527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862578" y="4687061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4">
                  <a:moveTo>
                    <a:pt x="17525" y="17525"/>
                  </a:moveTo>
                  <a:lnTo>
                    <a:pt x="0" y="17525"/>
                  </a:lnTo>
                  <a:lnTo>
                    <a:pt x="0" y="33527"/>
                  </a:lnTo>
                  <a:lnTo>
                    <a:pt x="17525" y="33527"/>
                  </a:lnTo>
                  <a:lnTo>
                    <a:pt x="35051" y="33527"/>
                  </a:lnTo>
                  <a:lnTo>
                    <a:pt x="35051" y="17525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80866" y="468706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3861689" y="4581016"/>
            <a:ext cx="44450" cy="44450"/>
            <a:chOff x="3861689" y="4581016"/>
            <a:chExt cx="44450" cy="44450"/>
          </a:xfrm>
        </p:grpSpPr>
        <p:sp>
          <p:nvSpPr>
            <p:cNvPr id="108" name="object 108"/>
            <p:cNvSpPr/>
            <p:nvPr/>
          </p:nvSpPr>
          <p:spPr>
            <a:xfrm>
              <a:off x="3862578" y="458190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35051" y="35052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862578" y="458190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25" y="17526"/>
                  </a:moveTo>
                  <a:lnTo>
                    <a:pt x="0" y="17526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6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6"/>
                  </a:lnTo>
                  <a:lnTo>
                    <a:pt x="17525" y="1752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880866" y="460019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3861689" y="4488179"/>
            <a:ext cx="44450" cy="43180"/>
            <a:chOff x="3861689" y="4488179"/>
            <a:chExt cx="44450" cy="43180"/>
          </a:xfrm>
        </p:grpSpPr>
        <p:sp>
          <p:nvSpPr>
            <p:cNvPr id="112" name="object 112"/>
            <p:cNvSpPr/>
            <p:nvPr/>
          </p:nvSpPr>
          <p:spPr>
            <a:xfrm>
              <a:off x="3862578" y="4496561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4">
                  <a:moveTo>
                    <a:pt x="35051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5051" y="33527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62578" y="4496561"/>
              <a:ext cx="35560" cy="33655"/>
            </a:xfrm>
            <a:custGeom>
              <a:avLst/>
              <a:gdLst/>
              <a:ahLst/>
              <a:cxnLst/>
              <a:rect l="l" t="t" r="r" b="b"/>
              <a:pathLst>
                <a:path w="35560" h="33654">
                  <a:moveTo>
                    <a:pt x="17525" y="17525"/>
                  </a:moveTo>
                  <a:lnTo>
                    <a:pt x="0" y="17525"/>
                  </a:lnTo>
                  <a:lnTo>
                    <a:pt x="0" y="33527"/>
                  </a:lnTo>
                  <a:lnTo>
                    <a:pt x="17525" y="33527"/>
                  </a:lnTo>
                  <a:lnTo>
                    <a:pt x="35051" y="33527"/>
                  </a:lnTo>
                  <a:lnTo>
                    <a:pt x="35051" y="17525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880866" y="449656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5" name="object 115"/>
          <p:cNvGraphicFramePr>
            <a:graphicFrameLocks noGrp="1"/>
          </p:cNvGraphicFramePr>
          <p:nvPr/>
        </p:nvGraphicFramePr>
        <p:xfrm>
          <a:off x="2433827" y="3829811"/>
          <a:ext cx="1755775" cy="1278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4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08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02565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Instruction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26162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decoder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8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INS</a:t>
                      </a:r>
                      <a:r>
                        <a:rPr sz="12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75" baseline="-20833" dirty="0">
                          <a:latin typeface="Calibri"/>
                          <a:cs typeface="Calibri"/>
                        </a:rPr>
                        <a:t>1</a:t>
                      </a:r>
                      <a:endParaRPr sz="12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37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INS</a:t>
                      </a:r>
                      <a:r>
                        <a:rPr sz="12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75" baseline="-31250" dirty="0">
                          <a:latin typeface="Calibri"/>
                          <a:cs typeface="Calibri"/>
                        </a:rPr>
                        <a:t>2</a:t>
                      </a:r>
                      <a:endParaRPr sz="1200" baseline="-3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4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1055"/>
                        </a:lnSpc>
                        <a:spcBef>
                          <a:spcPts val="7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INS </a:t>
                      </a:r>
                      <a:r>
                        <a:rPr sz="1200" i="1" spc="-75" baseline="-20833" dirty="0">
                          <a:latin typeface="Calibri"/>
                          <a:cs typeface="Calibri"/>
                        </a:rPr>
                        <a:t>m</a:t>
                      </a:r>
                      <a:endParaRPr sz="1200" baseline="-20833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16" name="object 116"/>
          <p:cNvGrpSpPr/>
          <p:nvPr/>
        </p:nvGrpSpPr>
        <p:grpSpPr>
          <a:xfrm>
            <a:off x="4952872" y="3328415"/>
            <a:ext cx="44450" cy="41275"/>
            <a:chOff x="4952872" y="3328415"/>
            <a:chExt cx="44450" cy="41275"/>
          </a:xfrm>
        </p:grpSpPr>
        <p:sp>
          <p:nvSpPr>
            <p:cNvPr id="117" name="object 117"/>
            <p:cNvSpPr/>
            <p:nvPr/>
          </p:nvSpPr>
          <p:spPr>
            <a:xfrm>
              <a:off x="4953761" y="3336797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35051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17525" y="32003"/>
                  </a:lnTo>
                  <a:lnTo>
                    <a:pt x="17525" y="15239"/>
                  </a:lnTo>
                  <a:lnTo>
                    <a:pt x="35051" y="15239"/>
                  </a:lnTo>
                  <a:lnTo>
                    <a:pt x="35051" y="0"/>
                  </a:lnTo>
                  <a:close/>
                </a:path>
                <a:path w="35560" h="32385">
                  <a:moveTo>
                    <a:pt x="35051" y="15239"/>
                  </a:moveTo>
                  <a:lnTo>
                    <a:pt x="17525" y="15239"/>
                  </a:lnTo>
                  <a:lnTo>
                    <a:pt x="17525" y="32003"/>
                  </a:lnTo>
                  <a:lnTo>
                    <a:pt x="35051" y="32003"/>
                  </a:lnTo>
                  <a:lnTo>
                    <a:pt x="35051" y="15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53761" y="3336797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17525" y="15239"/>
                  </a:moveTo>
                  <a:lnTo>
                    <a:pt x="17525" y="32003"/>
                  </a:lnTo>
                  <a:lnTo>
                    <a:pt x="35051" y="32003"/>
                  </a:lnTo>
                  <a:lnTo>
                    <a:pt x="35051" y="15239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2003"/>
                  </a:lnTo>
                  <a:lnTo>
                    <a:pt x="17525" y="32003"/>
                  </a:lnTo>
                  <a:lnTo>
                    <a:pt x="17525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70525" y="3336797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39">
                  <a:moveTo>
                    <a:pt x="0" y="15239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5239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4762372" y="3328415"/>
            <a:ext cx="130175" cy="41275"/>
            <a:chOff x="4762372" y="3328415"/>
            <a:chExt cx="130175" cy="41275"/>
          </a:xfrm>
        </p:grpSpPr>
        <p:sp>
          <p:nvSpPr>
            <p:cNvPr id="121" name="object 121"/>
            <p:cNvSpPr/>
            <p:nvPr/>
          </p:nvSpPr>
          <p:spPr>
            <a:xfrm>
              <a:off x="4850129" y="3336797"/>
              <a:ext cx="33655" cy="32384"/>
            </a:xfrm>
            <a:custGeom>
              <a:avLst/>
              <a:gdLst/>
              <a:ahLst/>
              <a:cxnLst/>
              <a:rect l="l" t="t" r="r" b="b"/>
              <a:pathLst>
                <a:path w="33654" h="32385">
                  <a:moveTo>
                    <a:pt x="33528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16002" y="32003"/>
                  </a:lnTo>
                  <a:lnTo>
                    <a:pt x="16002" y="15239"/>
                  </a:lnTo>
                  <a:lnTo>
                    <a:pt x="33528" y="15239"/>
                  </a:lnTo>
                  <a:lnTo>
                    <a:pt x="33528" y="0"/>
                  </a:lnTo>
                  <a:close/>
                </a:path>
                <a:path w="33654" h="32385">
                  <a:moveTo>
                    <a:pt x="33528" y="15239"/>
                  </a:moveTo>
                  <a:lnTo>
                    <a:pt x="16002" y="15239"/>
                  </a:lnTo>
                  <a:lnTo>
                    <a:pt x="16002" y="32003"/>
                  </a:lnTo>
                  <a:lnTo>
                    <a:pt x="33528" y="32003"/>
                  </a:lnTo>
                  <a:lnTo>
                    <a:pt x="33528" y="15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50129" y="3336797"/>
              <a:ext cx="33655" cy="32384"/>
            </a:xfrm>
            <a:custGeom>
              <a:avLst/>
              <a:gdLst/>
              <a:ahLst/>
              <a:cxnLst/>
              <a:rect l="l" t="t" r="r" b="b"/>
              <a:pathLst>
                <a:path w="33654" h="32385">
                  <a:moveTo>
                    <a:pt x="16002" y="15239"/>
                  </a:moveTo>
                  <a:lnTo>
                    <a:pt x="16002" y="32003"/>
                  </a:lnTo>
                  <a:lnTo>
                    <a:pt x="33528" y="32003"/>
                  </a:lnTo>
                  <a:lnTo>
                    <a:pt x="33528" y="15239"/>
                  </a:lnTo>
                  <a:lnTo>
                    <a:pt x="33528" y="0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2003"/>
                  </a:lnTo>
                  <a:lnTo>
                    <a:pt x="16002" y="32003"/>
                  </a:lnTo>
                  <a:lnTo>
                    <a:pt x="16002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866893" y="3336797"/>
              <a:ext cx="17145" cy="15240"/>
            </a:xfrm>
            <a:custGeom>
              <a:avLst/>
              <a:gdLst/>
              <a:ahLst/>
              <a:cxnLst/>
              <a:rect l="l" t="t" r="r" b="b"/>
              <a:pathLst>
                <a:path w="17145" h="15239">
                  <a:moveTo>
                    <a:pt x="0" y="15239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5239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763261" y="3336797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35051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17525" y="32003"/>
                  </a:lnTo>
                  <a:lnTo>
                    <a:pt x="17525" y="15239"/>
                  </a:lnTo>
                  <a:lnTo>
                    <a:pt x="35051" y="15239"/>
                  </a:lnTo>
                  <a:lnTo>
                    <a:pt x="35051" y="0"/>
                  </a:lnTo>
                  <a:close/>
                </a:path>
                <a:path w="35560" h="32385">
                  <a:moveTo>
                    <a:pt x="35051" y="15239"/>
                  </a:moveTo>
                  <a:lnTo>
                    <a:pt x="17525" y="15239"/>
                  </a:lnTo>
                  <a:lnTo>
                    <a:pt x="17525" y="32003"/>
                  </a:lnTo>
                  <a:lnTo>
                    <a:pt x="35051" y="32003"/>
                  </a:lnTo>
                  <a:lnTo>
                    <a:pt x="35051" y="15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63261" y="3336797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17525" y="15239"/>
                  </a:moveTo>
                  <a:lnTo>
                    <a:pt x="17525" y="32003"/>
                  </a:lnTo>
                  <a:lnTo>
                    <a:pt x="35051" y="32003"/>
                  </a:lnTo>
                  <a:lnTo>
                    <a:pt x="35051" y="15239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5239"/>
                  </a:lnTo>
                  <a:lnTo>
                    <a:pt x="0" y="32003"/>
                  </a:lnTo>
                  <a:lnTo>
                    <a:pt x="17525" y="32003"/>
                  </a:lnTo>
                  <a:lnTo>
                    <a:pt x="17525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780025" y="3336797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39">
                  <a:moveTo>
                    <a:pt x="0" y="15239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5239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2157983" y="4488179"/>
            <a:ext cx="43180" cy="233679"/>
            <a:chOff x="2157983" y="4488179"/>
            <a:chExt cx="43180" cy="233679"/>
          </a:xfrm>
        </p:grpSpPr>
        <p:sp>
          <p:nvSpPr>
            <p:cNvPr id="128" name="object 128"/>
            <p:cNvSpPr/>
            <p:nvPr/>
          </p:nvSpPr>
          <p:spPr>
            <a:xfrm>
              <a:off x="2166365" y="468706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7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3527" y="33527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166365" y="468706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7525" y="17525"/>
                  </a:moveTo>
                  <a:lnTo>
                    <a:pt x="0" y="17525"/>
                  </a:lnTo>
                  <a:lnTo>
                    <a:pt x="0" y="33527"/>
                  </a:lnTo>
                  <a:lnTo>
                    <a:pt x="17525" y="33527"/>
                  </a:lnTo>
                  <a:lnTo>
                    <a:pt x="33527" y="33527"/>
                  </a:lnTo>
                  <a:lnTo>
                    <a:pt x="33527" y="17525"/>
                  </a:lnTo>
                  <a:lnTo>
                    <a:pt x="33527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166365" y="468706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166365" y="4581905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33527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33527" y="35052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66365" y="4581905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17525" y="17526"/>
                  </a:moveTo>
                  <a:lnTo>
                    <a:pt x="0" y="17526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33527" y="35052"/>
                  </a:lnTo>
                  <a:lnTo>
                    <a:pt x="33527" y="17526"/>
                  </a:lnTo>
                  <a:lnTo>
                    <a:pt x="33527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6"/>
                  </a:lnTo>
                  <a:lnTo>
                    <a:pt x="17525" y="1752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166365" y="460019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166365" y="449656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7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33527" y="33527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166365" y="449656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7525" y="17525"/>
                  </a:moveTo>
                  <a:lnTo>
                    <a:pt x="0" y="17525"/>
                  </a:lnTo>
                  <a:lnTo>
                    <a:pt x="0" y="33527"/>
                  </a:lnTo>
                  <a:lnTo>
                    <a:pt x="17525" y="33527"/>
                  </a:lnTo>
                  <a:lnTo>
                    <a:pt x="33527" y="33527"/>
                  </a:lnTo>
                  <a:lnTo>
                    <a:pt x="33527" y="17525"/>
                  </a:lnTo>
                  <a:lnTo>
                    <a:pt x="33527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166365" y="449656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0" y="0"/>
                  </a:moveTo>
                  <a:lnTo>
                    <a:pt x="0" y="16763"/>
                  </a:lnTo>
                  <a:lnTo>
                    <a:pt x="16763" y="0"/>
                  </a:lnTo>
                  <a:lnTo>
                    <a:pt x="0" y="0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4952872" y="2468752"/>
            <a:ext cx="44450" cy="44450"/>
            <a:chOff x="4952872" y="2468752"/>
            <a:chExt cx="44450" cy="44450"/>
          </a:xfrm>
        </p:grpSpPr>
        <p:sp>
          <p:nvSpPr>
            <p:cNvPr id="138" name="object 138"/>
            <p:cNvSpPr/>
            <p:nvPr/>
          </p:nvSpPr>
          <p:spPr>
            <a:xfrm>
              <a:off x="4953761" y="246964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5"/>
                  </a:lnTo>
                  <a:lnTo>
                    <a:pt x="35051" y="17525"/>
                  </a:lnTo>
                  <a:lnTo>
                    <a:pt x="35051" y="0"/>
                  </a:lnTo>
                  <a:close/>
                </a:path>
                <a:path w="35560" h="35560">
                  <a:moveTo>
                    <a:pt x="35051" y="17525"/>
                  </a:moveTo>
                  <a:lnTo>
                    <a:pt x="17525" y="17525"/>
                  </a:ln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53761" y="246964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25" y="17525"/>
                  </a:move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5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70525" y="2486405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18288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8288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4762372" y="2468752"/>
            <a:ext cx="130175" cy="44450"/>
            <a:chOff x="4762372" y="2468752"/>
            <a:chExt cx="130175" cy="44450"/>
          </a:xfrm>
        </p:grpSpPr>
        <p:sp>
          <p:nvSpPr>
            <p:cNvPr id="142" name="object 142"/>
            <p:cNvSpPr/>
            <p:nvPr/>
          </p:nvSpPr>
          <p:spPr>
            <a:xfrm>
              <a:off x="4850129" y="2469641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4" h="35560">
                  <a:moveTo>
                    <a:pt x="33528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6002" y="35052"/>
                  </a:lnTo>
                  <a:lnTo>
                    <a:pt x="16002" y="17525"/>
                  </a:lnTo>
                  <a:lnTo>
                    <a:pt x="33528" y="17525"/>
                  </a:lnTo>
                  <a:lnTo>
                    <a:pt x="33528" y="0"/>
                  </a:lnTo>
                  <a:close/>
                </a:path>
                <a:path w="33654" h="35560">
                  <a:moveTo>
                    <a:pt x="33528" y="17525"/>
                  </a:moveTo>
                  <a:lnTo>
                    <a:pt x="16002" y="17525"/>
                  </a:lnTo>
                  <a:lnTo>
                    <a:pt x="16002" y="35052"/>
                  </a:lnTo>
                  <a:lnTo>
                    <a:pt x="33528" y="35052"/>
                  </a:lnTo>
                  <a:lnTo>
                    <a:pt x="33528" y="17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850129" y="2469641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4" h="35560">
                  <a:moveTo>
                    <a:pt x="16002" y="17525"/>
                  </a:moveTo>
                  <a:lnTo>
                    <a:pt x="16002" y="35052"/>
                  </a:lnTo>
                  <a:lnTo>
                    <a:pt x="33528" y="35052"/>
                  </a:lnTo>
                  <a:lnTo>
                    <a:pt x="33528" y="17525"/>
                  </a:lnTo>
                  <a:lnTo>
                    <a:pt x="33528" y="0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2"/>
                  </a:lnTo>
                  <a:lnTo>
                    <a:pt x="16002" y="35052"/>
                  </a:lnTo>
                  <a:lnTo>
                    <a:pt x="16002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866893" y="2486405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0" y="18288"/>
                  </a:moveTo>
                  <a:lnTo>
                    <a:pt x="16763" y="0"/>
                  </a:lnTo>
                  <a:lnTo>
                    <a:pt x="0" y="0"/>
                  </a:lnTo>
                  <a:lnTo>
                    <a:pt x="0" y="18288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763261" y="246964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5"/>
                  </a:lnTo>
                  <a:lnTo>
                    <a:pt x="35051" y="17525"/>
                  </a:lnTo>
                  <a:lnTo>
                    <a:pt x="35051" y="0"/>
                  </a:lnTo>
                  <a:close/>
                </a:path>
                <a:path w="35560" h="35560">
                  <a:moveTo>
                    <a:pt x="35051" y="17525"/>
                  </a:moveTo>
                  <a:lnTo>
                    <a:pt x="17525" y="17525"/>
                  </a:ln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763261" y="246964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25" y="17525"/>
                  </a:moveTo>
                  <a:lnTo>
                    <a:pt x="17525" y="35052"/>
                  </a:lnTo>
                  <a:lnTo>
                    <a:pt x="35051" y="35052"/>
                  </a:lnTo>
                  <a:lnTo>
                    <a:pt x="35051" y="17525"/>
                  </a:lnTo>
                  <a:lnTo>
                    <a:pt x="35051" y="0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0" y="35052"/>
                  </a:lnTo>
                  <a:lnTo>
                    <a:pt x="17525" y="35052"/>
                  </a:lnTo>
                  <a:lnTo>
                    <a:pt x="17525" y="17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780025" y="2486405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18288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8288"/>
                  </a:lnTo>
                </a:path>
              </a:pathLst>
            </a:custGeom>
            <a:ln w="1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8" name="object 148"/>
          <p:cNvSpPr/>
          <p:nvPr/>
        </p:nvSpPr>
        <p:spPr>
          <a:xfrm>
            <a:off x="4295394" y="5865114"/>
            <a:ext cx="952500" cy="85725"/>
          </a:xfrm>
          <a:custGeom>
            <a:avLst/>
            <a:gdLst/>
            <a:ahLst/>
            <a:cxnLst/>
            <a:rect l="l" t="t" r="r" b="b"/>
            <a:pathLst>
              <a:path w="952500" h="85725">
                <a:moveTo>
                  <a:pt x="952500" y="0"/>
                </a:moveTo>
                <a:lnTo>
                  <a:pt x="935227" y="17068"/>
                </a:lnTo>
                <a:lnTo>
                  <a:pt x="917828" y="17068"/>
                </a:lnTo>
                <a:lnTo>
                  <a:pt x="900556" y="17068"/>
                </a:lnTo>
                <a:lnTo>
                  <a:pt x="814069" y="17068"/>
                </a:lnTo>
                <a:lnTo>
                  <a:pt x="710183" y="17068"/>
                </a:lnTo>
                <a:lnTo>
                  <a:pt x="606297" y="17068"/>
                </a:lnTo>
                <a:lnTo>
                  <a:pt x="519810" y="17068"/>
                </a:lnTo>
                <a:lnTo>
                  <a:pt x="502538" y="34137"/>
                </a:lnTo>
                <a:lnTo>
                  <a:pt x="485139" y="51206"/>
                </a:lnTo>
                <a:lnTo>
                  <a:pt x="467867" y="85344"/>
                </a:lnTo>
              </a:path>
              <a:path w="952500" h="85725">
                <a:moveTo>
                  <a:pt x="0" y="0"/>
                </a:moveTo>
                <a:lnTo>
                  <a:pt x="17271" y="17068"/>
                </a:lnTo>
                <a:lnTo>
                  <a:pt x="34670" y="17068"/>
                </a:lnTo>
                <a:lnTo>
                  <a:pt x="51942" y="17068"/>
                </a:lnTo>
                <a:lnTo>
                  <a:pt x="121284" y="17068"/>
                </a:lnTo>
                <a:lnTo>
                  <a:pt x="242569" y="17068"/>
                </a:lnTo>
                <a:lnTo>
                  <a:pt x="346582" y="17068"/>
                </a:lnTo>
                <a:lnTo>
                  <a:pt x="415925" y="17068"/>
                </a:lnTo>
                <a:lnTo>
                  <a:pt x="433196" y="17068"/>
                </a:lnTo>
                <a:lnTo>
                  <a:pt x="433196" y="34137"/>
                </a:lnTo>
                <a:lnTo>
                  <a:pt x="450595" y="34137"/>
                </a:lnTo>
                <a:lnTo>
                  <a:pt x="450595" y="51206"/>
                </a:lnTo>
                <a:lnTo>
                  <a:pt x="467867" y="85344"/>
                </a:lnTo>
              </a:path>
            </a:pathLst>
          </a:custGeom>
          <a:ln w="16764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440" y="1743582"/>
            <a:ext cx="8175625" cy="462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13843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191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decoder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separate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for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step,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slot,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sequence.</a:t>
            </a:r>
            <a:endParaRPr sz="2600">
              <a:latin typeface="Arial MT"/>
              <a:cs typeface="Arial MT"/>
            </a:endParaRPr>
          </a:p>
          <a:p>
            <a:pPr marL="419100" marR="106172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19100" algn="l"/>
              </a:tabLst>
            </a:pPr>
            <a:r>
              <a:rPr sz="2600" spc="-10" dirty="0">
                <a:latin typeface="Arial MT"/>
                <a:cs typeface="Arial MT"/>
              </a:rPr>
              <a:t>Similarly,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output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decoder </a:t>
            </a:r>
            <a:r>
              <a:rPr sz="2600" dirty="0">
                <a:latin typeface="Arial MT"/>
                <a:cs typeface="Arial MT"/>
              </a:rPr>
              <a:t>consists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separate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machine instruction.</a:t>
            </a:r>
            <a:endParaRPr sz="2600">
              <a:latin typeface="Arial MT"/>
              <a:cs typeface="Arial MT"/>
            </a:endParaRPr>
          </a:p>
          <a:p>
            <a:pPr marL="419100" marR="58356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19100" algn="l"/>
              </a:tabLst>
            </a:pP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IR,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the </a:t>
            </a:r>
            <a:r>
              <a:rPr sz="2600" dirty="0">
                <a:latin typeface="Arial MT"/>
                <a:cs typeface="Arial MT"/>
              </a:rPr>
              <a:t>output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</a:t>
            </a:r>
            <a:r>
              <a:rPr sz="2550" baseline="-21241" dirty="0">
                <a:latin typeface="Arial MT"/>
                <a:cs typeface="Arial MT"/>
              </a:rPr>
              <a:t>1</a:t>
            </a:r>
            <a:r>
              <a:rPr sz="2550" spc="330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through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</a:t>
            </a:r>
            <a:r>
              <a:rPr sz="2550" baseline="-21241" dirty="0">
                <a:latin typeface="Arial MT"/>
                <a:cs typeface="Arial MT"/>
              </a:rPr>
              <a:t>m</a:t>
            </a:r>
            <a:r>
              <a:rPr sz="2550" spc="352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1,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all </a:t>
            </a:r>
            <a:r>
              <a:rPr sz="2600" dirty="0">
                <a:latin typeface="Arial MT"/>
                <a:cs typeface="Arial MT"/>
              </a:rPr>
              <a:t>other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set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35" dirty="0">
                <a:latin typeface="Arial MT"/>
                <a:cs typeface="Arial MT"/>
              </a:rPr>
              <a:t>0.</a:t>
            </a:r>
            <a:endParaRPr sz="2600">
              <a:latin typeface="Arial MT"/>
              <a:cs typeface="Arial MT"/>
            </a:endParaRPr>
          </a:p>
          <a:p>
            <a:pPr marL="419100" marR="812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191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input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encoder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combined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generate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individual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</a:t>
            </a:r>
            <a:r>
              <a:rPr sz="2550" baseline="-21241" dirty="0">
                <a:latin typeface="Arial MT"/>
                <a:cs typeface="Arial MT"/>
              </a:rPr>
              <a:t>in</a:t>
            </a:r>
            <a:r>
              <a:rPr sz="2600" dirty="0">
                <a:latin typeface="Arial MT"/>
                <a:cs typeface="Arial MT"/>
              </a:rPr>
              <a:t>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PC</a:t>
            </a:r>
            <a:r>
              <a:rPr sz="2550" spc="-15" baseline="-21241" dirty="0">
                <a:latin typeface="Arial MT"/>
                <a:cs typeface="Arial MT"/>
              </a:rPr>
              <a:t>out</a:t>
            </a:r>
            <a:r>
              <a:rPr sz="2600" spc="-10" dirty="0">
                <a:latin typeface="Arial MT"/>
                <a:cs typeface="Arial MT"/>
              </a:rPr>
              <a:t>, </a:t>
            </a:r>
            <a:r>
              <a:rPr sz="2600" dirty="0">
                <a:latin typeface="Arial MT"/>
                <a:cs typeface="Arial MT"/>
              </a:rPr>
              <a:t>Add,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End,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on.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Generating</a:t>
            </a:r>
            <a:r>
              <a:rPr spc="-175" dirty="0"/>
              <a:t> </a:t>
            </a:r>
            <a:r>
              <a:rPr spc="-25" dirty="0"/>
              <a:t>Z</a:t>
            </a:r>
            <a:r>
              <a:rPr sz="3900" spc="-37" baseline="-20299" dirty="0"/>
              <a:t>in</a:t>
            </a:r>
            <a:endParaRPr sz="3900" baseline="-20299"/>
          </a:p>
        </p:txBody>
      </p:sp>
      <p:sp>
        <p:nvSpPr>
          <p:cNvPr id="3" name="object 3"/>
          <p:cNvSpPr txBox="1"/>
          <p:nvPr/>
        </p:nvSpPr>
        <p:spPr>
          <a:xfrm>
            <a:off x="523240" y="1743582"/>
            <a:ext cx="495109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Arial MT"/>
                <a:cs typeface="Arial MT"/>
              </a:rPr>
              <a:t>Z</a:t>
            </a:r>
            <a:r>
              <a:rPr sz="2550" baseline="-21241" dirty="0">
                <a:latin typeface="Arial MT"/>
                <a:cs typeface="Arial MT"/>
              </a:rPr>
              <a:t>in</a:t>
            </a:r>
            <a:r>
              <a:rPr sz="2550" spc="375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=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</a:t>
            </a:r>
            <a:r>
              <a:rPr sz="2550" baseline="-21241" dirty="0">
                <a:latin typeface="Arial MT"/>
                <a:cs typeface="Arial MT"/>
              </a:rPr>
              <a:t>1</a:t>
            </a:r>
            <a:r>
              <a:rPr sz="2550" spc="375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+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</a:t>
            </a:r>
            <a:r>
              <a:rPr sz="2550" baseline="-21241" dirty="0">
                <a:latin typeface="Arial MT"/>
                <a:cs typeface="Arial MT"/>
              </a:rPr>
              <a:t>6</a:t>
            </a:r>
            <a:r>
              <a:rPr sz="2550" spc="375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•</a:t>
            </a:r>
            <a:r>
              <a:rPr sz="2600" spc="-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+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</a:t>
            </a:r>
            <a:r>
              <a:rPr sz="2550" baseline="-21241" dirty="0">
                <a:latin typeface="Arial MT"/>
                <a:cs typeface="Arial MT"/>
              </a:rPr>
              <a:t>4</a:t>
            </a:r>
            <a:r>
              <a:rPr sz="2550" spc="375" baseline="-21241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• BR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+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…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00853" y="3074288"/>
            <a:ext cx="29298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asserted </a:t>
            </a:r>
            <a:r>
              <a:rPr sz="2000" dirty="0">
                <a:latin typeface="Arial MT"/>
                <a:cs typeface="Arial MT"/>
              </a:rPr>
              <a:t>during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slot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T1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all </a:t>
            </a:r>
            <a:r>
              <a:rPr sz="2000" dirty="0">
                <a:latin typeface="Arial MT"/>
                <a:cs typeface="Arial MT"/>
              </a:rPr>
              <a:t>instructions,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during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T6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for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during </a:t>
            </a:r>
            <a:r>
              <a:rPr sz="2000" dirty="0">
                <a:latin typeface="Arial MT"/>
                <a:cs typeface="Arial MT"/>
              </a:rPr>
              <a:t>T4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unconditional </a:t>
            </a:r>
            <a:r>
              <a:rPr sz="2000" dirty="0">
                <a:latin typeface="Arial MT"/>
                <a:cs typeface="Arial MT"/>
              </a:rPr>
              <a:t>branch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so on.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790" y="2388723"/>
            <a:ext cx="3580543" cy="4199221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Generating</a:t>
            </a:r>
            <a:r>
              <a:rPr spc="-175" dirty="0"/>
              <a:t> </a:t>
            </a:r>
            <a:r>
              <a:rPr spc="-25" dirty="0"/>
              <a:t>End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713103"/>
            <a:ext cx="68732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368300" algn="l"/>
              </a:tabLst>
            </a:pPr>
            <a:r>
              <a:rPr sz="2100" dirty="0">
                <a:latin typeface="Arial MT"/>
                <a:cs typeface="Arial MT"/>
              </a:rPr>
              <a:t>End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=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</a:t>
            </a:r>
            <a:r>
              <a:rPr sz="2100" baseline="-19841" dirty="0">
                <a:latin typeface="Arial MT"/>
                <a:cs typeface="Arial MT"/>
              </a:rPr>
              <a:t>7</a:t>
            </a:r>
            <a:r>
              <a:rPr sz="2100" spc="270" baseline="-19841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•</a:t>
            </a:r>
            <a:r>
              <a:rPr sz="2100" spc="-114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ADD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+</a:t>
            </a:r>
            <a:r>
              <a:rPr sz="2100" spc="-5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</a:t>
            </a:r>
            <a:r>
              <a:rPr sz="2100" baseline="-19841" dirty="0">
                <a:latin typeface="Arial MT"/>
                <a:cs typeface="Arial MT"/>
              </a:rPr>
              <a:t>5</a:t>
            </a:r>
            <a:r>
              <a:rPr sz="2100" spc="277" baseline="-19841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• BR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+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(T</a:t>
            </a:r>
            <a:r>
              <a:rPr sz="2100" baseline="-19841" dirty="0">
                <a:latin typeface="Arial MT"/>
                <a:cs typeface="Arial MT"/>
              </a:rPr>
              <a:t>5</a:t>
            </a:r>
            <a:r>
              <a:rPr sz="2100" spc="292" baseline="-19841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•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+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</a:t>
            </a:r>
            <a:r>
              <a:rPr sz="2100" baseline="-19841" dirty="0">
                <a:latin typeface="Arial MT"/>
                <a:cs typeface="Arial MT"/>
              </a:rPr>
              <a:t>4</a:t>
            </a:r>
            <a:r>
              <a:rPr sz="2100" spc="270" baseline="-19841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•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N)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•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BRN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+…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1200" y="1752600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659" y="2471211"/>
            <a:ext cx="3911266" cy="39164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00853" y="3074288"/>
            <a:ext cx="298767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signal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50" dirty="0">
                <a:latin typeface="Arial MT"/>
                <a:cs typeface="Arial MT"/>
              </a:rPr>
              <a:t>a </a:t>
            </a:r>
            <a:r>
              <a:rPr sz="2000" dirty="0">
                <a:latin typeface="Arial MT"/>
                <a:cs typeface="Arial MT"/>
              </a:rPr>
              <a:t>new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fetch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cycle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resetting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control </a:t>
            </a:r>
            <a:r>
              <a:rPr sz="2000" dirty="0">
                <a:latin typeface="Arial MT"/>
                <a:cs typeface="Arial MT"/>
              </a:rPr>
              <a:t>step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counter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starting value.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19720" cy="33007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7528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7.11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contains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another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called </a:t>
            </a:r>
            <a:r>
              <a:rPr sz="2600" spc="-20" dirty="0">
                <a:latin typeface="Arial MT"/>
                <a:cs typeface="Arial MT"/>
              </a:rPr>
              <a:t>RUN.</a:t>
            </a:r>
            <a:endParaRPr sz="2600">
              <a:latin typeface="Arial MT"/>
              <a:cs typeface="Arial MT"/>
            </a:endParaRPr>
          </a:p>
          <a:p>
            <a:pPr marL="355600" marR="3746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1,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RUN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causes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counter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be </a:t>
            </a:r>
            <a:r>
              <a:rPr sz="2600" dirty="0">
                <a:latin typeface="Arial MT"/>
                <a:cs typeface="Arial MT"/>
              </a:rPr>
              <a:t>incremented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every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clock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cycle.</a:t>
            </a:r>
            <a:endParaRPr sz="2600">
              <a:latin typeface="Arial MT"/>
              <a:cs typeface="Arial MT"/>
            </a:endParaRPr>
          </a:p>
          <a:p>
            <a:pPr marL="355600" marR="128841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RUN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equal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0,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counter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stops counting.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needed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whenever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WMFC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issued,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to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cause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wait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reply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memory.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-85" dirty="0"/>
              <a:t> </a:t>
            </a:r>
            <a:r>
              <a:rPr dirty="0"/>
              <a:t>Unit</a:t>
            </a:r>
            <a:r>
              <a:rPr spc="-85" dirty="0"/>
              <a:t> </a:t>
            </a:r>
            <a:r>
              <a:rPr spc="-10" dirty="0"/>
              <a:t>Organization..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55890" cy="4661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16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hardware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shown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7.10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7.11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viewed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machine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changes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state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another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every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clock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cycle,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Depends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contents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instruction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register,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condition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codes,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external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inputs.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outputs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machine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signals.</a:t>
            </a:r>
            <a:endParaRPr sz="2200">
              <a:latin typeface="Arial MT"/>
              <a:cs typeface="Arial MT"/>
            </a:endParaRPr>
          </a:p>
          <a:p>
            <a:pPr marL="355600" marR="426084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sequence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carried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this </a:t>
            </a:r>
            <a:r>
              <a:rPr sz="2600" dirty="0">
                <a:latin typeface="Arial MT"/>
                <a:cs typeface="Arial MT"/>
              </a:rPr>
              <a:t>machine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determined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wiring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logic </a:t>
            </a:r>
            <a:r>
              <a:rPr sz="2600" dirty="0">
                <a:latin typeface="Arial MT"/>
                <a:cs typeface="Arial MT"/>
              </a:rPr>
              <a:t>elements,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hence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name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"</a:t>
            </a:r>
            <a:r>
              <a:rPr sz="2600" i="1" spc="-10" dirty="0">
                <a:latin typeface="Arial"/>
                <a:cs typeface="Arial"/>
              </a:rPr>
              <a:t>hardwired</a:t>
            </a:r>
            <a:r>
              <a:rPr sz="2600" spc="-10" dirty="0">
                <a:latin typeface="Arial MT"/>
                <a:cs typeface="Arial MT"/>
              </a:rPr>
              <a:t>.“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9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A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approach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high </a:t>
            </a:r>
            <a:r>
              <a:rPr sz="2000" spc="-10" dirty="0">
                <a:latin typeface="Arial MT"/>
                <a:cs typeface="Arial MT"/>
              </a:rPr>
              <a:t>speed.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spc="-10" dirty="0">
                <a:latin typeface="Arial MT"/>
                <a:cs typeface="Arial MT"/>
              </a:rPr>
              <a:t>However,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little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flexibility,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complexity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implement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limited.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54249"/>
            <a:ext cx="423100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A</a:t>
            </a:r>
            <a:r>
              <a:rPr sz="6000" spc="-275" dirty="0"/>
              <a:t> </a:t>
            </a:r>
            <a:r>
              <a:rPr sz="6000" spc="-10" dirty="0"/>
              <a:t>Complete Processor</a:t>
            </a:r>
            <a:endParaRPr sz="6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95" dirty="0"/>
              <a:t> </a:t>
            </a:r>
            <a:r>
              <a:rPr dirty="0"/>
              <a:t>Complete</a:t>
            </a:r>
            <a:r>
              <a:rPr spc="-55" dirty="0"/>
              <a:t> </a:t>
            </a:r>
            <a:r>
              <a:rPr spc="-10" dirty="0"/>
              <a:t>Processor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00529" y="1851532"/>
            <a:ext cx="4139565" cy="3272790"/>
            <a:chOff x="2200529" y="1851532"/>
            <a:chExt cx="4139565" cy="3272790"/>
          </a:xfrm>
        </p:grpSpPr>
        <p:sp>
          <p:nvSpPr>
            <p:cNvPr id="4" name="object 4"/>
            <p:cNvSpPr/>
            <p:nvPr/>
          </p:nvSpPr>
          <p:spPr>
            <a:xfrm>
              <a:off x="2207514" y="1858517"/>
              <a:ext cx="4125595" cy="3258820"/>
            </a:xfrm>
            <a:custGeom>
              <a:avLst/>
              <a:gdLst/>
              <a:ahLst/>
              <a:cxnLst/>
              <a:rect l="l" t="t" r="r" b="b"/>
              <a:pathLst>
                <a:path w="4125595" h="3258820">
                  <a:moveTo>
                    <a:pt x="4125467" y="0"/>
                  </a:moveTo>
                  <a:lnTo>
                    <a:pt x="0" y="0"/>
                  </a:lnTo>
                  <a:lnTo>
                    <a:pt x="0" y="3258311"/>
                  </a:lnTo>
                  <a:lnTo>
                    <a:pt x="4125467" y="3258311"/>
                  </a:lnTo>
                  <a:lnTo>
                    <a:pt x="4125467" y="0"/>
                  </a:lnTo>
                  <a:close/>
                </a:path>
              </a:pathLst>
            </a:custGeom>
            <a:solidFill>
              <a:srgbClr val="B1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07514" y="1858517"/>
              <a:ext cx="4125595" cy="3258820"/>
            </a:xfrm>
            <a:custGeom>
              <a:avLst/>
              <a:gdLst/>
              <a:ahLst/>
              <a:cxnLst/>
              <a:rect l="l" t="t" r="r" b="b"/>
              <a:pathLst>
                <a:path w="4125595" h="3258820">
                  <a:moveTo>
                    <a:pt x="0" y="3258311"/>
                  </a:moveTo>
                  <a:lnTo>
                    <a:pt x="4125467" y="3258311"/>
                  </a:lnTo>
                  <a:lnTo>
                    <a:pt x="4125467" y="0"/>
                  </a:lnTo>
                  <a:lnTo>
                    <a:pt x="0" y="0"/>
                  </a:lnTo>
                  <a:lnTo>
                    <a:pt x="0" y="3258311"/>
                  </a:lnTo>
                  <a:close/>
                </a:path>
              </a:pathLst>
            </a:custGeom>
            <a:ln w="3175">
              <a:solidFill>
                <a:srgbClr val="B1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07514" y="1858517"/>
              <a:ext cx="4125595" cy="3258820"/>
            </a:xfrm>
            <a:custGeom>
              <a:avLst/>
              <a:gdLst/>
              <a:ahLst/>
              <a:cxnLst/>
              <a:rect l="l" t="t" r="r" b="b"/>
              <a:pathLst>
                <a:path w="4125595" h="3258820">
                  <a:moveTo>
                    <a:pt x="0" y="3258311"/>
                  </a:moveTo>
                  <a:lnTo>
                    <a:pt x="4125467" y="3258311"/>
                  </a:lnTo>
                  <a:lnTo>
                    <a:pt x="4125467" y="0"/>
                  </a:lnTo>
                  <a:lnTo>
                    <a:pt x="0" y="0"/>
                  </a:lnTo>
                  <a:lnTo>
                    <a:pt x="0" y="3258311"/>
                  </a:lnTo>
                  <a:close/>
                </a:path>
              </a:pathLst>
            </a:custGeom>
            <a:ln w="1371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1602" y="2093213"/>
              <a:ext cx="2761615" cy="294640"/>
            </a:xfrm>
            <a:custGeom>
              <a:avLst/>
              <a:gdLst/>
              <a:ahLst/>
              <a:cxnLst/>
              <a:rect l="l" t="t" r="r" b="b"/>
              <a:pathLst>
                <a:path w="2761615" h="294639">
                  <a:moveTo>
                    <a:pt x="2732913" y="0"/>
                  </a:moveTo>
                  <a:lnTo>
                    <a:pt x="0" y="0"/>
                  </a:lnTo>
                  <a:lnTo>
                    <a:pt x="0" y="294132"/>
                  </a:lnTo>
                  <a:lnTo>
                    <a:pt x="58800" y="294132"/>
                  </a:lnTo>
                  <a:lnTo>
                    <a:pt x="58800" y="58800"/>
                  </a:lnTo>
                  <a:lnTo>
                    <a:pt x="1322832" y="58800"/>
                  </a:lnTo>
                  <a:lnTo>
                    <a:pt x="1322832" y="190753"/>
                  </a:lnTo>
                  <a:lnTo>
                    <a:pt x="1292606" y="190753"/>
                  </a:lnTo>
                  <a:lnTo>
                    <a:pt x="1365631" y="294132"/>
                  </a:lnTo>
                  <a:lnTo>
                    <a:pt x="1424432" y="190753"/>
                  </a:lnTo>
                  <a:lnTo>
                    <a:pt x="1395857" y="190753"/>
                  </a:lnTo>
                  <a:lnTo>
                    <a:pt x="1395857" y="58800"/>
                  </a:lnTo>
                  <a:lnTo>
                    <a:pt x="2658237" y="58800"/>
                  </a:lnTo>
                  <a:lnTo>
                    <a:pt x="2658237" y="190753"/>
                  </a:lnTo>
                  <a:lnTo>
                    <a:pt x="2629662" y="190753"/>
                  </a:lnTo>
                  <a:lnTo>
                    <a:pt x="2688463" y="294132"/>
                  </a:lnTo>
                  <a:lnTo>
                    <a:pt x="2761488" y="190753"/>
                  </a:lnTo>
                  <a:lnTo>
                    <a:pt x="2732913" y="190753"/>
                  </a:lnTo>
                  <a:lnTo>
                    <a:pt x="2732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1602" y="2093213"/>
              <a:ext cx="2761615" cy="294640"/>
            </a:xfrm>
            <a:custGeom>
              <a:avLst/>
              <a:gdLst/>
              <a:ahLst/>
              <a:cxnLst/>
              <a:rect l="l" t="t" r="r" b="b"/>
              <a:pathLst>
                <a:path w="2761615" h="294639">
                  <a:moveTo>
                    <a:pt x="58800" y="294132"/>
                  </a:moveTo>
                  <a:lnTo>
                    <a:pt x="58800" y="58800"/>
                  </a:lnTo>
                  <a:lnTo>
                    <a:pt x="1322832" y="58800"/>
                  </a:lnTo>
                  <a:lnTo>
                    <a:pt x="1322832" y="190753"/>
                  </a:lnTo>
                  <a:lnTo>
                    <a:pt x="1292606" y="190753"/>
                  </a:lnTo>
                  <a:lnTo>
                    <a:pt x="1365631" y="294132"/>
                  </a:lnTo>
                  <a:lnTo>
                    <a:pt x="1424432" y="190753"/>
                  </a:lnTo>
                  <a:lnTo>
                    <a:pt x="1395857" y="190753"/>
                  </a:lnTo>
                  <a:lnTo>
                    <a:pt x="1395857" y="58800"/>
                  </a:lnTo>
                  <a:lnTo>
                    <a:pt x="2658237" y="58800"/>
                  </a:lnTo>
                  <a:lnTo>
                    <a:pt x="2658237" y="190753"/>
                  </a:lnTo>
                  <a:lnTo>
                    <a:pt x="2629662" y="190753"/>
                  </a:lnTo>
                  <a:lnTo>
                    <a:pt x="2688463" y="294132"/>
                  </a:lnTo>
                  <a:lnTo>
                    <a:pt x="2761488" y="190753"/>
                  </a:lnTo>
                  <a:lnTo>
                    <a:pt x="2732913" y="190753"/>
                  </a:lnTo>
                  <a:lnTo>
                    <a:pt x="2732913" y="0"/>
                  </a:lnTo>
                  <a:lnTo>
                    <a:pt x="0" y="0"/>
                  </a:lnTo>
                  <a:lnTo>
                    <a:pt x="0" y="294132"/>
                  </a:lnTo>
                  <a:lnTo>
                    <a:pt x="58800" y="294132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1602" y="2093213"/>
              <a:ext cx="2761615" cy="294640"/>
            </a:xfrm>
            <a:custGeom>
              <a:avLst/>
              <a:gdLst/>
              <a:ahLst/>
              <a:cxnLst/>
              <a:rect l="l" t="t" r="r" b="b"/>
              <a:pathLst>
                <a:path w="2761615" h="294639">
                  <a:moveTo>
                    <a:pt x="58800" y="294132"/>
                  </a:moveTo>
                  <a:lnTo>
                    <a:pt x="58800" y="58800"/>
                  </a:lnTo>
                  <a:lnTo>
                    <a:pt x="1321943" y="58800"/>
                  </a:lnTo>
                  <a:lnTo>
                    <a:pt x="1321943" y="191135"/>
                  </a:lnTo>
                  <a:lnTo>
                    <a:pt x="1292606" y="191135"/>
                  </a:lnTo>
                  <a:lnTo>
                    <a:pt x="1366012" y="294132"/>
                  </a:lnTo>
                  <a:lnTo>
                    <a:pt x="1424813" y="191135"/>
                  </a:lnTo>
                  <a:lnTo>
                    <a:pt x="1395476" y="191135"/>
                  </a:lnTo>
                  <a:lnTo>
                    <a:pt x="1395476" y="58800"/>
                  </a:lnTo>
                  <a:lnTo>
                    <a:pt x="2658618" y="58800"/>
                  </a:lnTo>
                  <a:lnTo>
                    <a:pt x="2658618" y="191135"/>
                  </a:lnTo>
                  <a:lnTo>
                    <a:pt x="2629281" y="191135"/>
                  </a:lnTo>
                  <a:lnTo>
                    <a:pt x="2688082" y="294132"/>
                  </a:lnTo>
                  <a:lnTo>
                    <a:pt x="2761488" y="191135"/>
                  </a:lnTo>
                  <a:lnTo>
                    <a:pt x="2732151" y="191135"/>
                  </a:lnTo>
                  <a:lnTo>
                    <a:pt x="2732151" y="0"/>
                  </a:lnTo>
                  <a:lnTo>
                    <a:pt x="0" y="0"/>
                  </a:lnTo>
                  <a:lnTo>
                    <a:pt x="0" y="294132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13254" y="2387345"/>
            <a:ext cx="1057910" cy="542925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425450" marR="240665" indent="-176530">
              <a:lnSpc>
                <a:spcPts val="1150"/>
              </a:lnSpc>
              <a:spcBef>
                <a:spcPts val="720"/>
              </a:spcBef>
            </a:pPr>
            <a:r>
              <a:rPr sz="1000" spc="-10" dirty="0">
                <a:latin typeface="Calibri"/>
                <a:cs typeface="Calibri"/>
              </a:rPr>
              <a:t>Instruction </a:t>
            </a:r>
            <a:r>
              <a:rPr sz="1000" spc="-20" dirty="0">
                <a:latin typeface="Calibri"/>
                <a:cs typeface="Calibri"/>
              </a:rPr>
              <a:t>unit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60420" y="2922904"/>
            <a:ext cx="2820035" cy="1600835"/>
            <a:chOff x="2860420" y="2922904"/>
            <a:chExt cx="2820035" cy="1600835"/>
          </a:xfrm>
        </p:grpSpPr>
        <p:sp>
          <p:nvSpPr>
            <p:cNvPr id="12" name="object 12"/>
            <p:cNvSpPr/>
            <p:nvPr/>
          </p:nvSpPr>
          <p:spPr>
            <a:xfrm>
              <a:off x="2867405" y="2929889"/>
              <a:ext cx="147955" cy="528955"/>
            </a:xfrm>
            <a:custGeom>
              <a:avLst/>
              <a:gdLst/>
              <a:ahLst/>
              <a:cxnLst/>
              <a:rect l="l" t="t" r="r" b="b"/>
              <a:pathLst>
                <a:path w="147955" h="528954">
                  <a:moveTo>
                    <a:pt x="74675" y="0"/>
                  </a:moveTo>
                  <a:lnTo>
                    <a:pt x="0" y="88900"/>
                  </a:lnTo>
                  <a:lnTo>
                    <a:pt x="44450" y="88900"/>
                  </a:lnTo>
                  <a:lnTo>
                    <a:pt x="44450" y="528827"/>
                  </a:lnTo>
                  <a:lnTo>
                    <a:pt x="103377" y="528827"/>
                  </a:lnTo>
                  <a:lnTo>
                    <a:pt x="103377" y="88900"/>
                  </a:lnTo>
                  <a:lnTo>
                    <a:pt x="147827" y="88900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7405" y="2929889"/>
              <a:ext cx="147955" cy="528955"/>
            </a:xfrm>
            <a:custGeom>
              <a:avLst/>
              <a:gdLst/>
              <a:ahLst/>
              <a:cxnLst/>
              <a:rect l="l" t="t" r="r" b="b"/>
              <a:pathLst>
                <a:path w="147955" h="528954">
                  <a:moveTo>
                    <a:pt x="44450" y="528827"/>
                  </a:moveTo>
                  <a:lnTo>
                    <a:pt x="44450" y="88900"/>
                  </a:lnTo>
                  <a:lnTo>
                    <a:pt x="0" y="88900"/>
                  </a:lnTo>
                  <a:lnTo>
                    <a:pt x="74675" y="0"/>
                  </a:lnTo>
                  <a:lnTo>
                    <a:pt x="147827" y="88900"/>
                  </a:lnTo>
                  <a:lnTo>
                    <a:pt x="103377" y="88900"/>
                  </a:lnTo>
                  <a:lnTo>
                    <a:pt x="103377" y="528827"/>
                  </a:lnTo>
                  <a:lnTo>
                    <a:pt x="44450" y="528827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67405" y="2929889"/>
              <a:ext cx="147955" cy="528955"/>
            </a:xfrm>
            <a:custGeom>
              <a:avLst/>
              <a:gdLst/>
              <a:ahLst/>
              <a:cxnLst/>
              <a:rect l="l" t="t" r="r" b="b"/>
              <a:pathLst>
                <a:path w="147955" h="528954">
                  <a:moveTo>
                    <a:pt x="44323" y="528827"/>
                  </a:moveTo>
                  <a:lnTo>
                    <a:pt x="44323" y="88137"/>
                  </a:lnTo>
                  <a:lnTo>
                    <a:pt x="0" y="88137"/>
                  </a:lnTo>
                  <a:lnTo>
                    <a:pt x="73913" y="0"/>
                  </a:lnTo>
                  <a:lnTo>
                    <a:pt x="147827" y="88137"/>
                  </a:lnTo>
                  <a:lnTo>
                    <a:pt x="103505" y="88137"/>
                  </a:lnTo>
                  <a:lnTo>
                    <a:pt x="103505" y="528827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03953" y="2929889"/>
              <a:ext cx="1469390" cy="528955"/>
            </a:xfrm>
            <a:custGeom>
              <a:avLst/>
              <a:gdLst/>
              <a:ahLst/>
              <a:cxnLst/>
              <a:rect l="l" t="t" r="r" b="b"/>
              <a:pathLst>
                <a:path w="1469389" h="528954">
                  <a:moveTo>
                    <a:pt x="1396111" y="0"/>
                  </a:moveTo>
                  <a:lnTo>
                    <a:pt x="1337310" y="88900"/>
                  </a:lnTo>
                  <a:lnTo>
                    <a:pt x="1365885" y="88900"/>
                  </a:lnTo>
                  <a:lnTo>
                    <a:pt x="1365885" y="220725"/>
                  </a:lnTo>
                  <a:lnTo>
                    <a:pt x="103250" y="220725"/>
                  </a:lnTo>
                  <a:lnTo>
                    <a:pt x="103250" y="88900"/>
                  </a:lnTo>
                  <a:lnTo>
                    <a:pt x="131825" y="88900"/>
                  </a:lnTo>
                  <a:lnTo>
                    <a:pt x="73025" y="0"/>
                  </a:lnTo>
                  <a:lnTo>
                    <a:pt x="0" y="88900"/>
                  </a:lnTo>
                  <a:lnTo>
                    <a:pt x="30225" y="88900"/>
                  </a:lnTo>
                  <a:lnTo>
                    <a:pt x="30225" y="293750"/>
                  </a:lnTo>
                  <a:lnTo>
                    <a:pt x="705231" y="293750"/>
                  </a:lnTo>
                  <a:lnTo>
                    <a:pt x="705231" y="427227"/>
                  </a:lnTo>
                  <a:lnTo>
                    <a:pt x="676656" y="427227"/>
                  </a:lnTo>
                  <a:lnTo>
                    <a:pt x="735330" y="528827"/>
                  </a:lnTo>
                  <a:lnTo>
                    <a:pt x="808482" y="427227"/>
                  </a:lnTo>
                  <a:lnTo>
                    <a:pt x="763905" y="427227"/>
                  </a:lnTo>
                  <a:lnTo>
                    <a:pt x="763905" y="293750"/>
                  </a:lnTo>
                  <a:lnTo>
                    <a:pt x="1440561" y="293750"/>
                  </a:lnTo>
                  <a:lnTo>
                    <a:pt x="1440561" y="88900"/>
                  </a:lnTo>
                  <a:lnTo>
                    <a:pt x="1469136" y="88900"/>
                  </a:lnTo>
                  <a:lnTo>
                    <a:pt x="13961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03953" y="2929889"/>
              <a:ext cx="1469390" cy="528955"/>
            </a:xfrm>
            <a:custGeom>
              <a:avLst/>
              <a:gdLst/>
              <a:ahLst/>
              <a:cxnLst/>
              <a:rect l="l" t="t" r="r" b="b"/>
              <a:pathLst>
                <a:path w="1469389" h="528954">
                  <a:moveTo>
                    <a:pt x="131825" y="88900"/>
                  </a:moveTo>
                  <a:lnTo>
                    <a:pt x="103250" y="88900"/>
                  </a:lnTo>
                  <a:lnTo>
                    <a:pt x="103250" y="220725"/>
                  </a:lnTo>
                  <a:lnTo>
                    <a:pt x="1365885" y="220725"/>
                  </a:lnTo>
                  <a:lnTo>
                    <a:pt x="1365885" y="88900"/>
                  </a:lnTo>
                  <a:lnTo>
                    <a:pt x="1337310" y="88900"/>
                  </a:lnTo>
                  <a:lnTo>
                    <a:pt x="1396111" y="0"/>
                  </a:lnTo>
                  <a:lnTo>
                    <a:pt x="1469136" y="88900"/>
                  </a:lnTo>
                  <a:lnTo>
                    <a:pt x="1440561" y="88900"/>
                  </a:lnTo>
                  <a:lnTo>
                    <a:pt x="1440561" y="293750"/>
                  </a:lnTo>
                  <a:lnTo>
                    <a:pt x="763905" y="293750"/>
                  </a:lnTo>
                  <a:lnTo>
                    <a:pt x="763905" y="427227"/>
                  </a:lnTo>
                  <a:lnTo>
                    <a:pt x="808482" y="427227"/>
                  </a:lnTo>
                  <a:lnTo>
                    <a:pt x="735330" y="528827"/>
                  </a:lnTo>
                  <a:lnTo>
                    <a:pt x="676656" y="427227"/>
                  </a:lnTo>
                  <a:lnTo>
                    <a:pt x="705231" y="427227"/>
                  </a:lnTo>
                  <a:lnTo>
                    <a:pt x="705231" y="293750"/>
                  </a:lnTo>
                  <a:lnTo>
                    <a:pt x="30225" y="293750"/>
                  </a:lnTo>
                  <a:lnTo>
                    <a:pt x="30225" y="88900"/>
                  </a:lnTo>
                  <a:lnTo>
                    <a:pt x="0" y="88900"/>
                  </a:lnTo>
                  <a:lnTo>
                    <a:pt x="73025" y="0"/>
                  </a:lnTo>
                  <a:lnTo>
                    <a:pt x="131825" y="8890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03953" y="2929889"/>
              <a:ext cx="1469390" cy="528955"/>
            </a:xfrm>
            <a:custGeom>
              <a:avLst/>
              <a:gdLst/>
              <a:ahLst/>
              <a:cxnLst/>
              <a:rect l="l" t="t" r="r" b="b"/>
              <a:pathLst>
                <a:path w="1469389" h="528954">
                  <a:moveTo>
                    <a:pt x="132207" y="88137"/>
                  </a:moveTo>
                  <a:lnTo>
                    <a:pt x="102870" y="88137"/>
                  </a:lnTo>
                  <a:lnTo>
                    <a:pt x="102870" y="220345"/>
                  </a:lnTo>
                  <a:lnTo>
                    <a:pt x="1366266" y="220345"/>
                  </a:lnTo>
                  <a:lnTo>
                    <a:pt x="1366266" y="88137"/>
                  </a:lnTo>
                  <a:lnTo>
                    <a:pt x="1336929" y="88137"/>
                  </a:lnTo>
                  <a:lnTo>
                    <a:pt x="1395730" y="0"/>
                  </a:lnTo>
                  <a:lnTo>
                    <a:pt x="1469136" y="88137"/>
                  </a:lnTo>
                  <a:lnTo>
                    <a:pt x="1439799" y="88137"/>
                  </a:lnTo>
                  <a:lnTo>
                    <a:pt x="1439799" y="293750"/>
                  </a:lnTo>
                  <a:lnTo>
                    <a:pt x="763905" y="293750"/>
                  </a:lnTo>
                  <a:lnTo>
                    <a:pt x="763905" y="425958"/>
                  </a:lnTo>
                  <a:lnTo>
                    <a:pt x="807974" y="425958"/>
                  </a:lnTo>
                  <a:lnTo>
                    <a:pt x="734568" y="528827"/>
                  </a:lnTo>
                  <a:lnTo>
                    <a:pt x="675767" y="425958"/>
                  </a:lnTo>
                  <a:lnTo>
                    <a:pt x="705231" y="425958"/>
                  </a:lnTo>
                  <a:lnTo>
                    <a:pt x="705231" y="293750"/>
                  </a:lnTo>
                  <a:lnTo>
                    <a:pt x="29337" y="293750"/>
                  </a:lnTo>
                  <a:lnTo>
                    <a:pt x="29337" y="88137"/>
                  </a:lnTo>
                  <a:lnTo>
                    <a:pt x="0" y="88137"/>
                  </a:lnTo>
                  <a:lnTo>
                    <a:pt x="73406" y="0"/>
                  </a:lnTo>
                  <a:lnTo>
                    <a:pt x="132207" y="88137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67405" y="3987545"/>
              <a:ext cx="867410" cy="528955"/>
            </a:xfrm>
            <a:custGeom>
              <a:avLst/>
              <a:gdLst/>
              <a:ahLst/>
              <a:cxnLst/>
              <a:rect l="l" t="t" r="r" b="b"/>
              <a:pathLst>
                <a:path w="867410" h="528954">
                  <a:moveTo>
                    <a:pt x="74675" y="0"/>
                  </a:moveTo>
                  <a:lnTo>
                    <a:pt x="0" y="103250"/>
                  </a:lnTo>
                  <a:lnTo>
                    <a:pt x="44450" y="103250"/>
                  </a:lnTo>
                  <a:lnTo>
                    <a:pt x="44450" y="309625"/>
                  </a:lnTo>
                  <a:lnTo>
                    <a:pt x="808355" y="309625"/>
                  </a:lnTo>
                  <a:lnTo>
                    <a:pt x="808355" y="528827"/>
                  </a:lnTo>
                  <a:lnTo>
                    <a:pt x="867156" y="528827"/>
                  </a:lnTo>
                  <a:lnTo>
                    <a:pt x="867156" y="235076"/>
                  </a:lnTo>
                  <a:lnTo>
                    <a:pt x="103250" y="235076"/>
                  </a:lnTo>
                  <a:lnTo>
                    <a:pt x="103250" y="103250"/>
                  </a:lnTo>
                  <a:lnTo>
                    <a:pt x="147700" y="103250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67405" y="3987545"/>
              <a:ext cx="867410" cy="528955"/>
            </a:xfrm>
            <a:custGeom>
              <a:avLst/>
              <a:gdLst/>
              <a:ahLst/>
              <a:cxnLst/>
              <a:rect l="l" t="t" r="r" b="b"/>
              <a:pathLst>
                <a:path w="867410" h="528954">
                  <a:moveTo>
                    <a:pt x="867156" y="528827"/>
                  </a:moveTo>
                  <a:lnTo>
                    <a:pt x="867156" y="235076"/>
                  </a:lnTo>
                  <a:lnTo>
                    <a:pt x="103250" y="235076"/>
                  </a:lnTo>
                  <a:lnTo>
                    <a:pt x="103250" y="103250"/>
                  </a:lnTo>
                  <a:lnTo>
                    <a:pt x="147700" y="103250"/>
                  </a:lnTo>
                  <a:lnTo>
                    <a:pt x="74675" y="0"/>
                  </a:lnTo>
                  <a:lnTo>
                    <a:pt x="0" y="103250"/>
                  </a:lnTo>
                  <a:lnTo>
                    <a:pt x="44450" y="103250"/>
                  </a:lnTo>
                  <a:lnTo>
                    <a:pt x="44450" y="309625"/>
                  </a:lnTo>
                  <a:lnTo>
                    <a:pt x="808355" y="309625"/>
                  </a:lnTo>
                  <a:lnTo>
                    <a:pt x="808355" y="528827"/>
                  </a:lnTo>
                  <a:lnTo>
                    <a:pt x="867156" y="528827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67405" y="3987545"/>
              <a:ext cx="867410" cy="528955"/>
            </a:xfrm>
            <a:custGeom>
              <a:avLst/>
              <a:gdLst/>
              <a:ahLst/>
              <a:cxnLst/>
              <a:rect l="l" t="t" r="r" b="b"/>
              <a:pathLst>
                <a:path w="867410" h="528954">
                  <a:moveTo>
                    <a:pt x="867156" y="528827"/>
                  </a:moveTo>
                  <a:lnTo>
                    <a:pt x="867156" y="235076"/>
                  </a:lnTo>
                  <a:lnTo>
                    <a:pt x="102869" y="235076"/>
                  </a:lnTo>
                  <a:lnTo>
                    <a:pt x="102869" y="102869"/>
                  </a:lnTo>
                  <a:lnTo>
                    <a:pt x="146938" y="102869"/>
                  </a:lnTo>
                  <a:lnTo>
                    <a:pt x="73532" y="0"/>
                  </a:lnTo>
                  <a:lnTo>
                    <a:pt x="0" y="102869"/>
                  </a:lnTo>
                  <a:lnTo>
                    <a:pt x="44068" y="102869"/>
                  </a:lnTo>
                  <a:lnTo>
                    <a:pt x="44068" y="308482"/>
                  </a:lnTo>
                  <a:lnTo>
                    <a:pt x="808355" y="308482"/>
                  </a:lnTo>
                  <a:lnTo>
                    <a:pt x="808355" y="528827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01845" y="3987545"/>
              <a:ext cx="911860" cy="528955"/>
            </a:xfrm>
            <a:custGeom>
              <a:avLst/>
              <a:gdLst/>
              <a:ahLst/>
              <a:cxnLst/>
              <a:rect l="l" t="t" r="r" b="b"/>
              <a:pathLst>
                <a:path w="911860" h="528954">
                  <a:moveTo>
                    <a:pt x="838326" y="0"/>
                  </a:moveTo>
                  <a:lnTo>
                    <a:pt x="779526" y="103250"/>
                  </a:lnTo>
                  <a:lnTo>
                    <a:pt x="808101" y="103250"/>
                  </a:lnTo>
                  <a:lnTo>
                    <a:pt x="808101" y="235076"/>
                  </a:lnTo>
                  <a:lnTo>
                    <a:pt x="44450" y="235076"/>
                  </a:lnTo>
                  <a:lnTo>
                    <a:pt x="44450" y="441451"/>
                  </a:lnTo>
                  <a:lnTo>
                    <a:pt x="0" y="441451"/>
                  </a:lnTo>
                  <a:lnTo>
                    <a:pt x="74675" y="528827"/>
                  </a:lnTo>
                  <a:lnTo>
                    <a:pt x="133350" y="441451"/>
                  </a:lnTo>
                  <a:lnTo>
                    <a:pt x="103250" y="441451"/>
                  </a:lnTo>
                  <a:lnTo>
                    <a:pt x="103250" y="309625"/>
                  </a:lnTo>
                  <a:lnTo>
                    <a:pt x="866901" y="309625"/>
                  </a:lnTo>
                  <a:lnTo>
                    <a:pt x="866901" y="103250"/>
                  </a:lnTo>
                  <a:lnTo>
                    <a:pt x="911351" y="103250"/>
                  </a:lnTo>
                  <a:lnTo>
                    <a:pt x="838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01845" y="3987545"/>
              <a:ext cx="911860" cy="528955"/>
            </a:xfrm>
            <a:custGeom>
              <a:avLst/>
              <a:gdLst/>
              <a:ahLst/>
              <a:cxnLst/>
              <a:rect l="l" t="t" r="r" b="b"/>
              <a:pathLst>
                <a:path w="911860" h="528954">
                  <a:moveTo>
                    <a:pt x="0" y="441451"/>
                  </a:moveTo>
                  <a:lnTo>
                    <a:pt x="44450" y="441451"/>
                  </a:lnTo>
                  <a:lnTo>
                    <a:pt x="44450" y="235076"/>
                  </a:lnTo>
                  <a:lnTo>
                    <a:pt x="808101" y="235076"/>
                  </a:lnTo>
                  <a:lnTo>
                    <a:pt x="808101" y="103250"/>
                  </a:lnTo>
                  <a:lnTo>
                    <a:pt x="779526" y="103250"/>
                  </a:lnTo>
                  <a:lnTo>
                    <a:pt x="838326" y="0"/>
                  </a:lnTo>
                  <a:lnTo>
                    <a:pt x="911351" y="103250"/>
                  </a:lnTo>
                  <a:lnTo>
                    <a:pt x="866901" y="103250"/>
                  </a:lnTo>
                  <a:lnTo>
                    <a:pt x="866901" y="309625"/>
                  </a:lnTo>
                  <a:lnTo>
                    <a:pt x="103250" y="309625"/>
                  </a:lnTo>
                  <a:lnTo>
                    <a:pt x="103250" y="441451"/>
                  </a:lnTo>
                  <a:lnTo>
                    <a:pt x="133350" y="441451"/>
                  </a:lnTo>
                  <a:lnTo>
                    <a:pt x="74675" y="528827"/>
                  </a:lnTo>
                  <a:lnTo>
                    <a:pt x="0" y="441451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01845" y="3987545"/>
              <a:ext cx="911860" cy="528955"/>
            </a:xfrm>
            <a:custGeom>
              <a:avLst/>
              <a:gdLst/>
              <a:ahLst/>
              <a:cxnLst/>
              <a:rect l="l" t="t" r="r" b="b"/>
              <a:pathLst>
                <a:path w="911860" h="528954">
                  <a:moveTo>
                    <a:pt x="0" y="440689"/>
                  </a:moveTo>
                  <a:lnTo>
                    <a:pt x="44068" y="440689"/>
                  </a:lnTo>
                  <a:lnTo>
                    <a:pt x="44068" y="235076"/>
                  </a:lnTo>
                  <a:lnTo>
                    <a:pt x="808481" y="235076"/>
                  </a:lnTo>
                  <a:lnTo>
                    <a:pt x="808481" y="102869"/>
                  </a:lnTo>
                  <a:lnTo>
                    <a:pt x="779017" y="102869"/>
                  </a:lnTo>
                  <a:lnTo>
                    <a:pt x="837818" y="0"/>
                  </a:lnTo>
                  <a:lnTo>
                    <a:pt x="911351" y="102869"/>
                  </a:lnTo>
                  <a:lnTo>
                    <a:pt x="867282" y="102869"/>
                  </a:lnTo>
                  <a:lnTo>
                    <a:pt x="867282" y="308482"/>
                  </a:lnTo>
                  <a:lnTo>
                    <a:pt x="102869" y="308482"/>
                  </a:lnTo>
                  <a:lnTo>
                    <a:pt x="102869" y="440689"/>
                  </a:lnTo>
                  <a:lnTo>
                    <a:pt x="132333" y="440689"/>
                  </a:lnTo>
                  <a:lnTo>
                    <a:pt x="73532" y="528827"/>
                  </a:lnTo>
                  <a:lnTo>
                    <a:pt x="0" y="440689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734561" y="2387345"/>
            <a:ext cx="1071880" cy="542925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440690" marR="338455" indent="-89535">
              <a:lnSpc>
                <a:spcPct val="106200"/>
              </a:lnSpc>
              <a:spcBef>
                <a:spcPts val="565"/>
              </a:spcBef>
            </a:pPr>
            <a:r>
              <a:rPr sz="1000" spc="-10" dirty="0">
                <a:latin typeface="Calibri"/>
                <a:cs typeface="Calibri"/>
              </a:rPr>
              <a:t>Integer </a:t>
            </a:r>
            <a:r>
              <a:rPr sz="1000" spc="-20" dirty="0">
                <a:latin typeface="Calibri"/>
                <a:cs typeface="Calibri"/>
              </a:rPr>
              <a:t>unit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71109" y="2387345"/>
            <a:ext cx="1071880" cy="542925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425450" marR="177800" indent="-264160">
              <a:lnSpc>
                <a:spcPct val="106200"/>
              </a:lnSpc>
              <a:spcBef>
                <a:spcPts val="565"/>
              </a:spcBef>
            </a:pPr>
            <a:r>
              <a:rPr sz="1000" spc="-10" dirty="0">
                <a:latin typeface="Calibri"/>
                <a:cs typeface="Calibri"/>
              </a:rPr>
              <a:t>Floating-point </a:t>
            </a:r>
            <a:r>
              <a:rPr sz="1000" spc="-20" dirty="0">
                <a:latin typeface="Calibri"/>
                <a:cs typeface="Calibri"/>
              </a:rPr>
              <a:t>unit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13254" y="3458717"/>
            <a:ext cx="1057910" cy="528955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381000" marR="240665" indent="-132080">
              <a:lnSpc>
                <a:spcPts val="1160"/>
              </a:lnSpc>
              <a:spcBef>
                <a:spcPts val="715"/>
              </a:spcBef>
            </a:pPr>
            <a:r>
              <a:rPr sz="1000" spc="-10" dirty="0">
                <a:latin typeface="Calibri"/>
                <a:cs typeface="Calibri"/>
              </a:rPr>
              <a:t>Instruction cache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1217" y="3458717"/>
            <a:ext cx="1057910" cy="528955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380365" marR="372110" indent="-26670" algn="ctr">
              <a:lnSpc>
                <a:spcPts val="1160"/>
              </a:lnSpc>
              <a:spcBef>
                <a:spcPts val="715"/>
              </a:spcBef>
            </a:pPr>
            <a:r>
              <a:rPr sz="1000" spc="-20" dirty="0">
                <a:latin typeface="Calibri"/>
                <a:cs typeface="Calibri"/>
              </a:rPr>
              <a:t>Data </a:t>
            </a:r>
            <a:r>
              <a:rPr sz="1000" spc="-10" dirty="0">
                <a:latin typeface="Calibri"/>
                <a:cs typeface="Calibri"/>
              </a:rPr>
              <a:t>cache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36214" y="4516373"/>
            <a:ext cx="1438910" cy="410209"/>
          </a:xfrm>
          <a:prstGeom prst="rect">
            <a:avLst/>
          </a:prstGeom>
          <a:solidFill>
            <a:srgbClr val="FFFFFF"/>
          </a:solidFill>
          <a:ln w="13716">
            <a:solidFill>
              <a:srgbClr val="00000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865"/>
              </a:spcBef>
            </a:pPr>
            <a:r>
              <a:rPr sz="1000" dirty="0">
                <a:latin typeface="Calibri"/>
                <a:cs typeface="Calibri"/>
              </a:rPr>
              <a:t>Bus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interface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31720" y="4919471"/>
            <a:ext cx="3877310" cy="807720"/>
            <a:chOff x="2331720" y="4919471"/>
            <a:chExt cx="3877310" cy="807720"/>
          </a:xfrm>
        </p:grpSpPr>
        <p:sp>
          <p:nvSpPr>
            <p:cNvPr id="30" name="object 30"/>
            <p:cNvSpPr/>
            <p:nvPr/>
          </p:nvSpPr>
          <p:spPr>
            <a:xfrm>
              <a:off x="2338578" y="4926329"/>
              <a:ext cx="3863340" cy="794385"/>
            </a:xfrm>
            <a:custGeom>
              <a:avLst/>
              <a:gdLst/>
              <a:ahLst/>
              <a:cxnLst/>
              <a:rect l="l" t="t" r="r" b="b"/>
              <a:pathLst>
                <a:path w="3863340" h="794385">
                  <a:moveTo>
                    <a:pt x="1602232" y="0"/>
                  </a:moveTo>
                  <a:lnTo>
                    <a:pt x="1527556" y="88900"/>
                  </a:lnTo>
                  <a:lnTo>
                    <a:pt x="1572006" y="88900"/>
                  </a:lnTo>
                  <a:lnTo>
                    <a:pt x="1572006" y="366776"/>
                  </a:lnTo>
                  <a:lnTo>
                    <a:pt x="103251" y="366776"/>
                  </a:lnTo>
                  <a:lnTo>
                    <a:pt x="103251" y="323977"/>
                  </a:lnTo>
                  <a:lnTo>
                    <a:pt x="0" y="397002"/>
                  </a:lnTo>
                  <a:lnTo>
                    <a:pt x="103251" y="455803"/>
                  </a:lnTo>
                  <a:lnTo>
                    <a:pt x="103251" y="425577"/>
                  </a:lnTo>
                  <a:lnTo>
                    <a:pt x="573278" y="425577"/>
                  </a:lnTo>
                  <a:lnTo>
                    <a:pt x="573278" y="690778"/>
                  </a:lnTo>
                  <a:lnTo>
                    <a:pt x="528828" y="690778"/>
                  </a:lnTo>
                  <a:lnTo>
                    <a:pt x="603377" y="794004"/>
                  </a:lnTo>
                  <a:lnTo>
                    <a:pt x="676402" y="690778"/>
                  </a:lnTo>
                  <a:lnTo>
                    <a:pt x="631952" y="690778"/>
                  </a:lnTo>
                  <a:lnTo>
                    <a:pt x="631952" y="425577"/>
                  </a:lnTo>
                  <a:lnTo>
                    <a:pt x="2570734" y="425577"/>
                  </a:lnTo>
                  <a:lnTo>
                    <a:pt x="2570734" y="690778"/>
                  </a:lnTo>
                  <a:lnTo>
                    <a:pt x="2542159" y="690778"/>
                  </a:lnTo>
                  <a:lnTo>
                    <a:pt x="2600960" y="794004"/>
                  </a:lnTo>
                  <a:lnTo>
                    <a:pt x="2673985" y="690778"/>
                  </a:lnTo>
                  <a:lnTo>
                    <a:pt x="2629535" y="690778"/>
                  </a:lnTo>
                  <a:lnTo>
                    <a:pt x="2629535" y="425577"/>
                  </a:lnTo>
                  <a:lnTo>
                    <a:pt x="3760089" y="425577"/>
                  </a:lnTo>
                  <a:lnTo>
                    <a:pt x="3760089" y="455803"/>
                  </a:lnTo>
                  <a:lnTo>
                    <a:pt x="3863340" y="397002"/>
                  </a:lnTo>
                  <a:lnTo>
                    <a:pt x="3760089" y="323977"/>
                  </a:lnTo>
                  <a:lnTo>
                    <a:pt x="3760089" y="366776"/>
                  </a:lnTo>
                  <a:lnTo>
                    <a:pt x="1630807" y="366776"/>
                  </a:lnTo>
                  <a:lnTo>
                    <a:pt x="1630807" y="88900"/>
                  </a:lnTo>
                  <a:lnTo>
                    <a:pt x="1675257" y="88900"/>
                  </a:lnTo>
                  <a:lnTo>
                    <a:pt x="1602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38578" y="4926329"/>
              <a:ext cx="3863340" cy="794385"/>
            </a:xfrm>
            <a:custGeom>
              <a:avLst/>
              <a:gdLst/>
              <a:ahLst/>
              <a:cxnLst/>
              <a:rect l="l" t="t" r="r" b="b"/>
              <a:pathLst>
                <a:path w="3863340" h="794385">
                  <a:moveTo>
                    <a:pt x="3760089" y="455803"/>
                  </a:moveTo>
                  <a:lnTo>
                    <a:pt x="3760089" y="425577"/>
                  </a:lnTo>
                  <a:lnTo>
                    <a:pt x="2629535" y="425577"/>
                  </a:lnTo>
                  <a:lnTo>
                    <a:pt x="2629535" y="690778"/>
                  </a:lnTo>
                  <a:lnTo>
                    <a:pt x="2673985" y="690778"/>
                  </a:lnTo>
                  <a:lnTo>
                    <a:pt x="2600960" y="794004"/>
                  </a:lnTo>
                  <a:lnTo>
                    <a:pt x="2542159" y="690778"/>
                  </a:lnTo>
                  <a:lnTo>
                    <a:pt x="2570734" y="690778"/>
                  </a:lnTo>
                  <a:lnTo>
                    <a:pt x="2570734" y="425577"/>
                  </a:lnTo>
                  <a:lnTo>
                    <a:pt x="631952" y="425577"/>
                  </a:lnTo>
                  <a:lnTo>
                    <a:pt x="631952" y="690778"/>
                  </a:lnTo>
                  <a:lnTo>
                    <a:pt x="676402" y="690778"/>
                  </a:lnTo>
                  <a:lnTo>
                    <a:pt x="603377" y="794004"/>
                  </a:lnTo>
                  <a:lnTo>
                    <a:pt x="528828" y="690778"/>
                  </a:lnTo>
                  <a:lnTo>
                    <a:pt x="573278" y="690778"/>
                  </a:lnTo>
                  <a:lnTo>
                    <a:pt x="573278" y="425577"/>
                  </a:lnTo>
                  <a:lnTo>
                    <a:pt x="103251" y="425577"/>
                  </a:lnTo>
                  <a:lnTo>
                    <a:pt x="103251" y="455803"/>
                  </a:lnTo>
                  <a:lnTo>
                    <a:pt x="0" y="397002"/>
                  </a:lnTo>
                  <a:lnTo>
                    <a:pt x="103251" y="323977"/>
                  </a:lnTo>
                  <a:lnTo>
                    <a:pt x="103251" y="366776"/>
                  </a:lnTo>
                  <a:lnTo>
                    <a:pt x="1572006" y="366776"/>
                  </a:lnTo>
                  <a:lnTo>
                    <a:pt x="1572006" y="88900"/>
                  </a:lnTo>
                  <a:lnTo>
                    <a:pt x="1527556" y="88900"/>
                  </a:lnTo>
                  <a:lnTo>
                    <a:pt x="1602232" y="0"/>
                  </a:lnTo>
                  <a:lnTo>
                    <a:pt x="1675257" y="88900"/>
                  </a:lnTo>
                  <a:lnTo>
                    <a:pt x="1630807" y="88900"/>
                  </a:lnTo>
                  <a:lnTo>
                    <a:pt x="1630807" y="366776"/>
                  </a:lnTo>
                  <a:lnTo>
                    <a:pt x="3760089" y="366776"/>
                  </a:lnTo>
                  <a:lnTo>
                    <a:pt x="3760089" y="323977"/>
                  </a:lnTo>
                  <a:lnTo>
                    <a:pt x="3863340" y="397002"/>
                  </a:lnTo>
                  <a:lnTo>
                    <a:pt x="3760089" y="45580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38578" y="4926329"/>
              <a:ext cx="3863340" cy="794385"/>
            </a:xfrm>
            <a:custGeom>
              <a:avLst/>
              <a:gdLst/>
              <a:ahLst/>
              <a:cxnLst/>
              <a:rect l="l" t="t" r="r" b="b"/>
              <a:pathLst>
                <a:path w="3863340" h="794385">
                  <a:moveTo>
                    <a:pt x="3760470" y="455803"/>
                  </a:moveTo>
                  <a:lnTo>
                    <a:pt x="3760470" y="426466"/>
                  </a:lnTo>
                  <a:lnTo>
                    <a:pt x="2629408" y="426466"/>
                  </a:lnTo>
                  <a:lnTo>
                    <a:pt x="2629408" y="691083"/>
                  </a:lnTo>
                  <a:lnTo>
                    <a:pt x="2673477" y="691083"/>
                  </a:lnTo>
                  <a:lnTo>
                    <a:pt x="2600071" y="794004"/>
                  </a:lnTo>
                  <a:lnTo>
                    <a:pt x="2541270" y="691083"/>
                  </a:lnTo>
                  <a:lnTo>
                    <a:pt x="2570607" y="691083"/>
                  </a:lnTo>
                  <a:lnTo>
                    <a:pt x="2570607" y="426466"/>
                  </a:lnTo>
                  <a:lnTo>
                    <a:pt x="631698" y="426466"/>
                  </a:lnTo>
                  <a:lnTo>
                    <a:pt x="631698" y="691083"/>
                  </a:lnTo>
                  <a:lnTo>
                    <a:pt x="675767" y="691083"/>
                  </a:lnTo>
                  <a:lnTo>
                    <a:pt x="602234" y="794004"/>
                  </a:lnTo>
                  <a:lnTo>
                    <a:pt x="528828" y="691083"/>
                  </a:lnTo>
                  <a:lnTo>
                    <a:pt x="572897" y="691083"/>
                  </a:lnTo>
                  <a:lnTo>
                    <a:pt x="572897" y="426466"/>
                  </a:lnTo>
                  <a:lnTo>
                    <a:pt x="102870" y="426466"/>
                  </a:lnTo>
                  <a:lnTo>
                    <a:pt x="102870" y="455803"/>
                  </a:lnTo>
                  <a:lnTo>
                    <a:pt x="0" y="397002"/>
                  </a:lnTo>
                  <a:lnTo>
                    <a:pt x="102870" y="323469"/>
                  </a:lnTo>
                  <a:lnTo>
                    <a:pt x="102870" y="367538"/>
                  </a:lnTo>
                  <a:lnTo>
                    <a:pt x="1571752" y="367538"/>
                  </a:lnTo>
                  <a:lnTo>
                    <a:pt x="1571752" y="88265"/>
                  </a:lnTo>
                  <a:lnTo>
                    <a:pt x="1527683" y="88265"/>
                  </a:lnTo>
                  <a:lnTo>
                    <a:pt x="1601216" y="0"/>
                  </a:lnTo>
                  <a:lnTo>
                    <a:pt x="1674622" y="88265"/>
                  </a:lnTo>
                  <a:lnTo>
                    <a:pt x="1630552" y="88265"/>
                  </a:lnTo>
                  <a:lnTo>
                    <a:pt x="1630552" y="367538"/>
                  </a:lnTo>
                  <a:lnTo>
                    <a:pt x="3760470" y="367538"/>
                  </a:lnTo>
                  <a:lnTo>
                    <a:pt x="3760470" y="323469"/>
                  </a:lnTo>
                  <a:lnTo>
                    <a:pt x="3863340" y="397002"/>
                  </a:lnTo>
                  <a:lnTo>
                    <a:pt x="3760470" y="455803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413254" y="5720334"/>
            <a:ext cx="1057910" cy="528955"/>
          </a:xfrm>
          <a:prstGeom prst="rect">
            <a:avLst/>
          </a:prstGeom>
          <a:ln w="13716">
            <a:solidFill>
              <a:srgbClr val="00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307975" marR="309245" indent="86995">
              <a:lnSpc>
                <a:spcPts val="1150"/>
              </a:lnSpc>
              <a:spcBef>
                <a:spcPts val="844"/>
              </a:spcBef>
            </a:pPr>
            <a:r>
              <a:rPr sz="1000" spc="-20" dirty="0">
                <a:latin typeface="Calibri"/>
                <a:cs typeface="Calibri"/>
              </a:rPr>
              <a:t>Main </a:t>
            </a:r>
            <a:r>
              <a:rPr sz="1000" spc="-10" dirty="0">
                <a:latin typeface="Calibri"/>
                <a:cs typeface="Calibri"/>
              </a:rPr>
              <a:t>memory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11217" y="5720334"/>
            <a:ext cx="1057910" cy="528955"/>
          </a:xfrm>
          <a:prstGeom prst="rect">
            <a:avLst/>
          </a:prstGeom>
          <a:ln w="13716">
            <a:solidFill>
              <a:srgbClr val="00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351790" marR="328295" indent="13970">
              <a:lnSpc>
                <a:spcPts val="1150"/>
              </a:lnSpc>
              <a:spcBef>
                <a:spcPts val="844"/>
              </a:spcBef>
            </a:pPr>
            <a:r>
              <a:rPr sz="1000" spc="-10" dirty="0">
                <a:latin typeface="Calibri"/>
                <a:cs typeface="Calibri"/>
              </a:rPr>
              <a:t>Input/ Output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39790" y="5422772"/>
            <a:ext cx="6273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System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bus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74589" y="4670297"/>
            <a:ext cx="6864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Calibri"/>
                <a:cs typeface="Calibri"/>
              </a:rPr>
              <a:t>Processor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91180" y="6550253"/>
            <a:ext cx="3289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9475" algn="l"/>
              </a:tabLst>
            </a:pP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7.14.</a:t>
            </a:r>
            <a:r>
              <a:rPr sz="1200" dirty="0">
                <a:latin typeface="Calibri"/>
                <a:cs typeface="Calibri"/>
              </a:rPr>
              <a:t>	Block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diagram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processo.</a:t>
            </a:r>
            <a:r>
              <a:rPr sz="1200" spc="-16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57276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95" dirty="0"/>
              <a:t> </a:t>
            </a:r>
            <a:r>
              <a:rPr dirty="0"/>
              <a:t>Complete</a:t>
            </a:r>
            <a:r>
              <a:rPr spc="-55" dirty="0"/>
              <a:t> </a:t>
            </a:r>
            <a:r>
              <a:rPr spc="-10" dirty="0"/>
              <a:t>Processor..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87030" cy="4873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16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8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complete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processor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designed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using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structure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7.14.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This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structure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unit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that </a:t>
            </a:r>
            <a:r>
              <a:rPr sz="3000" dirty="0">
                <a:latin typeface="Arial MT"/>
                <a:cs typeface="Arial MT"/>
              </a:rPr>
              <a:t>fetches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cache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when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desired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not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already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cache.</a:t>
            </a:r>
            <a:endParaRPr sz="3000">
              <a:latin typeface="Arial MT"/>
              <a:cs typeface="Arial MT"/>
            </a:endParaRPr>
          </a:p>
          <a:p>
            <a:pPr marL="355600" marR="217804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It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separate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processing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units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deal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with </a:t>
            </a:r>
            <a:r>
              <a:rPr sz="3000" dirty="0">
                <a:latin typeface="Arial MT"/>
                <a:cs typeface="Arial MT"/>
              </a:rPr>
              <a:t>integer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floating-</a:t>
            </a:r>
            <a:r>
              <a:rPr sz="3000" dirty="0">
                <a:latin typeface="Arial MT"/>
                <a:cs typeface="Arial MT"/>
              </a:rPr>
              <a:t>point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data.</a:t>
            </a:r>
            <a:endParaRPr sz="3000">
              <a:latin typeface="Arial MT"/>
              <a:cs typeface="Arial MT"/>
            </a:endParaRPr>
          </a:p>
          <a:p>
            <a:pPr marL="355600" marR="9271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A</a:t>
            </a:r>
            <a:r>
              <a:rPr sz="3000" spc="-18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cache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inserted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between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these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units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main</a:t>
            </a:r>
            <a:r>
              <a:rPr sz="3000" spc="-10" dirty="0">
                <a:latin typeface="Arial MT"/>
                <a:cs typeface="Arial MT"/>
              </a:rPr>
              <a:t> memory.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557276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95" dirty="0"/>
              <a:t> </a:t>
            </a:r>
            <a:r>
              <a:rPr dirty="0"/>
              <a:t>Complete</a:t>
            </a:r>
            <a:r>
              <a:rPr spc="-55" dirty="0"/>
              <a:t> </a:t>
            </a:r>
            <a:r>
              <a:rPr spc="-10" dirty="0"/>
              <a:t>Processor..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/>
              <a:t>A</a:t>
            </a:r>
            <a:r>
              <a:rPr spc="-180" dirty="0"/>
              <a:t> </a:t>
            </a:r>
            <a:r>
              <a:rPr dirty="0"/>
              <a:t>single</a:t>
            </a:r>
            <a:r>
              <a:rPr spc="-60" dirty="0"/>
              <a:t> </a:t>
            </a:r>
            <a:r>
              <a:rPr dirty="0"/>
              <a:t>cache</a:t>
            </a:r>
            <a:r>
              <a:rPr spc="-30" dirty="0"/>
              <a:t> </a:t>
            </a:r>
            <a:r>
              <a:rPr dirty="0"/>
              <a:t>can</a:t>
            </a:r>
            <a:r>
              <a:rPr spc="-30" dirty="0"/>
              <a:t> </a:t>
            </a:r>
            <a:r>
              <a:rPr dirty="0"/>
              <a:t>be</a:t>
            </a:r>
            <a:r>
              <a:rPr spc="-25" dirty="0"/>
              <a:t> </a:t>
            </a:r>
            <a:r>
              <a:rPr dirty="0"/>
              <a:t>used</a:t>
            </a:r>
            <a:r>
              <a:rPr spc="-40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dirty="0"/>
              <a:t>store</a:t>
            </a:r>
            <a:r>
              <a:rPr spc="-15" dirty="0"/>
              <a:t> </a:t>
            </a:r>
            <a:r>
              <a:rPr spc="-20" dirty="0"/>
              <a:t>both </a:t>
            </a:r>
            <a:r>
              <a:rPr dirty="0"/>
              <a:t>instructions</a:t>
            </a:r>
            <a:r>
              <a:rPr spc="-40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dirty="0"/>
              <a:t>data</a:t>
            </a:r>
            <a:r>
              <a:rPr spc="-15" dirty="0"/>
              <a:t> </a:t>
            </a:r>
            <a:r>
              <a:rPr dirty="0"/>
              <a:t>or</a:t>
            </a:r>
            <a:r>
              <a:rPr spc="-20" dirty="0"/>
              <a:t> </a:t>
            </a:r>
            <a:r>
              <a:rPr dirty="0"/>
              <a:t>separate</a:t>
            </a:r>
            <a:r>
              <a:rPr spc="-35" dirty="0"/>
              <a:t> </a:t>
            </a:r>
            <a:r>
              <a:rPr dirty="0"/>
              <a:t>caches</a:t>
            </a:r>
            <a:r>
              <a:rPr spc="-10" dirty="0"/>
              <a:t> </a:t>
            </a:r>
            <a:r>
              <a:rPr spc="-25" dirty="0"/>
              <a:t>can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used</a:t>
            </a:r>
            <a:r>
              <a:rPr spc="-35" dirty="0"/>
              <a:t> </a:t>
            </a:r>
            <a:r>
              <a:rPr dirty="0"/>
              <a:t>for instructions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data.</a:t>
            </a:r>
          </a:p>
          <a:p>
            <a:pPr marL="355600" marR="23495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processor</a:t>
            </a:r>
            <a:r>
              <a:rPr spc="-2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connected</a:t>
            </a:r>
            <a:r>
              <a:rPr spc="-50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10" dirty="0"/>
              <a:t>system </a:t>
            </a:r>
            <a:r>
              <a:rPr dirty="0"/>
              <a:t>bus</a:t>
            </a:r>
            <a:r>
              <a:rPr spc="-10" dirty="0"/>
              <a:t> </a:t>
            </a:r>
            <a:r>
              <a:rPr dirty="0"/>
              <a:t>and,</a:t>
            </a:r>
            <a:r>
              <a:rPr spc="-20" dirty="0"/>
              <a:t> </a:t>
            </a:r>
            <a:r>
              <a:rPr dirty="0"/>
              <a:t>hence,</a:t>
            </a:r>
            <a:r>
              <a:rPr spc="-20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dirty="0"/>
              <a:t>the</a:t>
            </a:r>
            <a:r>
              <a:rPr spc="-5" dirty="0"/>
              <a:t> </a:t>
            </a:r>
            <a:r>
              <a:rPr dirty="0"/>
              <a:t>rest</a:t>
            </a:r>
            <a:r>
              <a:rPr spc="-5" dirty="0"/>
              <a:t> </a:t>
            </a:r>
            <a:r>
              <a:rPr dirty="0"/>
              <a:t>of</a:t>
            </a:r>
            <a:r>
              <a:rPr spc="-5" dirty="0"/>
              <a:t> </a:t>
            </a:r>
            <a:r>
              <a:rPr dirty="0"/>
              <a:t>the</a:t>
            </a:r>
            <a:r>
              <a:rPr spc="-5" dirty="0"/>
              <a:t> </a:t>
            </a:r>
            <a:r>
              <a:rPr spc="-20" dirty="0"/>
              <a:t>computer, </a:t>
            </a:r>
            <a:r>
              <a:rPr dirty="0"/>
              <a:t>by</a:t>
            </a:r>
            <a:r>
              <a:rPr spc="-10" dirty="0"/>
              <a:t> </a:t>
            </a:r>
            <a:r>
              <a:rPr dirty="0"/>
              <a:t>means</a:t>
            </a:r>
            <a:r>
              <a:rPr spc="-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a bus</a:t>
            </a:r>
            <a:r>
              <a:rPr spc="-25" dirty="0"/>
              <a:t> </a:t>
            </a:r>
            <a:r>
              <a:rPr spc="-10" dirty="0"/>
              <a:t>interface.</a:t>
            </a:r>
          </a:p>
          <a:p>
            <a:pPr marL="354330" marR="346075" indent="-342265" algn="just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dirty="0"/>
              <a:t>A</a:t>
            </a:r>
            <a:r>
              <a:rPr spc="-175" dirty="0"/>
              <a:t> </a:t>
            </a:r>
            <a:r>
              <a:rPr dirty="0"/>
              <a:t>processor</a:t>
            </a:r>
            <a:r>
              <a:rPr spc="-45" dirty="0"/>
              <a:t> </a:t>
            </a:r>
            <a:r>
              <a:rPr dirty="0"/>
              <a:t>may</a:t>
            </a:r>
            <a:r>
              <a:rPr spc="-10" dirty="0"/>
              <a:t> </a:t>
            </a:r>
            <a:r>
              <a:rPr dirty="0"/>
              <a:t>include</a:t>
            </a:r>
            <a:r>
              <a:rPr spc="-50" dirty="0"/>
              <a:t> </a:t>
            </a:r>
            <a:r>
              <a:rPr dirty="0"/>
              <a:t>several</a:t>
            </a:r>
            <a:r>
              <a:rPr spc="-25" dirty="0"/>
              <a:t> </a:t>
            </a:r>
            <a:r>
              <a:rPr dirty="0"/>
              <a:t>integer</a:t>
            </a:r>
            <a:r>
              <a:rPr spc="-20" dirty="0"/>
              <a:t> </a:t>
            </a:r>
            <a:r>
              <a:rPr spc="-25" dirty="0"/>
              <a:t>or 	</a:t>
            </a:r>
            <a:r>
              <a:rPr spc="-10" dirty="0"/>
              <a:t>floating-</a:t>
            </a:r>
            <a:r>
              <a:rPr dirty="0"/>
              <a:t>point</a:t>
            </a:r>
            <a:r>
              <a:rPr spc="-35" dirty="0"/>
              <a:t> </a:t>
            </a:r>
            <a:r>
              <a:rPr dirty="0"/>
              <a:t>units</a:t>
            </a:r>
            <a:r>
              <a:rPr spc="-5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dirty="0"/>
              <a:t>increase</a:t>
            </a:r>
            <a:r>
              <a:rPr spc="-35" dirty="0"/>
              <a:t> </a:t>
            </a:r>
            <a:r>
              <a:rPr dirty="0"/>
              <a:t>the</a:t>
            </a:r>
            <a:r>
              <a:rPr spc="-5" dirty="0"/>
              <a:t> </a:t>
            </a:r>
            <a:r>
              <a:rPr spc="-10" dirty="0"/>
              <a:t>potential 	</a:t>
            </a:r>
            <a:r>
              <a:rPr dirty="0"/>
              <a:t>for</a:t>
            </a:r>
            <a:r>
              <a:rPr spc="-10" dirty="0"/>
              <a:t> </a:t>
            </a:r>
            <a:r>
              <a:rPr dirty="0"/>
              <a:t>concurrent</a:t>
            </a:r>
            <a:r>
              <a:rPr spc="-15" dirty="0"/>
              <a:t> </a:t>
            </a:r>
            <a:r>
              <a:rPr spc="-10" dirty="0"/>
              <a:t>operations.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54249"/>
            <a:ext cx="672020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spc="-10" dirty="0"/>
              <a:t>Microprogrammed Control</a:t>
            </a:r>
            <a:endParaRPr sz="60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0290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7152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program </a:t>
            </a:r>
            <a:r>
              <a:rPr sz="2800" dirty="0">
                <a:latin typeface="Arial MT"/>
                <a:cs typeface="Arial MT"/>
              </a:rPr>
              <a:t>similar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machine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language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programs.</a:t>
            </a:r>
            <a:endParaRPr sz="2800">
              <a:latin typeface="Arial MT"/>
              <a:cs typeface="Arial MT"/>
            </a:endParaRPr>
          </a:p>
          <a:p>
            <a:pPr marL="355600" marR="220979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control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word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(CW)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whose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individual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various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signals.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CWs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corresponding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control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machine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constitutes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microroutine</a:t>
            </a:r>
            <a:r>
              <a:rPr sz="2800" i="1" spc="-4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instruction.</a:t>
            </a:r>
            <a:endParaRPr sz="2800">
              <a:latin typeface="Arial MT"/>
              <a:cs typeface="Arial MT"/>
            </a:endParaRPr>
          </a:p>
          <a:p>
            <a:pPr marL="355600" marR="13144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individual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microroutine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referred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i="1" spc="-10" dirty="0">
                <a:latin typeface="Arial"/>
                <a:cs typeface="Arial"/>
              </a:rPr>
              <a:t>microinstructions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709534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Each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steps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control </a:t>
            </a:r>
            <a:r>
              <a:rPr sz="3000" dirty="0">
                <a:latin typeface="Arial MT"/>
                <a:cs typeface="Arial MT"/>
              </a:rPr>
              <a:t>sequence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defines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unique </a:t>
            </a:r>
            <a:r>
              <a:rPr sz="3000" dirty="0">
                <a:latin typeface="Arial MT"/>
                <a:cs typeface="Arial MT"/>
              </a:rPr>
              <a:t>combination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1s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0s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CW.</a:t>
            </a:r>
            <a:endParaRPr sz="3000">
              <a:latin typeface="Arial MT"/>
              <a:cs typeface="Arial MT"/>
            </a:endParaRPr>
          </a:p>
          <a:p>
            <a:pPr marL="355600" marR="42799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CWs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corresponding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7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steps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Figure</a:t>
            </a:r>
            <a:r>
              <a:rPr sz="3000" u="sng" spc="-5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 </a:t>
            </a:r>
            <a:r>
              <a:rPr sz="30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2" action="ppaction://hlinksldjump"/>
              </a:rPr>
              <a:t>7.6</a:t>
            </a:r>
            <a:r>
              <a:rPr sz="3000" u="sng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7.15.</a:t>
            </a:r>
            <a:endParaRPr sz="3000">
              <a:latin typeface="Arial MT"/>
              <a:cs typeface="Arial MT"/>
            </a:endParaRPr>
          </a:p>
          <a:p>
            <a:pPr marL="355600" marR="586740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We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have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assumed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SelectY</a:t>
            </a:r>
            <a:r>
              <a:rPr sz="3000" spc="-10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is </a:t>
            </a:r>
            <a:r>
              <a:rPr sz="3000" dirty="0">
                <a:latin typeface="Arial MT"/>
                <a:cs typeface="Arial MT"/>
              </a:rPr>
              <a:t>represented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Select=0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Select4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by </a:t>
            </a:r>
            <a:r>
              <a:rPr sz="3000" spc="-10" dirty="0">
                <a:latin typeface="Arial MT"/>
                <a:cs typeface="Arial MT"/>
              </a:rPr>
              <a:t>Select=1.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59153" y="3014218"/>
            <a:ext cx="17843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5"/>
              </a:spcBef>
            </a:pPr>
            <a:r>
              <a:rPr sz="1400" spc="-50" dirty="0"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380"/>
              </a:lnSpc>
            </a:pPr>
            <a:r>
              <a:rPr sz="1400" spc="-50" dirty="0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392174" y="2753867"/>
          <a:ext cx="6591300" cy="2873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3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3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46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27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327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464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1305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3273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5653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763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320" marR="35560" indent="111125">
                        <a:lnSpc>
                          <a:spcPct val="64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icro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-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nstruction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5890" marB="0"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6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PC</a:t>
                      </a:r>
                      <a:r>
                        <a:rPr sz="14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i="1" spc="-37" baseline="-17676" dirty="0">
                          <a:latin typeface="Calibri"/>
                          <a:cs typeface="Calibri"/>
                        </a:rPr>
                        <a:t>in</a:t>
                      </a:r>
                      <a:endParaRPr sz="1650" baseline="-17676">
                        <a:latin typeface="Calibri"/>
                        <a:cs typeface="Calibri"/>
                      </a:endParaRPr>
                    </a:p>
                  </a:txBody>
                  <a:tcPr marL="0" marR="0" marT="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2100" spc="-30" baseline="13888" dirty="0">
                          <a:latin typeface="Calibri"/>
                          <a:cs typeface="Calibri"/>
                        </a:rPr>
                        <a:t>PC</a:t>
                      </a:r>
                      <a:r>
                        <a:rPr sz="2100" spc="-135" baseline="13888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25" dirty="0">
                          <a:latin typeface="Calibri"/>
                          <a:cs typeface="Calibri"/>
                        </a:rPr>
                        <a:t>out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MAR</a:t>
                      </a:r>
                      <a:r>
                        <a:rPr sz="14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i="1" spc="-37" baseline="-17676" dirty="0">
                          <a:latin typeface="Calibri"/>
                          <a:cs typeface="Calibri"/>
                        </a:rPr>
                        <a:t>in</a:t>
                      </a:r>
                      <a:endParaRPr sz="1650" baseline="-17676">
                        <a:latin typeface="Calibri"/>
                        <a:cs typeface="Calibri"/>
                      </a:endParaRPr>
                    </a:p>
                  </a:txBody>
                  <a:tcPr marL="0" marR="0" marT="1016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Read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16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MDR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i="1" spc="-37" baseline="-17676" dirty="0">
                          <a:latin typeface="Calibri"/>
                          <a:cs typeface="Calibri"/>
                        </a:rPr>
                        <a:t>out</a:t>
                      </a:r>
                      <a:endParaRPr sz="1650" baseline="-17676">
                        <a:latin typeface="Calibri"/>
                        <a:cs typeface="Calibri"/>
                      </a:endParaRPr>
                    </a:p>
                  </a:txBody>
                  <a:tcPr marL="0" marR="0" marT="889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i="1" spc="-37" baseline="-17676" dirty="0">
                          <a:latin typeface="Calibri"/>
                          <a:cs typeface="Calibri"/>
                        </a:rPr>
                        <a:t>in</a:t>
                      </a:r>
                      <a:endParaRPr sz="1650" baseline="-17676">
                        <a:latin typeface="Calibri"/>
                        <a:cs typeface="Calibri"/>
                      </a:endParaRPr>
                    </a:p>
                  </a:txBody>
                  <a:tcPr marL="0" marR="0" marT="8255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100" baseline="13888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100" spc="-120" baseline="13888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25" dirty="0">
                          <a:latin typeface="Calibri"/>
                          <a:cs typeface="Calibri"/>
                        </a:rPr>
                        <a:t>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Select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8575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Add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9209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2100" spc="-37" baseline="13888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1100" i="1" spc="-25" dirty="0">
                          <a:latin typeface="Calibri"/>
                          <a:cs typeface="Calibri"/>
                        </a:rPr>
                        <a:t>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100" baseline="13888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2100" spc="-75" baseline="13888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i="1" spc="-25" dirty="0">
                          <a:latin typeface="Calibri"/>
                          <a:cs typeface="Calibri"/>
                        </a:rPr>
                        <a:t>out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069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2100" spc="-15" baseline="19841" dirty="0">
                          <a:latin typeface="Calibri"/>
                          <a:cs typeface="Calibri"/>
                        </a:rPr>
                        <a:t>R1</a:t>
                      </a:r>
                      <a:r>
                        <a:rPr sz="1100" i="1" spc="-10" dirty="0">
                          <a:latin typeface="Calibri"/>
                          <a:cs typeface="Calibri"/>
                        </a:rPr>
                        <a:t>out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R1</a:t>
                      </a:r>
                      <a:r>
                        <a:rPr sz="14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i="1" spc="-37" baseline="-17676" dirty="0">
                          <a:latin typeface="Calibri"/>
                          <a:cs typeface="Calibri"/>
                        </a:rPr>
                        <a:t>in</a:t>
                      </a:r>
                      <a:endParaRPr sz="1650" baseline="-17676">
                        <a:latin typeface="Calibri"/>
                        <a:cs typeface="Calibri"/>
                      </a:endParaRPr>
                    </a:p>
                  </a:txBody>
                  <a:tcPr marL="0" marR="0" marT="889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100" spc="-15" baseline="13888" dirty="0">
                          <a:latin typeface="Calibri"/>
                          <a:cs typeface="Calibri"/>
                        </a:rPr>
                        <a:t>R3</a:t>
                      </a:r>
                      <a:r>
                        <a:rPr sz="1100" i="1" spc="-10" dirty="0">
                          <a:latin typeface="Calibri"/>
                          <a:cs typeface="Calibri"/>
                        </a:rPr>
                        <a:t>out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WMFC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794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End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0480" marB="0" vert="vert27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735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FFFF"/>
                      </a:solidFill>
                      <a:prstDash val="solid"/>
                    </a:lnL>
                    <a:lnR w="28575">
                      <a:solidFill>
                        <a:srgbClr val="00FFFF"/>
                      </a:solidFill>
                      <a:prstDash val="solid"/>
                    </a:lnR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FFFF"/>
                      </a:solidFill>
                      <a:prstDash val="solid"/>
                    </a:lnL>
                    <a:lnT w="28575">
                      <a:solidFill>
                        <a:srgbClr val="00FFFF"/>
                      </a:solidFill>
                      <a:prstDash val="solid"/>
                    </a:lnT>
                    <a:lnB w="28575">
                      <a:solidFill>
                        <a:srgbClr val="00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56230" y="6283553"/>
            <a:ext cx="8851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Figure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7.15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51605" y="6283553"/>
            <a:ext cx="36741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An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</a:t>
            </a:r>
            <a:r>
              <a:rPr sz="1500" spc="-1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xample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microinstructions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Figure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7.6.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11145" y="3310890"/>
            <a:ext cx="97790" cy="20320"/>
          </a:xfrm>
          <a:custGeom>
            <a:avLst/>
            <a:gdLst/>
            <a:ahLst/>
            <a:cxnLst/>
            <a:rect l="l" t="t" r="r" b="b"/>
            <a:pathLst>
              <a:path w="97789" h="20320">
                <a:moveTo>
                  <a:pt x="0" y="0"/>
                </a:moveTo>
                <a:lnTo>
                  <a:pt x="0" y="19812"/>
                </a:lnTo>
                <a:lnTo>
                  <a:pt x="19812" y="0"/>
                </a:lnTo>
                <a:lnTo>
                  <a:pt x="0" y="0"/>
                </a:lnTo>
              </a:path>
              <a:path w="97789" h="20320">
                <a:moveTo>
                  <a:pt x="79248" y="0"/>
                </a:moveTo>
                <a:lnTo>
                  <a:pt x="79248" y="19812"/>
                </a:lnTo>
                <a:lnTo>
                  <a:pt x="97536" y="0"/>
                </a:lnTo>
                <a:lnTo>
                  <a:pt x="79248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30490" y="3310890"/>
            <a:ext cx="78105" cy="20320"/>
          </a:xfrm>
          <a:custGeom>
            <a:avLst/>
            <a:gdLst/>
            <a:ahLst/>
            <a:cxnLst/>
            <a:rect l="l" t="t" r="r" b="b"/>
            <a:pathLst>
              <a:path w="78104" h="20320">
                <a:moveTo>
                  <a:pt x="0" y="0"/>
                </a:moveTo>
                <a:lnTo>
                  <a:pt x="0" y="19812"/>
                </a:lnTo>
                <a:lnTo>
                  <a:pt x="18287" y="0"/>
                </a:lnTo>
                <a:lnTo>
                  <a:pt x="0" y="0"/>
                </a:lnTo>
              </a:path>
              <a:path w="78104" h="20320">
                <a:moveTo>
                  <a:pt x="57911" y="0"/>
                </a:moveTo>
                <a:lnTo>
                  <a:pt x="57911" y="19812"/>
                </a:lnTo>
                <a:lnTo>
                  <a:pt x="77724" y="0"/>
                </a:lnTo>
                <a:lnTo>
                  <a:pt x="57911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23859" cy="432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655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microroutines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instructions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the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set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a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computer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stored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dirty="0">
                <a:latin typeface="Arial MT"/>
                <a:cs typeface="Arial MT"/>
              </a:rPr>
              <a:t>special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memory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called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10" dirty="0">
                <a:latin typeface="Arial MT"/>
                <a:cs typeface="Arial MT"/>
              </a:rPr>
              <a:t> store.</a:t>
            </a:r>
            <a:endParaRPr sz="3000">
              <a:latin typeface="Arial MT"/>
              <a:cs typeface="Arial MT"/>
            </a:endParaRPr>
          </a:p>
          <a:p>
            <a:pPr marL="355600" marR="74041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unit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generate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control </a:t>
            </a:r>
            <a:r>
              <a:rPr sz="3000" dirty="0">
                <a:latin typeface="Arial MT"/>
                <a:cs typeface="Arial MT"/>
              </a:rPr>
              <a:t>signals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instruction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sequentially </a:t>
            </a:r>
            <a:r>
              <a:rPr sz="3000" dirty="0">
                <a:latin typeface="Arial MT"/>
                <a:cs typeface="Arial MT"/>
              </a:rPr>
              <a:t>reading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CWs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corresponding </a:t>
            </a:r>
            <a:r>
              <a:rPr sz="3000" dirty="0">
                <a:latin typeface="Arial MT"/>
                <a:cs typeface="Arial MT"/>
              </a:rPr>
              <a:t>microroutine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from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store.</a:t>
            </a:r>
            <a:endParaRPr sz="3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7.16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basic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organization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 </a:t>
            </a:r>
            <a:r>
              <a:rPr sz="3000" dirty="0">
                <a:latin typeface="Arial MT"/>
                <a:cs typeface="Arial MT"/>
              </a:rPr>
              <a:t>microprogrammed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unit.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986" y="2253029"/>
            <a:ext cx="2934354" cy="418499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03184" cy="462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85775" indent="-34353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sequentially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microprogram</a:t>
            </a:r>
            <a:r>
              <a:rPr sz="2600" i="1" spc="-4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counter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(µPC)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spc="-10" dirty="0">
                <a:latin typeface="Arial MT"/>
                <a:cs typeface="Arial MT"/>
              </a:rPr>
              <a:t>used.</a:t>
            </a:r>
            <a:endParaRPr sz="2600">
              <a:latin typeface="Arial MT"/>
              <a:cs typeface="Arial MT"/>
            </a:endParaRPr>
          </a:p>
          <a:p>
            <a:pPr marL="355600" marR="9906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Every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new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IR,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output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labeled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"starting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 </a:t>
            </a:r>
            <a:r>
              <a:rPr sz="2600" dirty="0">
                <a:latin typeface="Arial MT"/>
                <a:cs typeface="Arial MT"/>
              </a:rPr>
              <a:t>generator''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µPC.</a:t>
            </a:r>
            <a:endParaRPr sz="2600">
              <a:latin typeface="Arial MT"/>
              <a:cs typeface="Arial MT"/>
            </a:endParaRPr>
          </a:p>
          <a:p>
            <a:pPr marL="355600" marR="3746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µPC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automatically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incremented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clock,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causing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successive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microinstructions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be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store.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Hence,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delivered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various </a:t>
            </a:r>
            <a:r>
              <a:rPr sz="2600" dirty="0">
                <a:latin typeface="Arial MT"/>
                <a:cs typeface="Arial MT"/>
              </a:rPr>
              <a:t>parts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correct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sequence.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882255" cy="1235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previous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organization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cannot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handle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situation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unit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required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check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status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condition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codes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or </a:t>
            </a:r>
            <a:r>
              <a:rPr sz="2000" dirty="0">
                <a:latin typeface="Arial MT"/>
                <a:cs typeface="Arial MT"/>
              </a:rPr>
              <a:t>external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inputs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choose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between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alternative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courses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action.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0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1600" dirty="0">
                <a:latin typeface="Arial MT"/>
                <a:cs typeface="Arial MT"/>
              </a:rPr>
              <a:t>Can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handled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by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using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conditional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branch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microinstruction.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368" y="3208612"/>
            <a:ext cx="4592999" cy="3453432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879080" cy="4458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Branch&lt;0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implemented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microroutine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shown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Figure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7.17.</a:t>
            </a:r>
            <a:endParaRPr sz="2000">
              <a:latin typeface="Arial MT"/>
              <a:cs typeface="Arial MT"/>
            </a:endParaRPr>
          </a:p>
          <a:p>
            <a:pPr marL="355600" marR="615950" indent="-343535">
              <a:lnSpc>
                <a:spcPct val="100000"/>
              </a:lnSpc>
              <a:spcBef>
                <a:spcPts val="48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After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loading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instruction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IR,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branch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microinstruction </a:t>
            </a:r>
            <a:r>
              <a:rPr sz="2000" dirty="0">
                <a:latin typeface="Arial MT"/>
                <a:cs typeface="Arial MT"/>
              </a:rPr>
              <a:t>transfers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corresponding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microroutine,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is </a:t>
            </a:r>
            <a:r>
              <a:rPr sz="2000" dirty="0">
                <a:latin typeface="Arial MT"/>
                <a:cs typeface="Arial MT"/>
              </a:rPr>
              <a:t>assumed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location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25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store.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4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215" algn="l"/>
              </a:tabLst>
            </a:pP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address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output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starting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address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generator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block</a:t>
            </a:r>
            <a:r>
              <a:rPr sz="1800" spc="-25" dirty="0">
                <a:latin typeface="Arial MT"/>
                <a:cs typeface="Arial MT"/>
              </a:rPr>
              <a:t> in</a:t>
            </a:r>
            <a:endParaRPr sz="18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Figure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7.16.</a:t>
            </a:r>
            <a:endParaRPr sz="1800">
              <a:latin typeface="Arial MT"/>
              <a:cs typeface="Arial MT"/>
            </a:endParaRPr>
          </a:p>
          <a:p>
            <a:pPr marL="355600" marR="238760" indent="-343535">
              <a:lnSpc>
                <a:spcPct val="10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microinstruction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location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25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tests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condition codes.</a:t>
            </a:r>
            <a:endParaRPr sz="2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440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850" algn="l"/>
              </a:tabLst>
            </a:pPr>
            <a:r>
              <a:rPr sz="1800" dirty="0">
                <a:latin typeface="Arial MT"/>
                <a:cs typeface="Arial MT"/>
              </a:rPr>
              <a:t>If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equal 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0,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branch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takes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place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location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0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fetch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new </a:t>
            </a:r>
            <a:r>
              <a:rPr sz="1800" dirty="0">
                <a:latin typeface="Arial MT"/>
                <a:cs typeface="Arial MT"/>
              </a:rPr>
              <a:t>machine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instruction.</a:t>
            </a:r>
            <a:endParaRPr sz="1800">
              <a:latin typeface="Arial MT"/>
              <a:cs typeface="Arial MT"/>
            </a:endParaRPr>
          </a:p>
          <a:p>
            <a:pPr marL="704850" marR="372745" lvl="1" indent="-347980">
              <a:lnSpc>
                <a:spcPct val="100000"/>
              </a:lnSpc>
              <a:spcBef>
                <a:spcPts val="434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850" algn="l"/>
              </a:tabLst>
            </a:pPr>
            <a:r>
              <a:rPr sz="1800" dirty="0">
                <a:latin typeface="Arial MT"/>
                <a:cs typeface="Arial MT"/>
              </a:rPr>
              <a:t>Otherwise,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microinstruction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location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26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executed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put</a:t>
            </a:r>
            <a:r>
              <a:rPr sz="1800" spc="-25" dirty="0">
                <a:latin typeface="Arial MT"/>
                <a:cs typeface="Arial MT"/>
              </a:rPr>
              <a:t> the </a:t>
            </a:r>
            <a:r>
              <a:rPr sz="1800" dirty="0">
                <a:latin typeface="Arial MT"/>
                <a:cs typeface="Arial MT"/>
              </a:rPr>
              <a:t>branch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target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address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register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Z.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7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microinstruction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location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27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loads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PC.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0185" y="1956069"/>
            <a:ext cx="3696690" cy="4709011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36559" cy="4489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7401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support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microprogram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branching,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organization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should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modified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shown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7.18.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starting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generator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7.16 </a:t>
            </a:r>
            <a:r>
              <a:rPr sz="2600" dirty="0">
                <a:latin typeface="Arial MT"/>
                <a:cs typeface="Arial MT"/>
              </a:rPr>
              <a:t>becomes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starting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branch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generator.</a:t>
            </a:r>
            <a:endParaRPr sz="2600">
              <a:latin typeface="Arial MT"/>
              <a:cs typeface="Arial MT"/>
            </a:endParaRPr>
          </a:p>
          <a:p>
            <a:pPr marL="704850" marR="826135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block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loads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new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address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µPC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50" dirty="0">
                <a:latin typeface="Arial MT"/>
                <a:cs typeface="Arial MT"/>
              </a:rPr>
              <a:t>a </a:t>
            </a:r>
            <a:r>
              <a:rPr sz="2200" spc="-10" dirty="0">
                <a:latin typeface="Arial MT"/>
                <a:cs typeface="Arial MT"/>
              </a:rPr>
              <a:t>microinstruction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do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so.</a:t>
            </a:r>
            <a:endParaRPr sz="2200">
              <a:latin typeface="Arial MT"/>
              <a:cs typeface="Arial MT"/>
            </a:endParaRPr>
          </a:p>
          <a:p>
            <a:pPr marL="355600" marR="26034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allow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implementation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conditional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branch, </a:t>
            </a:r>
            <a:r>
              <a:rPr sz="2600" dirty="0">
                <a:latin typeface="Arial MT"/>
                <a:cs typeface="Arial MT"/>
              </a:rPr>
              <a:t>inputs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consist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external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inputs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and </a:t>
            </a:r>
            <a:r>
              <a:rPr sz="2600" dirty="0">
                <a:latin typeface="Arial MT"/>
                <a:cs typeface="Arial MT"/>
              </a:rPr>
              <a:t>condition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codes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well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instruction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register.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Microprogrammed</a:t>
            </a:r>
            <a:r>
              <a:rPr spc="-195" dirty="0"/>
              <a:t> </a:t>
            </a:r>
            <a:r>
              <a:rPr spc="-10" dirty="0"/>
              <a:t>Control..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6958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860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µPC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incremented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microinstruction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fetched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microprogram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except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situations:</a:t>
            </a:r>
            <a:endParaRPr sz="2400">
              <a:latin typeface="Arial MT"/>
              <a:cs typeface="Arial MT"/>
            </a:endParaRPr>
          </a:p>
          <a:p>
            <a:pPr marL="527685" marR="5080" indent="-51562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AutoNum type="arabicPeriod"/>
              <a:tabLst>
                <a:tab pos="52768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IR,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µPC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microroutine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for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10" dirty="0">
                <a:latin typeface="Arial MT"/>
                <a:cs typeface="Arial MT"/>
              </a:rPr>
              <a:t>instruction.</a:t>
            </a:r>
            <a:endParaRPr sz="2400">
              <a:latin typeface="Arial MT"/>
              <a:cs typeface="Arial MT"/>
            </a:endParaRPr>
          </a:p>
          <a:p>
            <a:pPr marL="527685" marR="24130" indent="-515620" algn="just">
              <a:lnSpc>
                <a:spcPct val="100000"/>
              </a:lnSpc>
              <a:spcBef>
                <a:spcPts val="580"/>
              </a:spcBef>
              <a:buSzPct val="68750"/>
              <a:buAutoNum type="arabicPeriod"/>
              <a:tabLst>
                <a:tab pos="527685" algn="l"/>
                <a:tab pos="529590" algn="l"/>
              </a:tabLst>
            </a:pPr>
            <a:r>
              <a:rPr sz="2400" dirty="0">
                <a:solidFill>
                  <a:srgbClr val="330066"/>
                </a:solidFill>
                <a:latin typeface="Arial MT"/>
                <a:cs typeface="Arial MT"/>
              </a:rPr>
              <a:t>	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microinstruction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encountered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condition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satisfied,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µPC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branch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address.</a:t>
            </a:r>
            <a:endParaRPr sz="2400">
              <a:latin typeface="Arial MT"/>
              <a:cs typeface="Arial MT"/>
            </a:endParaRPr>
          </a:p>
          <a:p>
            <a:pPr marL="527685" marR="104775" indent="-51562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AutoNum type="arabicPeriod"/>
              <a:tabLst>
                <a:tab pos="527685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microinstruction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encountered,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µPC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CW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microroutine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fetch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cycle.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4696</Words>
  <Application>Microsoft Office PowerPoint</Application>
  <PresentationFormat>On-screen Show (4:3)</PresentationFormat>
  <Paragraphs>621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2" baseType="lpstr">
      <vt:lpstr>Arial</vt:lpstr>
      <vt:lpstr>Arial MT</vt:lpstr>
      <vt:lpstr>Calibri</vt:lpstr>
      <vt:lpstr>Symbol</vt:lpstr>
      <vt:lpstr>Times New Roman</vt:lpstr>
      <vt:lpstr>Wingdings</vt:lpstr>
      <vt:lpstr>Office Theme</vt:lpstr>
      <vt:lpstr>PowerPoint Presentation</vt:lpstr>
      <vt:lpstr>Overview</vt:lpstr>
      <vt:lpstr>Some Fundamental Concepts</vt:lpstr>
      <vt:lpstr>Fundamental Concepts</vt:lpstr>
      <vt:lpstr>Steps in Executing an Instruction</vt:lpstr>
      <vt:lpstr>Processor Organization</vt:lpstr>
      <vt:lpstr>Processor Organization..</vt:lpstr>
      <vt:lpstr>Processor Organization..</vt:lpstr>
      <vt:lpstr>Processor Organization..</vt:lpstr>
      <vt:lpstr>Processor Organization..</vt:lpstr>
      <vt:lpstr>Processor Organization..</vt:lpstr>
      <vt:lpstr>Sequence of Steps in Executing an Instruction</vt:lpstr>
      <vt:lpstr>Register Transfers</vt:lpstr>
      <vt:lpstr>Register Transfers..</vt:lpstr>
      <vt:lpstr>Register Transfers..</vt:lpstr>
      <vt:lpstr>Register Transfers..</vt:lpstr>
      <vt:lpstr>Register Transfers..</vt:lpstr>
      <vt:lpstr>Register Transfers..</vt:lpstr>
      <vt:lpstr>Register Transfers..</vt:lpstr>
      <vt:lpstr>Performing an Arithmetic or Logic Operation</vt:lpstr>
      <vt:lpstr>Performing an Arithmetic or Logic Operation..</vt:lpstr>
      <vt:lpstr>Performing an Arithmetic or Logic Operation..</vt:lpstr>
      <vt:lpstr>Fetching a Word from Memory</vt:lpstr>
      <vt:lpstr>Fetching a Word from Memory..</vt:lpstr>
      <vt:lpstr>Fetching a Word from Memory..</vt:lpstr>
      <vt:lpstr>Fetching a Word from Memory..</vt:lpstr>
      <vt:lpstr>Fetching a Word from Memory..</vt:lpstr>
      <vt:lpstr>Fetching a Word from Memory..</vt:lpstr>
      <vt:lpstr>Fetching a Word from Memory..</vt:lpstr>
      <vt:lpstr>Fetching a Word from Memory..</vt:lpstr>
      <vt:lpstr>PowerPoint Presentation</vt:lpstr>
      <vt:lpstr>Storing a Word in Memory</vt:lpstr>
      <vt:lpstr>Execution of a Complete Instruction</vt:lpstr>
      <vt:lpstr>Execution of a Complete Instruction..</vt:lpstr>
      <vt:lpstr>Execution of a Complete Instruction..</vt:lpstr>
      <vt:lpstr>Execution of Branch Instructions</vt:lpstr>
      <vt:lpstr>Execution of Branch Instructions..</vt:lpstr>
      <vt:lpstr>Execution of Branch Instructions..</vt:lpstr>
      <vt:lpstr>Execution of Branch Instructions..</vt:lpstr>
      <vt:lpstr>Execution of Branch Instructions..</vt:lpstr>
      <vt:lpstr>Multiple-Bus Organization</vt:lpstr>
      <vt:lpstr>Multiple-Bus Organization.. Bus A Bus B Bus C</vt:lpstr>
      <vt:lpstr>Multiple-Bus Organization..</vt:lpstr>
      <vt:lpstr>Multiple-Bus Organization..</vt:lpstr>
      <vt:lpstr>Multiple-Bus Organization..</vt:lpstr>
      <vt:lpstr>Multiple-Bus Organization..</vt:lpstr>
      <vt:lpstr>Multiple-Bus Organization..</vt:lpstr>
      <vt:lpstr>Hardwired Control</vt:lpstr>
      <vt:lpstr>Overview</vt:lpstr>
      <vt:lpstr>Hardwired Control – Control Unit Organization</vt:lpstr>
      <vt:lpstr>Control Unit Organization</vt:lpstr>
      <vt:lpstr>Control Unit Organization..</vt:lpstr>
      <vt:lpstr>Control Unit Organization..</vt:lpstr>
      <vt:lpstr>Control Unit Organization - Detailed Block Description</vt:lpstr>
      <vt:lpstr>Control Unit Organization..</vt:lpstr>
      <vt:lpstr>Generating Zin</vt:lpstr>
      <vt:lpstr>Generating End</vt:lpstr>
      <vt:lpstr>Control Unit Organization..</vt:lpstr>
      <vt:lpstr>Control Unit Organization..</vt:lpstr>
      <vt:lpstr>A Complete Processor</vt:lpstr>
      <vt:lpstr>A Complete Processor</vt:lpstr>
      <vt:lpstr>A Complete Processor..</vt:lpstr>
      <vt:lpstr>A Complete Processor..</vt:lpstr>
      <vt:lpstr>Microprogrammed Control</vt:lpstr>
      <vt:lpstr>Overview</vt:lpstr>
      <vt:lpstr>Microprogrammed Control</vt:lpstr>
      <vt:lpstr>Microprogrammed Control..</vt:lpstr>
      <vt:lpstr>Microprogrammed Control..</vt:lpstr>
      <vt:lpstr>Microprogrammed Control..</vt:lpstr>
      <vt:lpstr>Microprogrammed Control..</vt:lpstr>
      <vt:lpstr>Microprogrammed Control..</vt:lpstr>
      <vt:lpstr>Microprogrammed Control..</vt:lpstr>
      <vt:lpstr>Microprogrammed Control..</vt:lpstr>
      <vt:lpstr>Microprogrammed Control..</vt:lpstr>
      <vt:lpstr>Microprogrammed Control..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 and Architecture - Basic Processing Unit (Module 5)</dc:title>
  <dc:creator>Shrishail Bhat</dc:creator>
  <cp:lastModifiedBy>HP</cp:lastModifiedBy>
  <cp:revision>1</cp:revision>
  <dcterms:created xsi:type="dcterms:W3CDTF">2025-04-28T13:28:03Z</dcterms:created>
  <dcterms:modified xsi:type="dcterms:W3CDTF">2025-04-28T13:28:57Z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2025-04-28T00:00:00Z</vt:filetime>
  </property>
  <property fmtid="{D5CDD505-2E9C-101B-9397-08002B2CF9AE}" pid="5" name="Producer">
    <vt:lpwstr>Microsoft® PowerPoint® 2016</vt:lpwstr>
  </property>
</Properties>
</file>