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315200" y="1066800"/>
            <a:ext cx="0" cy="4495800"/>
          </a:xfrm>
          <a:custGeom>
            <a:avLst/>
            <a:gdLst/>
            <a:ahLst/>
            <a:cxnLst/>
            <a:rect l="l" t="t" r="r" b="b"/>
            <a:pathLst>
              <a:path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3507" y="2993135"/>
            <a:ext cx="201168" cy="20116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1959" y="2993135"/>
            <a:ext cx="201168" cy="20116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6971" y="2993135"/>
            <a:ext cx="201168" cy="20116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93507" y="3276600"/>
            <a:ext cx="201168" cy="20116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1959" y="3276600"/>
            <a:ext cx="201168" cy="20116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76971" y="3276600"/>
            <a:ext cx="201168" cy="20116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45423" y="3276600"/>
            <a:ext cx="201168" cy="20116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93507" y="3560064"/>
            <a:ext cx="201168" cy="20269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76971" y="3560064"/>
            <a:ext cx="201168" cy="20269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45423" y="3560064"/>
            <a:ext cx="201168" cy="202692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61959" y="3560064"/>
            <a:ext cx="201168" cy="202692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30411" y="3560064"/>
            <a:ext cx="201168" cy="202692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93507" y="3843528"/>
            <a:ext cx="201168" cy="202692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61959" y="3843528"/>
            <a:ext cx="201168" cy="202692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76971" y="3843528"/>
            <a:ext cx="201168" cy="20269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45423" y="3843528"/>
            <a:ext cx="201168" cy="20269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493507" y="4126991"/>
            <a:ext cx="201168" cy="20421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776971" y="4126991"/>
            <a:ext cx="201168" cy="204215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061959" y="4126991"/>
            <a:ext cx="201168" cy="204215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45423" y="4126991"/>
            <a:ext cx="201168" cy="204215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30411" y="4126991"/>
            <a:ext cx="201168" cy="204215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493507" y="4411979"/>
            <a:ext cx="201168" cy="20116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061959" y="4411979"/>
            <a:ext cx="201168" cy="201168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776971" y="4411979"/>
            <a:ext cx="201168" cy="201168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345423" y="4411979"/>
            <a:ext cx="201168" cy="201168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493507" y="4695444"/>
            <a:ext cx="201168" cy="202692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76971" y="4695444"/>
            <a:ext cx="201168" cy="202692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061959" y="4695444"/>
            <a:ext cx="201168" cy="202692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776971" y="4980432"/>
            <a:ext cx="201168" cy="201168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345423" y="4695444"/>
            <a:ext cx="201168" cy="202692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345423" y="4980432"/>
            <a:ext cx="201168" cy="201168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304800" y="28194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06422" y="1793824"/>
            <a:ext cx="5414645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962900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152400"/>
            <a:ext cx="120396" cy="1203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21040" y="152400"/>
            <a:ext cx="118871" cy="1203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90204" y="152400"/>
            <a:ext cx="112775" cy="12039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400" y="320040"/>
            <a:ext cx="120396" cy="11582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21040" y="320040"/>
            <a:ext cx="118871" cy="11582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90204" y="320040"/>
            <a:ext cx="112775" cy="115823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57843" y="320040"/>
            <a:ext cx="112775" cy="115823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0" y="487680"/>
            <a:ext cx="120396" cy="11277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21040" y="487680"/>
            <a:ext cx="118871" cy="11277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90204" y="487680"/>
            <a:ext cx="112775" cy="112775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7843" y="487680"/>
            <a:ext cx="112775" cy="11277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825483" y="487680"/>
            <a:ext cx="120396" cy="11277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153400" y="656844"/>
            <a:ext cx="120396" cy="118871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321040" y="656844"/>
            <a:ext cx="118871" cy="118871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490204" y="656844"/>
            <a:ext cx="112775" cy="118871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57843" y="656844"/>
            <a:ext cx="112775" cy="118871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824483"/>
            <a:ext cx="120396" cy="118871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321040" y="824483"/>
            <a:ext cx="118871" cy="118871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90204" y="824483"/>
            <a:ext cx="112775" cy="11887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657843" y="824483"/>
            <a:ext cx="112775" cy="118871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825483" y="824483"/>
            <a:ext cx="120396" cy="118871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53400" y="992124"/>
            <a:ext cx="120396" cy="118872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321040" y="992124"/>
            <a:ext cx="118871" cy="118872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90204" y="992124"/>
            <a:ext cx="112775" cy="118872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657843" y="992124"/>
            <a:ext cx="112775" cy="118872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153400" y="1159763"/>
            <a:ext cx="120396" cy="112775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321040" y="1159763"/>
            <a:ext cx="118871" cy="112775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657843" y="1159763"/>
            <a:ext cx="112775" cy="112775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490204" y="1159763"/>
            <a:ext cx="112775" cy="112775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21040" y="1327403"/>
            <a:ext cx="118871" cy="120396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657843" y="1327403"/>
            <a:ext cx="112775" cy="1203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157098"/>
            <a:ext cx="7288530" cy="1214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33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700911"/>
            <a:ext cx="7961630" cy="462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132829" y="4191000"/>
            <a:ext cx="54146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MEMORY</a:t>
            </a:r>
            <a:r>
              <a:rPr sz="4800" spc="-265" dirty="0"/>
              <a:t> </a:t>
            </a:r>
            <a:r>
              <a:rPr sz="4800" spc="-10" dirty="0"/>
              <a:t>SYSTEM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981201" y="685800"/>
            <a:ext cx="3886200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0" b="1" dirty="0">
                <a:latin typeface="Arial MT"/>
                <a:cs typeface="Arial MT"/>
              </a:rPr>
              <a:t>Module</a:t>
            </a:r>
            <a:r>
              <a:rPr sz="6000" b="1" spc="-50" dirty="0">
                <a:latin typeface="Arial MT"/>
                <a:cs typeface="Arial MT"/>
              </a:rPr>
              <a:t> 4</a:t>
            </a:r>
            <a:endParaRPr sz="6000" b="1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374713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" y="1743582"/>
            <a:ext cx="8044180" cy="4976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marR="43624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maximum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size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be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computer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determined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addressing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scheme.</a:t>
            </a:r>
            <a:endParaRPr sz="2800">
              <a:latin typeface="Arial MT"/>
              <a:cs typeface="Arial MT"/>
            </a:endParaRPr>
          </a:p>
          <a:p>
            <a:pPr marL="379730" marR="311150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example,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computer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generates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16-</a:t>
            </a:r>
            <a:r>
              <a:rPr sz="2800" spc="-25" dirty="0">
                <a:latin typeface="Arial MT"/>
                <a:cs typeface="Arial MT"/>
              </a:rPr>
              <a:t>bit 	</a:t>
            </a:r>
            <a:r>
              <a:rPr sz="2800" dirty="0">
                <a:latin typeface="Arial MT"/>
                <a:cs typeface="Arial MT"/>
              </a:rPr>
              <a:t>addresses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capable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addressing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up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</a:t>
            </a:r>
            <a:r>
              <a:rPr sz="2775" baseline="25525" dirty="0">
                <a:latin typeface="Arial MT"/>
                <a:cs typeface="Arial MT"/>
              </a:rPr>
              <a:t>16</a:t>
            </a:r>
            <a:r>
              <a:rPr sz="2775" spc="300" baseline="2552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= 	</a:t>
            </a:r>
            <a:r>
              <a:rPr sz="2800" dirty="0">
                <a:latin typeface="Arial MT"/>
                <a:cs typeface="Arial MT"/>
              </a:rPr>
              <a:t>64K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locations.</a:t>
            </a:r>
            <a:endParaRPr sz="2800">
              <a:latin typeface="Arial MT"/>
              <a:cs typeface="Arial MT"/>
            </a:endParaRPr>
          </a:p>
          <a:p>
            <a:pPr marL="381000" marR="304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Machines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whose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generate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32-</a:t>
            </a:r>
            <a:r>
              <a:rPr sz="2800" spc="-25" dirty="0">
                <a:latin typeface="Arial MT"/>
                <a:cs typeface="Arial MT"/>
              </a:rPr>
              <a:t>bit </a:t>
            </a:r>
            <a:r>
              <a:rPr sz="2800" dirty="0">
                <a:latin typeface="Arial MT"/>
                <a:cs typeface="Arial MT"/>
              </a:rPr>
              <a:t>addresses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utilize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contains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up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</a:t>
            </a:r>
            <a:r>
              <a:rPr sz="2775" baseline="25525" dirty="0">
                <a:latin typeface="Arial MT"/>
                <a:cs typeface="Arial MT"/>
              </a:rPr>
              <a:t>32</a:t>
            </a:r>
            <a:r>
              <a:rPr sz="2775" spc="330" baseline="255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4G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(giga)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locations.</a:t>
            </a:r>
            <a:endParaRPr sz="2800">
              <a:latin typeface="Arial MT"/>
              <a:cs typeface="Arial MT"/>
            </a:endParaRPr>
          </a:p>
          <a:p>
            <a:pPr marL="381000" marR="33337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number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represents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size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of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space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computer.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7375"/>
            <a:ext cx="7759065" cy="369633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Most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modern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computers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byte-addressable.</a:t>
            </a:r>
            <a:endParaRPr sz="2800">
              <a:latin typeface="Arial MT"/>
              <a:cs typeface="Arial MT"/>
            </a:endParaRPr>
          </a:p>
          <a:p>
            <a:pPr marL="355600" marR="313055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usually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designed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and </a:t>
            </a:r>
            <a:r>
              <a:rPr sz="2800" dirty="0">
                <a:latin typeface="Arial MT"/>
                <a:cs typeface="Arial MT"/>
              </a:rPr>
              <a:t>retrieve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word-</a:t>
            </a:r>
            <a:r>
              <a:rPr sz="2800" dirty="0">
                <a:latin typeface="Arial MT"/>
                <a:cs typeface="Arial MT"/>
              </a:rPr>
              <a:t>length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quantities.</a:t>
            </a:r>
            <a:endParaRPr sz="2800">
              <a:latin typeface="Arial MT"/>
              <a:cs typeface="Arial MT"/>
            </a:endParaRPr>
          </a:p>
          <a:p>
            <a:pPr marL="355600" marR="11430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takes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place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two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registers,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usually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MAR </a:t>
            </a:r>
            <a:r>
              <a:rPr sz="2800" dirty="0">
                <a:latin typeface="Arial MT"/>
                <a:cs typeface="Arial MT"/>
              </a:rPr>
              <a:t>(memory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register)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MDR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(memory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register).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/>
          <p:nvPr/>
        </p:nvSpPr>
        <p:spPr>
          <a:xfrm>
            <a:off x="7461504" y="4823586"/>
            <a:ext cx="805180" cy="17145"/>
          </a:xfrm>
          <a:custGeom>
            <a:avLst/>
            <a:gdLst/>
            <a:ahLst/>
            <a:cxnLst/>
            <a:rect l="l" t="t" r="r" b="b"/>
            <a:pathLst>
              <a:path w="805179" h="17145">
                <a:moveTo>
                  <a:pt x="805179" y="0"/>
                </a:moveTo>
                <a:lnTo>
                  <a:pt x="0" y="0"/>
                </a:lnTo>
                <a:lnTo>
                  <a:pt x="0" y="17144"/>
                </a:lnTo>
                <a:lnTo>
                  <a:pt x="805179" y="17144"/>
                </a:lnTo>
                <a:lnTo>
                  <a:pt x="8051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1743582"/>
            <a:ext cx="8128000" cy="5033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1800" marR="32829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31800" algn="l"/>
              </a:tabLst>
            </a:pPr>
            <a:r>
              <a:rPr sz="2600" dirty="0">
                <a:latin typeface="Arial MT"/>
                <a:cs typeface="Arial MT"/>
              </a:rPr>
              <a:t>If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bits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long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MDR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bits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long,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then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unit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contain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up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2</a:t>
            </a:r>
            <a:r>
              <a:rPr sz="2550" baseline="26143" dirty="0">
                <a:latin typeface="Arial MT"/>
                <a:cs typeface="Arial MT"/>
              </a:rPr>
              <a:t>k</a:t>
            </a:r>
            <a:r>
              <a:rPr sz="2550" spc="330" baseline="26143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addressable locations.</a:t>
            </a:r>
            <a:endParaRPr sz="2600">
              <a:latin typeface="Arial MT"/>
              <a:cs typeface="Arial MT"/>
            </a:endParaRPr>
          </a:p>
          <a:p>
            <a:pPr marL="431800" marR="939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31800" algn="l"/>
              </a:tabLst>
            </a:pPr>
            <a:r>
              <a:rPr sz="2600" dirty="0">
                <a:latin typeface="Arial MT"/>
                <a:cs typeface="Arial MT"/>
              </a:rPr>
              <a:t>During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cycle,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bits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are </a:t>
            </a:r>
            <a:r>
              <a:rPr sz="2600" dirty="0">
                <a:latin typeface="Arial MT"/>
                <a:cs typeface="Arial MT"/>
              </a:rPr>
              <a:t>transferred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between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processor.</a:t>
            </a:r>
            <a:endParaRPr sz="2600">
              <a:latin typeface="Arial MT"/>
              <a:cs typeface="Arial MT"/>
            </a:endParaRPr>
          </a:p>
          <a:p>
            <a:pPr marL="431800" marR="54038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31800" algn="l"/>
              </a:tabLst>
            </a:pP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transfer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takes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place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over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bus, </a:t>
            </a:r>
            <a:r>
              <a:rPr sz="2600" dirty="0">
                <a:latin typeface="Arial MT"/>
                <a:cs typeface="Arial MT"/>
              </a:rPr>
              <a:t>which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lines.</a:t>
            </a:r>
            <a:endParaRPr sz="2600">
              <a:latin typeface="Arial MT"/>
              <a:cs typeface="Arial MT"/>
            </a:endParaRPr>
          </a:p>
          <a:p>
            <a:pPr marL="430530" marR="311150" indent="-342265" algn="just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318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bus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also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includes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lines </a:t>
            </a:r>
            <a:r>
              <a:rPr sz="2600" spc="-10" dirty="0">
                <a:latin typeface="Cambria Math"/>
                <a:cs typeface="Cambria Math"/>
              </a:rPr>
              <a:t>Read/Write 	</a:t>
            </a:r>
            <a:r>
              <a:rPr sz="2600" spc="-775" dirty="0">
                <a:latin typeface="Arial MT"/>
                <a:cs typeface="Arial MT"/>
              </a:rPr>
              <a:t>(</a:t>
            </a:r>
            <a:r>
              <a:rPr sz="2600" spc="-775" dirty="0">
                <a:latin typeface="Cambria Math"/>
                <a:cs typeface="Cambria Math"/>
              </a:rPr>
              <a:t>R/W</a:t>
            </a:r>
            <a:r>
              <a:rPr sz="3900" spc="-1162" baseline="10683" dirty="0">
                <a:latin typeface="Cambria Math"/>
                <a:cs typeface="Cambria Math"/>
              </a:rPr>
              <a:t>ഥ</a:t>
            </a:r>
            <a:r>
              <a:rPr sz="3900" spc="944" baseline="10683" dirty="0">
                <a:latin typeface="Cambria Math"/>
                <a:cs typeface="Cambria Math"/>
              </a:rPr>
              <a:t> </a:t>
            </a:r>
            <a:r>
              <a:rPr sz="2600" dirty="0">
                <a:latin typeface="Arial MT"/>
                <a:cs typeface="Arial MT"/>
              </a:rPr>
              <a:t>)</a:t>
            </a:r>
            <a:r>
              <a:rPr sz="2600" spc="-1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1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Function</a:t>
            </a:r>
            <a:r>
              <a:rPr sz="2600" spc="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Completed</a:t>
            </a:r>
            <a:r>
              <a:rPr sz="2600" spc="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(MFC)</a:t>
            </a:r>
            <a:r>
              <a:rPr sz="2600" spc="6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for 	</a:t>
            </a:r>
            <a:r>
              <a:rPr sz="2600" dirty="0">
                <a:latin typeface="Arial MT"/>
                <a:cs typeface="Arial MT"/>
              </a:rPr>
              <a:t>coordinating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transfers.</a:t>
            </a:r>
            <a:endParaRPr sz="2600">
              <a:latin typeface="Arial MT"/>
              <a:cs typeface="Arial MT"/>
            </a:endParaRPr>
          </a:p>
          <a:p>
            <a:pPr marL="780415" lvl="1" indent="-347345" algn="just">
              <a:lnSpc>
                <a:spcPct val="100000"/>
              </a:lnSpc>
              <a:spcBef>
                <a:spcPts val="58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80415" algn="l"/>
              </a:tabLst>
            </a:pPr>
            <a:r>
              <a:rPr sz="2400" dirty="0">
                <a:latin typeface="Arial MT"/>
                <a:cs typeface="Arial MT"/>
              </a:rPr>
              <a:t>Other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indicate</a:t>
            </a:r>
            <a:r>
              <a:rPr sz="2400" spc="-25" dirty="0">
                <a:latin typeface="Arial MT"/>
                <a:cs typeface="Arial MT"/>
              </a:rPr>
              <a:t> the</a:t>
            </a:r>
            <a:endParaRPr sz="2400">
              <a:latin typeface="Arial MT"/>
              <a:cs typeface="Arial MT"/>
            </a:endParaRPr>
          </a:p>
          <a:p>
            <a:pPr marL="78105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number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bytes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transferred.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7901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connection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5.1</a:t>
            </a:r>
            <a:endParaRPr sz="2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75105" y="3113404"/>
            <a:ext cx="4136390" cy="2688590"/>
            <a:chOff x="1475105" y="3113404"/>
            <a:chExt cx="4136390" cy="2688590"/>
          </a:xfrm>
        </p:grpSpPr>
        <p:sp>
          <p:nvSpPr>
            <p:cNvPr id="5" name="object 5"/>
            <p:cNvSpPr/>
            <p:nvPr/>
          </p:nvSpPr>
          <p:spPr>
            <a:xfrm>
              <a:off x="3148584" y="5015483"/>
              <a:ext cx="2452370" cy="200025"/>
            </a:xfrm>
            <a:custGeom>
              <a:avLst/>
              <a:gdLst/>
              <a:ahLst/>
              <a:cxnLst/>
              <a:rect l="l" t="t" r="r" b="b"/>
              <a:pathLst>
                <a:path w="2452370" h="200025">
                  <a:moveTo>
                    <a:pt x="166243" y="199644"/>
                  </a:moveTo>
                  <a:lnTo>
                    <a:pt x="166243" y="163322"/>
                  </a:lnTo>
                  <a:lnTo>
                    <a:pt x="2285873" y="163322"/>
                  </a:lnTo>
                  <a:lnTo>
                    <a:pt x="2285873" y="199644"/>
                  </a:lnTo>
                  <a:lnTo>
                    <a:pt x="2452116" y="108839"/>
                  </a:lnTo>
                  <a:lnTo>
                    <a:pt x="2285873" y="0"/>
                  </a:lnTo>
                  <a:lnTo>
                    <a:pt x="2285873" y="54483"/>
                  </a:lnTo>
                  <a:lnTo>
                    <a:pt x="166243" y="54483"/>
                  </a:lnTo>
                  <a:lnTo>
                    <a:pt x="166243" y="0"/>
                  </a:lnTo>
                  <a:lnTo>
                    <a:pt x="0" y="108839"/>
                  </a:lnTo>
                  <a:lnTo>
                    <a:pt x="166243" y="199644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86662" y="3124961"/>
              <a:ext cx="1643380" cy="2667000"/>
            </a:xfrm>
            <a:custGeom>
              <a:avLst/>
              <a:gdLst/>
              <a:ahLst/>
              <a:cxnLst/>
              <a:rect l="l" t="t" r="r" b="b"/>
              <a:pathLst>
                <a:path w="1643380" h="2667000">
                  <a:moveTo>
                    <a:pt x="0" y="2667000"/>
                  </a:moveTo>
                  <a:lnTo>
                    <a:pt x="1642872" y="2667000"/>
                  </a:lnTo>
                  <a:lnTo>
                    <a:pt x="1642872" y="0"/>
                  </a:lnTo>
                  <a:lnTo>
                    <a:pt x="0" y="0"/>
                  </a:lnTo>
                  <a:lnTo>
                    <a:pt x="0" y="26670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85900" y="3124199"/>
              <a:ext cx="1643380" cy="2667000"/>
            </a:xfrm>
            <a:custGeom>
              <a:avLst/>
              <a:gdLst/>
              <a:ahLst/>
              <a:cxnLst/>
              <a:rect l="l" t="t" r="r" b="b"/>
              <a:pathLst>
                <a:path w="1643380" h="2667000">
                  <a:moveTo>
                    <a:pt x="0" y="2667000"/>
                  </a:moveTo>
                  <a:lnTo>
                    <a:pt x="1642872" y="2667000"/>
                  </a:lnTo>
                  <a:lnTo>
                    <a:pt x="1642872" y="0"/>
                  </a:lnTo>
                  <a:lnTo>
                    <a:pt x="0" y="0"/>
                  </a:lnTo>
                  <a:lnTo>
                    <a:pt x="0" y="2667000"/>
                  </a:lnTo>
                  <a:close/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5966" y="4350257"/>
              <a:ext cx="2825750" cy="216535"/>
            </a:xfrm>
            <a:custGeom>
              <a:avLst/>
              <a:gdLst/>
              <a:ahLst/>
              <a:cxnLst/>
              <a:rect l="l" t="t" r="r" b="b"/>
              <a:pathLst>
                <a:path w="2825750" h="216535">
                  <a:moveTo>
                    <a:pt x="2659125" y="0"/>
                  </a:moveTo>
                  <a:lnTo>
                    <a:pt x="2659125" y="54737"/>
                  </a:lnTo>
                  <a:lnTo>
                    <a:pt x="186435" y="54737"/>
                  </a:lnTo>
                  <a:lnTo>
                    <a:pt x="186435" y="0"/>
                  </a:lnTo>
                  <a:lnTo>
                    <a:pt x="0" y="108204"/>
                  </a:lnTo>
                  <a:lnTo>
                    <a:pt x="186435" y="216408"/>
                  </a:lnTo>
                  <a:lnTo>
                    <a:pt x="186435" y="162941"/>
                  </a:lnTo>
                  <a:lnTo>
                    <a:pt x="2659125" y="162941"/>
                  </a:lnTo>
                  <a:lnTo>
                    <a:pt x="2659125" y="216408"/>
                  </a:lnTo>
                  <a:lnTo>
                    <a:pt x="2825496" y="108204"/>
                  </a:lnTo>
                  <a:lnTo>
                    <a:pt x="2659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75966" y="4350257"/>
              <a:ext cx="2825750" cy="216535"/>
            </a:xfrm>
            <a:custGeom>
              <a:avLst/>
              <a:gdLst/>
              <a:ahLst/>
              <a:cxnLst/>
              <a:rect l="l" t="t" r="r" b="b"/>
              <a:pathLst>
                <a:path w="2825750" h="216535">
                  <a:moveTo>
                    <a:pt x="186435" y="216408"/>
                  </a:moveTo>
                  <a:lnTo>
                    <a:pt x="186435" y="162941"/>
                  </a:lnTo>
                  <a:lnTo>
                    <a:pt x="2659125" y="162941"/>
                  </a:lnTo>
                  <a:lnTo>
                    <a:pt x="2659125" y="216408"/>
                  </a:lnTo>
                  <a:lnTo>
                    <a:pt x="2825496" y="108204"/>
                  </a:lnTo>
                  <a:lnTo>
                    <a:pt x="2659125" y="0"/>
                  </a:lnTo>
                  <a:lnTo>
                    <a:pt x="2659125" y="54737"/>
                  </a:lnTo>
                  <a:lnTo>
                    <a:pt x="186435" y="54737"/>
                  </a:lnTo>
                  <a:lnTo>
                    <a:pt x="186435" y="0"/>
                  </a:lnTo>
                  <a:lnTo>
                    <a:pt x="0" y="108204"/>
                  </a:lnTo>
                  <a:lnTo>
                    <a:pt x="186435" y="216408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75204" y="4349495"/>
              <a:ext cx="2825750" cy="216535"/>
            </a:xfrm>
            <a:custGeom>
              <a:avLst/>
              <a:gdLst/>
              <a:ahLst/>
              <a:cxnLst/>
              <a:rect l="l" t="t" r="r" b="b"/>
              <a:pathLst>
                <a:path w="2825750" h="216535">
                  <a:moveTo>
                    <a:pt x="186944" y="216407"/>
                  </a:moveTo>
                  <a:lnTo>
                    <a:pt x="186944" y="162305"/>
                  </a:lnTo>
                  <a:lnTo>
                    <a:pt x="2659253" y="162305"/>
                  </a:lnTo>
                  <a:lnTo>
                    <a:pt x="2659253" y="216407"/>
                  </a:lnTo>
                  <a:lnTo>
                    <a:pt x="2825496" y="108203"/>
                  </a:lnTo>
                  <a:lnTo>
                    <a:pt x="2659253" y="0"/>
                  </a:lnTo>
                  <a:lnTo>
                    <a:pt x="2659253" y="54101"/>
                  </a:lnTo>
                  <a:lnTo>
                    <a:pt x="186944" y="54101"/>
                  </a:lnTo>
                  <a:lnTo>
                    <a:pt x="186944" y="0"/>
                  </a:lnTo>
                  <a:lnTo>
                    <a:pt x="0" y="108203"/>
                  </a:lnTo>
                  <a:lnTo>
                    <a:pt x="186944" y="216407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840992" y="4296155"/>
            <a:ext cx="934719" cy="306705"/>
          </a:xfrm>
          <a:prstGeom prst="rect">
            <a:avLst/>
          </a:prstGeom>
          <a:ln w="21336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248920">
              <a:lnSpc>
                <a:spcPct val="100000"/>
              </a:lnSpc>
              <a:spcBef>
                <a:spcPts val="340"/>
              </a:spcBef>
            </a:pPr>
            <a:r>
              <a:rPr sz="1500" spc="-25" dirty="0">
                <a:latin typeface="Calibri"/>
                <a:cs typeface="Calibri"/>
              </a:rPr>
              <a:t>MDR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840864" y="3648328"/>
            <a:ext cx="3770629" cy="306705"/>
            <a:chOff x="1840864" y="3648328"/>
            <a:chExt cx="3770629" cy="306705"/>
          </a:xfrm>
        </p:grpSpPr>
        <p:sp>
          <p:nvSpPr>
            <p:cNvPr id="13" name="object 13"/>
            <p:cNvSpPr/>
            <p:nvPr/>
          </p:nvSpPr>
          <p:spPr>
            <a:xfrm>
              <a:off x="2775965" y="3684269"/>
              <a:ext cx="2825750" cy="216535"/>
            </a:xfrm>
            <a:custGeom>
              <a:avLst/>
              <a:gdLst/>
              <a:ahLst/>
              <a:cxnLst/>
              <a:rect l="l" t="t" r="r" b="b"/>
              <a:pathLst>
                <a:path w="2825750" h="216535">
                  <a:moveTo>
                    <a:pt x="2659125" y="0"/>
                  </a:moveTo>
                  <a:lnTo>
                    <a:pt x="2659125" y="53720"/>
                  </a:lnTo>
                  <a:lnTo>
                    <a:pt x="0" y="53720"/>
                  </a:lnTo>
                  <a:lnTo>
                    <a:pt x="0" y="162686"/>
                  </a:lnTo>
                  <a:lnTo>
                    <a:pt x="2659125" y="162686"/>
                  </a:lnTo>
                  <a:lnTo>
                    <a:pt x="2659125" y="216407"/>
                  </a:lnTo>
                  <a:lnTo>
                    <a:pt x="2825496" y="107568"/>
                  </a:lnTo>
                  <a:lnTo>
                    <a:pt x="2659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75965" y="3684269"/>
              <a:ext cx="2825750" cy="216535"/>
            </a:xfrm>
            <a:custGeom>
              <a:avLst/>
              <a:gdLst/>
              <a:ahLst/>
              <a:cxnLst/>
              <a:rect l="l" t="t" r="r" b="b"/>
              <a:pathLst>
                <a:path w="2825750" h="216535">
                  <a:moveTo>
                    <a:pt x="0" y="162686"/>
                  </a:moveTo>
                  <a:lnTo>
                    <a:pt x="2659125" y="162686"/>
                  </a:lnTo>
                  <a:lnTo>
                    <a:pt x="2659125" y="216407"/>
                  </a:lnTo>
                  <a:lnTo>
                    <a:pt x="2825496" y="107568"/>
                  </a:lnTo>
                  <a:lnTo>
                    <a:pt x="2659125" y="0"/>
                  </a:lnTo>
                  <a:lnTo>
                    <a:pt x="2659125" y="53720"/>
                  </a:lnTo>
                  <a:lnTo>
                    <a:pt x="0" y="53720"/>
                  </a:lnTo>
                  <a:lnTo>
                    <a:pt x="0" y="162686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75203" y="3683507"/>
              <a:ext cx="2825750" cy="216535"/>
            </a:xfrm>
            <a:custGeom>
              <a:avLst/>
              <a:gdLst/>
              <a:ahLst/>
              <a:cxnLst/>
              <a:rect l="l" t="t" r="r" b="b"/>
              <a:pathLst>
                <a:path w="2825750" h="216535">
                  <a:moveTo>
                    <a:pt x="0" y="162306"/>
                  </a:moveTo>
                  <a:lnTo>
                    <a:pt x="2659253" y="162306"/>
                  </a:lnTo>
                  <a:lnTo>
                    <a:pt x="2659253" y="216408"/>
                  </a:lnTo>
                  <a:lnTo>
                    <a:pt x="2825496" y="108204"/>
                  </a:lnTo>
                  <a:lnTo>
                    <a:pt x="2659253" y="0"/>
                  </a:lnTo>
                  <a:lnTo>
                    <a:pt x="2659253" y="54102"/>
                  </a:lnTo>
                  <a:lnTo>
                    <a:pt x="0" y="54102"/>
                  </a:lnTo>
                </a:path>
              </a:pathLst>
            </a:custGeom>
            <a:ln w="21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41753" y="3649217"/>
              <a:ext cx="934719" cy="304800"/>
            </a:xfrm>
            <a:custGeom>
              <a:avLst/>
              <a:gdLst/>
              <a:ahLst/>
              <a:cxnLst/>
              <a:rect l="l" t="t" r="r" b="b"/>
              <a:pathLst>
                <a:path w="934719" h="304800">
                  <a:moveTo>
                    <a:pt x="934212" y="0"/>
                  </a:moveTo>
                  <a:lnTo>
                    <a:pt x="0" y="0"/>
                  </a:lnTo>
                  <a:lnTo>
                    <a:pt x="0" y="304799"/>
                  </a:lnTo>
                  <a:lnTo>
                    <a:pt x="934212" y="304799"/>
                  </a:lnTo>
                  <a:lnTo>
                    <a:pt x="9342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41753" y="3649217"/>
              <a:ext cx="934719" cy="304800"/>
            </a:xfrm>
            <a:custGeom>
              <a:avLst/>
              <a:gdLst/>
              <a:ahLst/>
              <a:cxnLst/>
              <a:rect l="l" t="t" r="r" b="b"/>
              <a:pathLst>
                <a:path w="934719" h="304800">
                  <a:moveTo>
                    <a:pt x="0" y="304799"/>
                  </a:moveTo>
                  <a:lnTo>
                    <a:pt x="934212" y="304799"/>
                  </a:lnTo>
                  <a:lnTo>
                    <a:pt x="934212" y="0"/>
                  </a:lnTo>
                  <a:lnTo>
                    <a:pt x="0" y="0"/>
                  </a:lnTo>
                  <a:lnTo>
                    <a:pt x="0" y="30479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0992" y="3648455"/>
            <a:ext cx="934719" cy="304800"/>
          </a:xfrm>
          <a:prstGeom prst="rect">
            <a:avLst/>
          </a:prstGeom>
          <a:ln w="21336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248920">
              <a:lnSpc>
                <a:spcPct val="100000"/>
              </a:lnSpc>
              <a:spcBef>
                <a:spcPts val="190"/>
              </a:spcBef>
            </a:pPr>
            <a:r>
              <a:rPr sz="1500" spc="-25" dirty="0">
                <a:latin typeface="Calibri"/>
                <a:cs typeface="Calibri"/>
              </a:rPr>
              <a:t>MAR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26840" y="3299205"/>
            <a:ext cx="942340" cy="39878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080" indent="269240">
              <a:lnSpc>
                <a:spcPct val="63100"/>
              </a:lnSpc>
              <a:spcBef>
                <a:spcPts val="765"/>
              </a:spcBef>
            </a:pPr>
            <a:r>
              <a:rPr sz="1500" i="1" spc="-30" dirty="0">
                <a:latin typeface="Calibri"/>
                <a:cs typeface="Calibri"/>
              </a:rPr>
              <a:t>k</a:t>
            </a:r>
            <a:r>
              <a:rPr sz="1500" spc="-30" dirty="0">
                <a:latin typeface="Calibri"/>
                <a:cs typeface="Calibri"/>
              </a:rPr>
              <a:t>-</a:t>
            </a:r>
            <a:r>
              <a:rPr sz="1500" spc="-25" dirty="0">
                <a:latin typeface="Calibri"/>
                <a:cs typeface="Calibri"/>
              </a:rPr>
              <a:t>bit </a:t>
            </a:r>
            <a:r>
              <a:rPr sz="1500" dirty="0">
                <a:latin typeface="Calibri"/>
                <a:cs typeface="Calibri"/>
              </a:rPr>
              <a:t>address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bus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51553" y="3948810"/>
            <a:ext cx="683260" cy="4159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 indent="124460">
              <a:lnSpc>
                <a:spcPct val="70700"/>
              </a:lnSpc>
              <a:spcBef>
                <a:spcPts val="625"/>
              </a:spcBef>
            </a:pPr>
            <a:r>
              <a:rPr sz="1500" i="1" dirty="0">
                <a:latin typeface="Calibri"/>
                <a:cs typeface="Calibri"/>
              </a:rPr>
              <a:t>n</a:t>
            </a:r>
            <a:r>
              <a:rPr sz="1500" dirty="0">
                <a:latin typeface="Calibri"/>
                <a:cs typeface="Calibri"/>
              </a:rPr>
              <a:t>-</a:t>
            </a:r>
            <a:r>
              <a:rPr sz="1500" spc="-25" dirty="0">
                <a:latin typeface="Calibri"/>
                <a:cs typeface="Calibri"/>
              </a:rPr>
              <a:t>bit </a:t>
            </a:r>
            <a:r>
              <a:rPr sz="1500" dirty="0">
                <a:latin typeface="Calibri"/>
                <a:cs typeface="Calibri"/>
              </a:rPr>
              <a:t>data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bus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11223" y="3227070"/>
            <a:ext cx="7912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Calibri"/>
                <a:cs typeface="Calibri"/>
              </a:rPr>
              <a:t>Processor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00700" y="3124200"/>
            <a:ext cx="2057400" cy="2667000"/>
          </a:xfrm>
          <a:prstGeom prst="rect">
            <a:avLst/>
          </a:prstGeom>
          <a:ln w="21336">
            <a:solidFill>
              <a:srgbClr val="000000"/>
            </a:solidFill>
          </a:ln>
        </p:spPr>
        <p:txBody>
          <a:bodyPr vert="horz" wrap="square" lIns="0" tIns="62229" rIns="0" bIns="0" rtlCol="0">
            <a:spAutoFit/>
          </a:bodyPr>
          <a:lstStyle/>
          <a:p>
            <a:pPr marL="36830" algn="ctr">
              <a:lnSpc>
                <a:spcPct val="100000"/>
              </a:lnSpc>
              <a:spcBef>
                <a:spcPts val="489"/>
              </a:spcBef>
            </a:pPr>
            <a:r>
              <a:rPr sz="1500" b="1" spc="-10" dirty="0">
                <a:latin typeface="Calibri"/>
                <a:cs typeface="Calibri"/>
              </a:rPr>
              <a:t>Memory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00"/>
              </a:spcBef>
            </a:pPr>
            <a:endParaRPr sz="1500">
              <a:latin typeface="Calibri"/>
              <a:cs typeface="Calibri"/>
            </a:endParaRPr>
          </a:p>
          <a:p>
            <a:pPr marL="249554" marR="182880" algn="ctr">
              <a:lnSpc>
                <a:spcPct val="71300"/>
              </a:lnSpc>
            </a:pPr>
            <a:r>
              <a:rPr sz="1500" dirty="0">
                <a:latin typeface="Calibri"/>
                <a:cs typeface="Calibri"/>
              </a:rPr>
              <a:t>Up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2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800" i="1" spc="-15" baseline="25462" dirty="0">
                <a:latin typeface="Calibri"/>
                <a:cs typeface="Calibri"/>
              </a:rPr>
              <a:t>k</a:t>
            </a:r>
            <a:r>
              <a:rPr sz="1800" i="1" spc="-195" baseline="25462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addressable locations</a:t>
            </a:r>
            <a:endParaRPr sz="1500">
              <a:latin typeface="Calibri"/>
              <a:cs typeface="Calibri"/>
            </a:endParaRPr>
          </a:p>
          <a:p>
            <a:pPr marL="153035">
              <a:lnSpc>
                <a:spcPct val="100000"/>
              </a:lnSpc>
              <a:spcBef>
                <a:spcPts val="1465"/>
              </a:spcBef>
              <a:tabLst>
                <a:tab pos="1431925" algn="l"/>
              </a:tabLst>
            </a:pPr>
            <a:r>
              <a:rPr sz="1500" spc="-10" dirty="0">
                <a:latin typeface="Calibri"/>
                <a:cs typeface="Calibri"/>
              </a:rPr>
              <a:t>Word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length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50" dirty="0">
                <a:latin typeface="Calibri"/>
                <a:cs typeface="Calibri"/>
              </a:rPr>
              <a:t>=</a:t>
            </a:r>
            <a:r>
              <a:rPr sz="1500" dirty="0">
                <a:latin typeface="Calibri"/>
                <a:cs typeface="Calibri"/>
              </a:rPr>
              <a:t>	</a:t>
            </a:r>
            <a:r>
              <a:rPr sz="1500" i="1" dirty="0">
                <a:latin typeface="Calibri"/>
                <a:cs typeface="Calibri"/>
              </a:rPr>
              <a:t>n</a:t>
            </a:r>
            <a:r>
              <a:rPr sz="1500" i="1" spc="-5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bits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35502" y="5191759"/>
            <a:ext cx="1425575" cy="488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C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on</a:t>
            </a:r>
            <a:r>
              <a:rPr sz="1500" dirty="0">
                <a:latin typeface="Calibri"/>
                <a:cs typeface="Calibri"/>
              </a:rPr>
              <a:t>trol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lines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500" dirty="0">
                <a:latin typeface="Calibri"/>
                <a:cs typeface="Calibri"/>
              </a:rPr>
              <a:t>(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2250" baseline="5555" dirty="0">
                <a:latin typeface="Calibri"/>
                <a:cs typeface="Calibri"/>
              </a:rPr>
              <a:t>R</a:t>
            </a:r>
            <a:r>
              <a:rPr sz="2250" spc="172" baseline="5555" dirty="0">
                <a:latin typeface="Calibri"/>
                <a:cs typeface="Calibri"/>
              </a:rPr>
              <a:t> </a:t>
            </a:r>
            <a:r>
              <a:rPr sz="2250" baseline="5555" dirty="0">
                <a:latin typeface="Calibri"/>
                <a:cs typeface="Calibri"/>
              </a:rPr>
              <a:t>/W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MFC,</a:t>
            </a:r>
            <a:r>
              <a:rPr sz="1500" spc="-20" dirty="0">
                <a:latin typeface="Calibri"/>
                <a:cs typeface="Calibri"/>
              </a:rPr>
              <a:t> etc.)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0091" y="5993674"/>
            <a:ext cx="3562215" cy="2368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" y="1743582"/>
            <a:ext cx="7819390" cy="3722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marR="11112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by </a:t>
            </a:r>
            <a:r>
              <a:rPr sz="2800" dirty="0">
                <a:latin typeface="Arial MT"/>
                <a:cs typeface="Arial MT"/>
              </a:rPr>
              <a:t>loading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required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memory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</a:t>
            </a:r>
            <a:endParaRPr sz="2800">
              <a:latin typeface="Arial MT"/>
              <a:cs typeface="Arial MT"/>
            </a:endParaRPr>
          </a:p>
          <a:p>
            <a:pPr marL="7296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2961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720" dirty="0">
                <a:latin typeface="Cambria Math"/>
                <a:cs typeface="Cambria Math"/>
              </a:rPr>
              <a:t>R/W</a:t>
            </a:r>
            <a:r>
              <a:rPr sz="3600" spc="-1080" baseline="10416" dirty="0">
                <a:latin typeface="Cambria Math"/>
                <a:cs typeface="Cambria Math"/>
              </a:rPr>
              <a:t>ഥ</a:t>
            </a:r>
            <a:r>
              <a:rPr sz="3600" spc="615" baseline="10416" dirty="0">
                <a:latin typeface="Cambria Math"/>
                <a:cs typeface="Cambria Math"/>
              </a:rPr>
              <a:t> </a:t>
            </a:r>
            <a:r>
              <a:rPr sz="2400" dirty="0">
                <a:latin typeface="Arial MT"/>
                <a:cs typeface="Arial MT"/>
              </a:rPr>
              <a:t>line is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1.</a:t>
            </a:r>
            <a:endParaRPr sz="2400">
              <a:latin typeface="Arial MT"/>
              <a:cs typeface="Arial MT"/>
            </a:endParaRPr>
          </a:p>
          <a:p>
            <a:pPr marL="730250" marR="30480" lvl="1" indent="-34798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3025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responds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placing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addressed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onto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confirms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asserting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MFC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signal.</a:t>
            </a:r>
            <a:endParaRPr sz="2400">
              <a:latin typeface="Arial MT"/>
              <a:cs typeface="Arial MT"/>
            </a:endParaRPr>
          </a:p>
          <a:p>
            <a:pPr marL="7296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29615" algn="l"/>
              </a:tabLst>
            </a:pPr>
            <a:r>
              <a:rPr sz="2400" dirty="0">
                <a:latin typeface="Arial MT"/>
                <a:cs typeface="Arial MT"/>
              </a:rPr>
              <a:t>Upon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receipt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MFC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signal,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loads</a:t>
            </a:r>
            <a:endParaRPr sz="2400">
              <a:latin typeface="Arial MT"/>
              <a:cs typeface="Arial MT"/>
            </a:endParaRPr>
          </a:p>
          <a:p>
            <a:pPr marL="730250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MDR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5140" y="1743582"/>
            <a:ext cx="8143240" cy="4995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6400" marR="6858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064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writes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by </a:t>
            </a:r>
            <a:r>
              <a:rPr sz="2600" dirty="0">
                <a:latin typeface="Arial MT"/>
                <a:cs typeface="Arial MT"/>
              </a:rPr>
              <a:t>loading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and </a:t>
            </a:r>
            <a:r>
              <a:rPr sz="2600" dirty="0">
                <a:latin typeface="Arial MT"/>
                <a:cs typeface="Arial MT"/>
              </a:rPr>
              <a:t>loading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MDR.</a:t>
            </a:r>
            <a:endParaRPr sz="2600">
              <a:latin typeface="Arial MT"/>
              <a:cs typeface="Arial MT"/>
            </a:endParaRPr>
          </a:p>
          <a:p>
            <a:pPr marL="755015" lvl="1" indent="-347345">
              <a:lnSpc>
                <a:spcPct val="100000"/>
              </a:lnSpc>
              <a:spcBef>
                <a:spcPts val="58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5501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720" dirty="0">
                <a:latin typeface="Cambria Math"/>
                <a:cs typeface="Cambria Math"/>
              </a:rPr>
              <a:t>R/W</a:t>
            </a:r>
            <a:r>
              <a:rPr sz="3600" spc="-1080" baseline="10416" dirty="0">
                <a:latin typeface="Cambria Math"/>
                <a:cs typeface="Cambria Math"/>
              </a:rPr>
              <a:t>ഥ</a:t>
            </a:r>
            <a:r>
              <a:rPr sz="3600" spc="615" baseline="10416" dirty="0">
                <a:latin typeface="Cambria Math"/>
                <a:cs typeface="Cambria Math"/>
              </a:rPr>
              <a:t> </a:t>
            </a:r>
            <a:r>
              <a:rPr sz="2400" dirty="0">
                <a:latin typeface="Arial MT"/>
                <a:cs typeface="Arial MT"/>
              </a:rPr>
              <a:t>line is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0.</a:t>
            </a:r>
            <a:endParaRPr sz="2400">
              <a:latin typeface="Arial MT"/>
              <a:cs typeface="Arial MT"/>
            </a:endParaRPr>
          </a:p>
          <a:p>
            <a:pPr marL="406400" marR="98425" indent="-343535">
              <a:lnSpc>
                <a:spcPct val="100000"/>
              </a:lnSpc>
              <a:spcBef>
                <a:spcPts val="61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06400" algn="l"/>
              </a:tabLst>
            </a:pPr>
            <a:r>
              <a:rPr sz="2600" dirty="0">
                <a:latin typeface="Arial MT"/>
                <a:cs typeface="Arial MT"/>
              </a:rPr>
              <a:t>If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write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involve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consecutive </a:t>
            </a:r>
            <a:r>
              <a:rPr sz="2600" dirty="0">
                <a:latin typeface="Arial MT"/>
                <a:cs typeface="Arial MT"/>
              </a:rPr>
              <a:t>address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memory,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"block </a:t>
            </a:r>
            <a:r>
              <a:rPr sz="2600" dirty="0">
                <a:latin typeface="Arial MT"/>
                <a:cs typeface="Arial MT"/>
              </a:rPr>
              <a:t>transfer"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performed.</a:t>
            </a:r>
            <a:endParaRPr sz="2600">
              <a:latin typeface="Arial MT"/>
              <a:cs typeface="Arial MT"/>
            </a:endParaRPr>
          </a:p>
          <a:p>
            <a:pPr marL="755015" lvl="1" indent="-347345">
              <a:lnSpc>
                <a:spcPct val="100000"/>
              </a:lnSpc>
              <a:spcBef>
                <a:spcPts val="58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5501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sent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that</a:t>
            </a:r>
            <a:endParaRPr sz="2400">
              <a:latin typeface="Arial MT"/>
              <a:cs typeface="Arial MT"/>
            </a:endParaRPr>
          </a:p>
          <a:p>
            <a:pPr marL="75565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identifies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location.</a:t>
            </a:r>
            <a:endParaRPr sz="2400">
              <a:latin typeface="Arial MT"/>
              <a:cs typeface="Arial MT"/>
            </a:endParaRPr>
          </a:p>
          <a:p>
            <a:pPr marL="406400" marR="693420" indent="-343535">
              <a:lnSpc>
                <a:spcPct val="100000"/>
              </a:lnSpc>
              <a:spcBef>
                <a:spcPts val="61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406400" algn="l"/>
              </a:tabLst>
            </a:pP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accesses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synchronized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using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a </a:t>
            </a:r>
            <a:r>
              <a:rPr sz="2600" dirty="0">
                <a:latin typeface="Arial MT"/>
                <a:cs typeface="Arial MT"/>
              </a:rPr>
              <a:t>clock,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they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controlled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using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special </a:t>
            </a:r>
            <a:r>
              <a:rPr sz="2600" dirty="0">
                <a:latin typeface="Arial MT"/>
                <a:cs typeface="Arial MT"/>
              </a:rPr>
              <a:t>signals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control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transfers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bus.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9341"/>
            <a:ext cx="7822565" cy="33489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dirty="0">
                <a:latin typeface="Arial MT"/>
                <a:cs typeface="Arial MT"/>
              </a:rPr>
              <a:t>Measures</a:t>
            </a:r>
            <a:r>
              <a:rPr sz="3200" spc="-6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for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speed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of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memory:</a:t>
            </a:r>
            <a:endParaRPr sz="32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9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i="1" dirty="0">
                <a:latin typeface="Arial"/>
                <a:cs typeface="Arial"/>
              </a:rPr>
              <a:t>Memory</a:t>
            </a:r>
            <a:r>
              <a:rPr sz="2800" i="1" spc="-5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access</a:t>
            </a:r>
            <a:r>
              <a:rPr sz="2800" i="1" spc="-7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time</a:t>
            </a:r>
            <a:r>
              <a:rPr sz="2800" i="1" spc="-35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elapses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initiation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completion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operation</a:t>
            </a:r>
            <a:endParaRPr sz="2800">
              <a:latin typeface="Arial MT"/>
              <a:cs typeface="Arial MT"/>
            </a:endParaRPr>
          </a:p>
          <a:p>
            <a:pPr marL="704850" marR="658495" lvl="1" indent="-347980">
              <a:lnSpc>
                <a:spcPct val="100000"/>
              </a:lnSpc>
              <a:spcBef>
                <a:spcPts val="675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i="1" dirty="0">
                <a:latin typeface="Arial"/>
                <a:cs typeface="Arial"/>
              </a:rPr>
              <a:t>Memory</a:t>
            </a:r>
            <a:r>
              <a:rPr sz="2800" i="1" spc="-6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cycle</a:t>
            </a:r>
            <a:r>
              <a:rPr sz="2800" i="1" spc="-7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time</a:t>
            </a:r>
            <a:r>
              <a:rPr sz="2800" i="1" spc="-4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minimum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delay </a:t>
            </a:r>
            <a:r>
              <a:rPr sz="2800" dirty="0">
                <a:latin typeface="Arial MT"/>
                <a:cs typeface="Arial MT"/>
              </a:rPr>
              <a:t>required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initiation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two </a:t>
            </a:r>
            <a:r>
              <a:rPr sz="2800" dirty="0">
                <a:latin typeface="Arial MT"/>
                <a:cs typeface="Arial MT"/>
              </a:rPr>
              <a:t>successive</a:t>
            </a:r>
            <a:r>
              <a:rPr sz="2800" spc="-1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operations,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18780" cy="4331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unit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called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i="1" spc="-20" dirty="0">
                <a:latin typeface="Arial"/>
                <a:cs typeface="Arial"/>
              </a:rPr>
              <a:t>random-</a:t>
            </a:r>
            <a:r>
              <a:rPr sz="2800" i="1" dirty="0">
                <a:latin typeface="Arial"/>
                <a:cs typeface="Arial"/>
              </a:rPr>
              <a:t>access</a:t>
            </a:r>
            <a:r>
              <a:rPr sz="2800" i="1" spc="-3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memory </a:t>
            </a:r>
            <a:r>
              <a:rPr sz="2800" i="1" dirty="0">
                <a:latin typeface="Arial"/>
                <a:cs typeface="Arial"/>
              </a:rPr>
              <a:t>(RAM)</a:t>
            </a:r>
            <a:r>
              <a:rPr sz="2800" i="1" spc="-4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if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accessed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Write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some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fixed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amount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of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independent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location's address.</a:t>
            </a:r>
            <a:endParaRPr sz="2800">
              <a:latin typeface="Arial MT"/>
              <a:cs typeface="Arial MT"/>
            </a:endParaRPr>
          </a:p>
          <a:p>
            <a:pPr marL="355600" marR="47434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distinguishes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such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units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from </a:t>
            </a:r>
            <a:r>
              <a:rPr sz="2800" dirty="0">
                <a:latin typeface="Arial MT"/>
                <a:cs typeface="Arial MT"/>
              </a:rPr>
              <a:t>serial,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partly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serial,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access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storage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devices </a:t>
            </a:r>
            <a:r>
              <a:rPr sz="2800" dirty="0">
                <a:latin typeface="Arial MT"/>
                <a:cs typeface="Arial MT"/>
              </a:rPr>
              <a:t>such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magnetic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tapes.</a:t>
            </a:r>
            <a:endParaRPr sz="2800">
              <a:latin typeface="Arial MT"/>
              <a:cs typeface="Arial MT"/>
            </a:endParaRPr>
          </a:p>
          <a:p>
            <a:pPr marL="704850" marR="663575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Access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latter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depends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position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data.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59420" cy="5088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736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computer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usually </a:t>
            </a:r>
            <a:r>
              <a:rPr sz="2800" dirty="0">
                <a:latin typeface="Arial MT"/>
                <a:cs typeface="Arial MT"/>
              </a:rPr>
              <a:t>process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faster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they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fetched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reasonably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priced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unit.</a:t>
            </a:r>
            <a:endParaRPr sz="2800">
              <a:latin typeface="Arial MT"/>
              <a:cs typeface="Arial MT"/>
            </a:endParaRPr>
          </a:p>
          <a:p>
            <a:pPr marL="704850" marR="233045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cycle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then,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bottleneck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spc="-10" dirty="0">
                <a:latin typeface="Arial MT"/>
                <a:cs typeface="Arial MT"/>
              </a:rPr>
              <a:t>system.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way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reduce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access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use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cache</a:t>
            </a:r>
            <a:r>
              <a:rPr sz="2800" i="1" spc="-50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memory</a:t>
            </a:r>
            <a:r>
              <a:rPr sz="2800" spc="-10" dirty="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marL="704850" marR="268605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small,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fast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inserted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between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larger,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slower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It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holds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currently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segments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program</a:t>
            </a:r>
            <a:endParaRPr sz="24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their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data.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0230"/>
            <a:ext cx="8052434" cy="4077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1432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dirty="0">
                <a:latin typeface="Arial MT"/>
                <a:cs typeface="Arial MT"/>
              </a:rPr>
              <a:t>An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important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design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issue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is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to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provide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spc="-50" dirty="0">
                <a:latin typeface="Arial MT"/>
                <a:cs typeface="Arial MT"/>
              </a:rPr>
              <a:t>a </a:t>
            </a:r>
            <a:r>
              <a:rPr sz="3200" dirty="0">
                <a:latin typeface="Arial MT"/>
                <a:cs typeface="Arial MT"/>
              </a:rPr>
              <a:t>computer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system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with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as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large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and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fast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spc="-50" dirty="0">
                <a:latin typeface="Arial MT"/>
                <a:cs typeface="Arial MT"/>
              </a:rPr>
              <a:t>a </a:t>
            </a:r>
            <a:r>
              <a:rPr sz="3200" dirty="0">
                <a:latin typeface="Arial MT"/>
                <a:cs typeface="Arial MT"/>
              </a:rPr>
              <a:t>memory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as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possible,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within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given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20" dirty="0">
                <a:latin typeface="Arial MT"/>
                <a:cs typeface="Arial MT"/>
              </a:rPr>
              <a:t>cost </a:t>
            </a:r>
            <a:r>
              <a:rPr sz="3200" spc="-10" dirty="0">
                <a:latin typeface="Arial MT"/>
                <a:cs typeface="Arial MT"/>
              </a:rPr>
              <a:t>target.</a:t>
            </a:r>
            <a:endParaRPr sz="3200">
              <a:latin typeface="Arial MT"/>
              <a:cs typeface="Arial MT"/>
            </a:endParaRPr>
          </a:p>
          <a:p>
            <a:pPr marL="355600" marR="552450" indent="-343535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dirty="0">
                <a:latin typeface="Arial MT"/>
                <a:cs typeface="Arial MT"/>
              </a:rPr>
              <a:t>Several</a:t>
            </a:r>
            <a:r>
              <a:rPr sz="3200" spc="-6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techniques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to</a:t>
            </a:r>
            <a:r>
              <a:rPr sz="3200" spc="-6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increase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spc="-25" dirty="0">
                <a:latin typeface="Arial MT"/>
                <a:cs typeface="Arial MT"/>
              </a:rPr>
              <a:t>the </a:t>
            </a:r>
            <a:r>
              <a:rPr sz="3200" dirty="0">
                <a:latin typeface="Arial MT"/>
                <a:cs typeface="Arial MT"/>
              </a:rPr>
              <a:t>effective</a:t>
            </a:r>
            <a:r>
              <a:rPr sz="3200" spc="-6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size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and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speed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of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the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memory.</a:t>
            </a:r>
            <a:endParaRPr sz="32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9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215" algn="l"/>
              </a:tabLst>
            </a:pPr>
            <a:r>
              <a:rPr sz="2800" dirty="0">
                <a:latin typeface="Arial MT"/>
                <a:cs typeface="Arial MT"/>
              </a:rPr>
              <a:t>Cache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increases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effective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speed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67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215" algn="l"/>
              </a:tabLst>
            </a:pPr>
            <a:r>
              <a:rPr sz="2800" dirty="0">
                <a:latin typeface="Arial MT"/>
                <a:cs typeface="Arial MT"/>
              </a:rPr>
              <a:t>Virtual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increases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effective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size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6186"/>
            <a:ext cx="7795895" cy="263080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5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Cache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memory</a:t>
            </a:r>
            <a:endParaRPr sz="3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0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small,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fast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inserted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between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larger,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slower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processor.</a:t>
            </a:r>
            <a:endParaRPr sz="2400">
              <a:latin typeface="Arial MT"/>
              <a:cs typeface="Arial MT"/>
            </a:endParaRPr>
          </a:p>
          <a:p>
            <a:pPr marL="704850" marR="240029" lvl="1" indent="-34798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It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holds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currently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segments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program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their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data.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Reduces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access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time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40227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2565" algn="l"/>
              </a:tabLst>
            </a:pPr>
            <a:r>
              <a:rPr spc="-10" dirty="0"/>
              <a:t>Basic</a:t>
            </a:r>
            <a:r>
              <a:rPr dirty="0"/>
              <a:t>	</a:t>
            </a:r>
            <a:r>
              <a:rPr spc="-10" dirty="0"/>
              <a:t>Concepts..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6682"/>
            <a:ext cx="7957820" cy="456692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9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Virtual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memory</a:t>
            </a:r>
            <a:endParaRPr sz="28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0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stored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physical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memory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locations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have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addresses </a:t>
            </a:r>
            <a:r>
              <a:rPr sz="2000" dirty="0">
                <a:latin typeface="Arial MT"/>
                <a:cs typeface="Arial MT"/>
              </a:rPr>
              <a:t>different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those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specified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program.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An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address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generated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referred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i="1" spc="-10" dirty="0">
                <a:latin typeface="Arial"/>
                <a:cs typeface="Arial"/>
              </a:rPr>
              <a:t>virtual</a:t>
            </a:r>
            <a:endParaRPr sz="2000">
              <a:latin typeface="Arial"/>
              <a:cs typeface="Arial"/>
            </a:endParaRPr>
          </a:p>
          <a:p>
            <a:pPr marL="70485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or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i="1" dirty="0">
                <a:latin typeface="Arial"/>
                <a:cs typeface="Arial"/>
              </a:rPr>
              <a:t>logical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 MT"/>
                <a:cs typeface="Arial MT"/>
              </a:rPr>
              <a:t>address.</a:t>
            </a:r>
            <a:endParaRPr sz="2000">
              <a:latin typeface="Arial MT"/>
              <a:cs typeface="Arial MT"/>
            </a:endParaRPr>
          </a:p>
          <a:p>
            <a:pPr marL="704850" marR="133350" lvl="1" indent="-347980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virtual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address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space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mapped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onto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physical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memory </a:t>
            </a:r>
            <a:r>
              <a:rPr sz="2000" dirty="0">
                <a:latin typeface="Arial MT"/>
                <a:cs typeface="Arial MT"/>
              </a:rPr>
              <a:t>where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actually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stored.</a:t>
            </a:r>
            <a:endParaRPr sz="2000">
              <a:latin typeface="Arial MT"/>
              <a:cs typeface="Arial MT"/>
            </a:endParaRPr>
          </a:p>
          <a:p>
            <a:pPr marL="1000125" marR="330835" lvl="2" indent="-294640">
              <a:lnSpc>
                <a:spcPct val="100000"/>
              </a:lnSpc>
              <a:spcBef>
                <a:spcPts val="480"/>
              </a:spcBef>
              <a:buClr>
                <a:srgbClr val="CCCC00"/>
              </a:buClr>
              <a:buSzPct val="70000"/>
              <a:buFont typeface="Wingdings"/>
              <a:buChar char=""/>
              <a:tabLst>
                <a:tab pos="1000125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mapping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function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implemented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special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memory </a:t>
            </a:r>
            <a:r>
              <a:rPr sz="2000" dirty="0">
                <a:latin typeface="Arial MT"/>
                <a:cs typeface="Arial MT"/>
              </a:rPr>
              <a:t>control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circuit,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often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called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i="1" dirty="0">
                <a:latin typeface="Arial"/>
                <a:cs typeface="Arial"/>
              </a:rPr>
              <a:t>memory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management</a:t>
            </a:r>
            <a:r>
              <a:rPr sz="2000" i="1" spc="-4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unit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marL="704850" marR="638175" lvl="1" indent="-347980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Virtual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memory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increase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apparent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size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physical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memory.</a:t>
            </a:r>
            <a:endParaRPr sz="2000">
              <a:latin typeface="Arial MT"/>
              <a:cs typeface="Arial MT"/>
            </a:endParaRPr>
          </a:p>
          <a:p>
            <a:pPr marL="1000125" marR="113030" lvl="2" indent="-294640">
              <a:lnSpc>
                <a:spcPct val="100000"/>
              </a:lnSpc>
              <a:spcBef>
                <a:spcPts val="475"/>
              </a:spcBef>
              <a:buClr>
                <a:srgbClr val="CCCC00"/>
              </a:buClr>
              <a:buSzPct val="70000"/>
              <a:buFont typeface="Wingdings"/>
              <a:buChar char=""/>
              <a:tabLst>
                <a:tab pos="1000125" algn="l"/>
              </a:tabLst>
            </a:pP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addressed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virtual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address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space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25" dirty="0">
                <a:latin typeface="Arial MT"/>
                <a:cs typeface="Arial MT"/>
              </a:rPr>
              <a:t> as </a:t>
            </a:r>
            <a:r>
              <a:rPr sz="2000" dirty="0">
                <a:latin typeface="Arial MT"/>
                <a:cs typeface="Arial MT"/>
              </a:rPr>
              <a:t>large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addressing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capability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processor.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2654249"/>
            <a:ext cx="752030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Semiconductor</a:t>
            </a:r>
            <a:r>
              <a:rPr sz="6000" spc="-70" dirty="0"/>
              <a:t> </a:t>
            </a:r>
            <a:r>
              <a:rPr sz="6000" spc="-25" dirty="0"/>
              <a:t>RAM </a:t>
            </a:r>
            <a:r>
              <a:rPr sz="6000" spc="-10" dirty="0"/>
              <a:t>Memories</a:t>
            </a:r>
            <a:endParaRPr sz="6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735457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59200" algn="l"/>
              </a:tabLst>
            </a:pPr>
            <a:r>
              <a:rPr spc="-10" dirty="0"/>
              <a:t>Semiconductor</a:t>
            </a:r>
            <a:r>
              <a:rPr dirty="0"/>
              <a:t>	RAM</a:t>
            </a:r>
            <a:r>
              <a:rPr spc="10" dirty="0"/>
              <a:t> </a:t>
            </a:r>
            <a:r>
              <a:rPr spc="-10" dirty="0"/>
              <a:t>Memories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890509" cy="4342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99695" indent="-342265" algn="just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Semiconductor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memories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available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wide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range 	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0" dirty="0">
                <a:latin typeface="Arial MT"/>
                <a:cs typeface="Arial MT"/>
              </a:rPr>
              <a:t> speeds.</a:t>
            </a:r>
            <a:endParaRPr sz="2400">
              <a:latin typeface="Arial MT"/>
              <a:cs typeface="Arial MT"/>
            </a:endParaRPr>
          </a:p>
          <a:p>
            <a:pPr marL="354965" indent="-342265" algn="just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Their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cycle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range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100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less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10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ns.</a:t>
            </a:r>
            <a:endParaRPr sz="2400">
              <a:latin typeface="Arial MT"/>
              <a:cs typeface="Arial MT"/>
            </a:endParaRPr>
          </a:p>
          <a:p>
            <a:pPr marL="354330" marR="5080" indent="-342265" algn="just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introduced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late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1960s,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were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much 	</a:t>
            </a:r>
            <a:r>
              <a:rPr sz="2400" dirty="0">
                <a:latin typeface="Arial MT"/>
                <a:cs typeface="Arial MT"/>
              </a:rPr>
              <a:t>more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expensive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magnetic-</a:t>
            </a:r>
            <a:r>
              <a:rPr sz="2400" dirty="0">
                <a:latin typeface="Arial MT"/>
                <a:cs typeface="Arial MT"/>
              </a:rPr>
              <a:t>core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memories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they 	</a:t>
            </a:r>
            <a:r>
              <a:rPr sz="2400" spc="-10" dirty="0">
                <a:latin typeface="Arial MT"/>
                <a:cs typeface="Arial MT"/>
              </a:rPr>
              <a:t>replaced.</a:t>
            </a:r>
            <a:endParaRPr sz="2400">
              <a:latin typeface="Arial MT"/>
              <a:cs typeface="Arial MT"/>
            </a:endParaRPr>
          </a:p>
          <a:p>
            <a:pPr marL="355600" marR="27432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Because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rapid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advances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VLSI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(Very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Large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Scale </a:t>
            </a:r>
            <a:r>
              <a:rPr sz="2400" dirty="0">
                <a:latin typeface="Arial MT"/>
                <a:cs typeface="Arial MT"/>
              </a:rPr>
              <a:t>Integration)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technology,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cost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semiconductor </a:t>
            </a:r>
            <a:r>
              <a:rPr sz="2400" dirty="0">
                <a:latin typeface="Arial MT"/>
                <a:cs typeface="Arial MT"/>
              </a:rPr>
              <a:t>memories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dropped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dramatically.</a:t>
            </a:r>
            <a:endParaRPr sz="2400">
              <a:latin typeface="Arial MT"/>
              <a:cs typeface="Arial MT"/>
            </a:endParaRPr>
          </a:p>
          <a:p>
            <a:pPr marL="355600" marR="561975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now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almost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exclusively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in </a:t>
            </a:r>
            <a:r>
              <a:rPr sz="2400" spc="-10" dirty="0">
                <a:latin typeface="Arial MT"/>
                <a:cs typeface="Arial MT"/>
              </a:rPr>
              <a:t>implementing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memories.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Internal</a:t>
            </a:r>
            <a:r>
              <a:rPr spc="-150" dirty="0"/>
              <a:t> </a:t>
            </a:r>
            <a:r>
              <a:rPr dirty="0"/>
              <a:t>Organization</a:t>
            </a:r>
            <a:r>
              <a:rPr spc="-160" dirty="0"/>
              <a:t> </a:t>
            </a:r>
            <a:r>
              <a:rPr spc="-25" dirty="0"/>
              <a:t>of </a:t>
            </a:r>
            <a:r>
              <a:rPr dirty="0"/>
              <a:t>Memory</a:t>
            </a:r>
            <a:r>
              <a:rPr spc="-155" dirty="0"/>
              <a:t> </a:t>
            </a:r>
            <a:r>
              <a:rPr spc="-10" dirty="0"/>
              <a:t>Chips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65135"/>
            <a:ext cx="8056880" cy="513016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50"/>
              </a:spcBef>
              <a:buClr>
                <a:srgbClr val="330066"/>
              </a:buClr>
              <a:buSzPct val="68518"/>
              <a:buFont typeface="Wingdings"/>
              <a:buChar char=""/>
              <a:tabLst>
                <a:tab pos="355600" algn="l"/>
              </a:tabLst>
            </a:pPr>
            <a:r>
              <a:rPr sz="2700" dirty="0">
                <a:latin typeface="Arial MT"/>
                <a:cs typeface="Arial MT"/>
              </a:rPr>
              <a:t>Each</a:t>
            </a:r>
            <a:r>
              <a:rPr sz="2700" spc="-3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memory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cell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can</a:t>
            </a:r>
            <a:r>
              <a:rPr sz="2700" spc="-2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hold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one</a:t>
            </a:r>
            <a:r>
              <a:rPr sz="2700" spc="-3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bit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of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10" dirty="0">
                <a:latin typeface="Arial MT"/>
                <a:cs typeface="Arial MT"/>
              </a:rPr>
              <a:t>information.</a:t>
            </a:r>
            <a:endParaRPr sz="2700">
              <a:latin typeface="Arial MT"/>
              <a:cs typeface="Arial MT"/>
            </a:endParaRPr>
          </a:p>
          <a:p>
            <a:pPr marL="355600" marR="911225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8518"/>
              <a:buFont typeface="Wingdings"/>
              <a:buChar char=""/>
              <a:tabLst>
                <a:tab pos="355600" algn="l"/>
              </a:tabLst>
            </a:pPr>
            <a:r>
              <a:rPr sz="2700" dirty="0">
                <a:latin typeface="Arial MT"/>
                <a:cs typeface="Arial MT"/>
              </a:rPr>
              <a:t>Memory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cells</a:t>
            </a:r>
            <a:r>
              <a:rPr sz="2700" spc="-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are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organized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in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the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form</a:t>
            </a:r>
            <a:r>
              <a:rPr sz="2700" spc="-2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of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spc="-25" dirty="0">
                <a:latin typeface="Arial MT"/>
                <a:cs typeface="Arial MT"/>
              </a:rPr>
              <a:t>an </a:t>
            </a:r>
            <a:r>
              <a:rPr sz="2700" spc="-10" dirty="0">
                <a:latin typeface="Arial MT"/>
                <a:cs typeface="Arial MT"/>
              </a:rPr>
              <a:t>array.</a:t>
            </a:r>
            <a:endParaRPr sz="27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45"/>
              </a:spcBef>
              <a:buClr>
                <a:srgbClr val="330066"/>
              </a:buClr>
              <a:buSzPct val="68518"/>
              <a:buFont typeface="Wingdings"/>
              <a:buChar char=""/>
              <a:tabLst>
                <a:tab pos="355600" algn="l"/>
              </a:tabLst>
            </a:pPr>
            <a:r>
              <a:rPr sz="2700" dirty="0">
                <a:latin typeface="Arial MT"/>
                <a:cs typeface="Arial MT"/>
              </a:rPr>
              <a:t>One</a:t>
            </a:r>
            <a:r>
              <a:rPr sz="2700" spc="-4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row</a:t>
            </a:r>
            <a:r>
              <a:rPr sz="2700" spc="-3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is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one</a:t>
            </a:r>
            <a:r>
              <a:rPr sz="2700" spc="-3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memory</a:t>
            </a:r>
            <a:r>
              <a:rPr sz="2700" spc="-5" dirty="0">
                <a:latin typeface="Arial MT"/>
                <a:cs typeface="Arial MT"/>
              </a:rPr>
              <a:t> </a:t>
            </a:r>
            <a:r>
              <a:rPr sz="2700" spc="-10" dirty="0">
                <a:latin typeface="Arial MT"/>
                <a:cs typeface="Arial MT"/>
              </a:rPr>
              <a:t>word.</a:t>
            </a:r>
            <a:endParaRPr sz="2700">
              <a:latin typeface="Arial MT"/>
              <a:cs typeface="Arial MT"/>
            </a:endParaRPr>
          </a:p>
          <a:p>
            <a:pPr marL="355600" marR="147955" indent="-343535">
              <a:lnSpc>
                <a:spcPct val="100000"/>
              </a:lnSpc>
              <a:spcBef>
                <a:spcPts val="650"/>
              </a:spcBef>
              <a:buClr>
                <a:srgbClr val="330066"/>
              </a:buClr>
              <a:buSzPct val="68518"/>
              <a:buFont typeface="Wingdings"/>
              <a:buChar char=""/>
              <a:tabLst>
                <a:tab pos="355600" algn="l"/>
              </a:tabLst>
            </a:pPr>
            <a:r>
              <a:rPr sz="2700" dirty="0">
                <a:latin typeface="Arial MT"/>
                <a:cs typeface="Arial MT"/>
              </a:rPr>
              <a:t>All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cells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of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a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row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are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connected</a:t>
            </a:r>
            <a:r>
              <a:rPr sz="2700" spc="-2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to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a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common</a:t>
            </a:r>
            <a:r>
              <a:rPr sz="2700" spc="-10" dirty="0">
                <a:latin typeface="Arial MT"/>
                <a:cs typeface="Arial MT"/>
              </a:rPr>
              <a:t> line, </a:t>
            </a:r>
            <a:r>
              <a:rPr sz="2700" dirty="0">
                <a:latin typeface="Arial MT"/>
                <a:cs typeface="Arial MT"/>
              </a:rPr>
              <a:t>known</a:t>
            </a:r>
            <a:r>
              <a:rPr sz="2700" spc="-3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as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the </a:t>
            </a:r>
            <a:r>
              <a:rPr sz="2700" i="1" dirty="0">
                <a:latin typeface="Arial"/>
                <a:cs typeface="Arial"/>
              </a:rPr>
              <a:t>word</a:t>
            </a:r>
            <a:r>
              <a:rPr sz="2700" i="1" spc="-10" dirty="0">
                <a:latin typeface="Arial"/>
                <a:cs typeface="Arial"/>
              </a:rPr>
              <a:t> line</a:t>
            </a:r>
            <a:r>
              <a:rPr sz="2700" spc="-10" dirty="0">
                <a:latin typeface="Arial MT"/>
                <a:cs typeface="Arial MT"/>
              </a:rPr>
              <a:t>.</a:t>
            </a:r>
            <a:endParaRPr sz="27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50"/>
              </a:spcBef>
              <a:buClr>
                <a:srgbClr val="330066"/>
              </a:buClr>
              <a:buSzPct val="68518"/>
              <a:buFont typeface="Wingdings"/>
              <a:buChar char=""/>
              <a:tabLst>
                <a:tab pos="355600" algn="l"/>
              </a:tabLst>
            </a:pPr>
            <a:r>
              <a:rPr sz="2700" dirty="0">
                <a:latin typeface="Arial MT"/>
                <a:cs typeface="Arial MT"/>
              </a:rPr>
              <a:t>Word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line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is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connected</a:t>
            </a:r>
            <a:r>
              <a:rPr sz="2700" spc="-4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to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the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address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10" dirty="0">
                <a:latin typeface="Arial MT"/>
                <a:cs typeface="Arial MT"/>
              </a:rPr>
              <a:t>decoder.</a:t>
            </a:r>
            <a:endParaRPr sz="2700">
              <a:latin typeface="Arial MT"/>
              <a:cs typeface="Arial MT"/>
            </a:endParaRPr>
          </a:p>
          <a:p>
            <a:pPr marL="355600" marR="987425" indent="-343535">
              <a:lnSpc>
                <a:spcPct val="100000"/>
              </a:lnSpc>
              <a:spcBef>
                <a:spcPts val="650"/>
              </a:spcBef>
              <a:buClr>
                <a:srgbClr val="330066"/>
              </a:buClr>
              <a:buSzPct val="68518"/>
              <a:buFont typeface="Wingdings"/>
              <a:buChar char=""/>
              <a:tabLst>
                <a:tab pos="355600" algn="l"/>
              </a:tabLst>
            </a:pPr>
            <a:r>
              <a:rPr sz="2700" dirty="0">
                <a:latin typeface="Arial MT"/>
                <a:cs typeface="Arial MT"/>
              </a:rPr>
              <a:t>The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cells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in</a:t>
            </a:r>
            <a:r>
              <a:rPr sz="2700" spc="-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each column</a:t>
            </a:r>
            <a:r>
              <a:rPr sz="2700" spc="-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are</a:t>
            </a:r>
            <a:r>
              <a:rPr sz="2700" spc="-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connected</a:t>
            </a:r>
            <a:r>
              <a:rPr sz="2700" spc="-3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to </a:t>
            </a:r>
            <a:r>
              <a:rPr sz="2700" spc="-60" dirty="0">
                <a:latin typeface="Arial MT"/>
                <a:cs typeface="Arial MT"/>
              </a:rPr>
              <a:t>a </a:t>
            </a:r>
            <a:r>
              <a:rPr sz="2700" dirty="0">
                <a:latin typeface="Arial MT"/>
                <a:cs typeface="Arial MT"/>
              </a:rPr>
              <a:t>Sense/Write</a:t>
            </a:r>
            <a:r>
              <a:rPr sz="2700" spc="-4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circuit</a:t>
            </a:r>
            <a:r>
              <a:rPr sz="2700" spc="-3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by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two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i="1" dirty="0">
                <a:latin typeface="Arial"/>
                <a:cs typeface="Arial"/>
              </a:rPr>
              <a:t>bit</a:t>
            </a:r>
            <a:r>
              <a:rPr sz="2700" i="1" spc="-20" dirty="0">
                <a:latin typeface="Arial"/>
                <a:cs typeface="Arial"/>
              </a:rPr>
              <a:t> </a:t>
            </a:r>
            <a:r>
              <a:rPr sz="2700" i="1" spc="-10" dirty="0">
                <a:latin typeface="Arial"/>
                <a:cs typeface="Arial"/>
              </a:rPr>
              <a:t>lines.</a:t>
            </a:r>
            <a:endParaRPr sz="27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650"/>
              </a:spcBef>
              <a:buClr>
                <a:srgbClr val="330066"/>
              </a:buClr>
              <a:buSzPct val="68518"/>
              <a:buFont typeface="Wingdings"/>
              <a:buChar char=""/>
              <a:tabLst>
                <a:tab pos="355600" algn="l"/>
              </a:tabLst>
            </a:pPr>
            <a:r>
              <a:rPr sz="2700" dirty="0">
                <a:latin typeface="Arial MT"/>
                <a:cs typeface="Arial MT"/>
              </a:rPr>
              <a:t>The</a:t>
            </a:r>
            <a:r>
              <a:rPr sz="2700" spc="-3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Sense/Write</a:t>
            </a:r>
            <a:r>
              <a:rPr sz="2700" spc="-4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circuits</a:t>
            </a:r>
            <a:r>
              <a:rPr sz="2700" spc="-4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are</a:t>
            </a:r>
            <a:r>
              <a:rPr sz="2700" spc="-2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connected</a:t>
            </a:r>
            <a:r>
              <a:rPr sz="2700" spc="-40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to</a:t>
            </a:r>
            <a:r>
              <a:rPr sz="2700" spc="-2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the</a:t>
            </a:r>
            <a:r>
              <a:rPr sz="2700" spc="-25" dirty="0">
                <a:latin typeface="Arial MT"/>
                <a:cs typeface="Arial MT"/>
              </a:rPr>
              <a:t> </a:t>
            </a:r>
            <a:r>
              <a:rPr sz="2700" spc="-20" dirty="0">
                <a:latin typeface="Arial MT"/>
                <a:cs typeface="Arial MT"/>
              </a:rPr>
              <a:t>data </a:t>
            </a:r>
            <a:r>
              <a:rPr sz="2700" dirty="0">
                <a:latin typeface="Arial MT"/>
                <a:cs typeface="Arial MT"/>
              </a:rPr>
              <a:t>input/output</a:t>
            </a:r>
            <a:r>
              <a:rPr sz="2700" spc="-2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lines of the </a:t>
            </a:r>
            <a:r>
              <a:rPr sz="2700" spc="-10" dirty="0">
                <a:latin typeface="Arial MT"/>
                <a:cs typeface="Arial MT"/>
              </a:rPr>
              <a:t>chip.</a:t>
            </a:r>
            <a:endParaRPr sz="2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Internal</a:t>
            </a:r>
            <a:r>
              <a:rPr spc="-150" dirty="0"/>
              <a:t> </a:t>
            </a:r>
            <a:r>
              <a:rPr dirty="0"/>
              <a:t>Organization</a:t>
            </a:r>
            <a:r>
              <a:rPr spc="-160" dirty="0"/>
              <a:t> </a:t>
            </a:r>
            <a:r>
              <a:rPr spc="-25" dirty="0"/>
              <a:t>of </a:t>
            </a:r>
            <a:r>
              <a:rPr dirty="0"/>
              <a:t>Memory</a:t>
            </a:r>
            <a:r>
              <a:rPr spc="-155" dirty="0"/>
              <a:t> </a:t>
            </a:r>
            <a:r>
              <a:rPr spc="-10" dirty="0"/>
              <a:t>Chips..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0818" y="1815910"/>
            <a:ext cx="6262709" cy="43767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9476" y="6492366"/>
            <a:ext cx="3431715" cy="2060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Internal</a:t>
            </a:r>
            <a:r>
              <a:rPr spc="-150" dirty="0"/>
              <a:t> </a:t>
            </a:r>
            <a:r>
              <a:rPr dirty="0"/>
              <a:t>Organization</a:t>
            </a:r>
            <a:r>
              <a:rPr spc="-160" dirty="0"/>
              <a:t> </a:t>
            </a:r>
            <a:r>
              <a:rPr spc="-25" dirty="0"/>
              <a:t>of </a:t>
            </a:r>
            <a:r>
              <a:rPr dirty="0"/>
              <a:t>Memory</a:t>
            </a:r>
            <a:r>
              <a:rPr spc="-155" dirty="0"/>
              <a:t> </a:t>
            </a:r>
            <a:r>
              <a:rPr spc="-10" dirty="0"/>
              <a:t>Chips..</a:t>
            </a:r>
          </a:p>
        </p:txBody>
      </p:sp>
      <p:sp>
        <p:nvSpPr>
          <p:cNvPr id="3" name="object 3"/>
          <p:cNvSpPr/>
          <p:nvPr/>
        </p:nvSpPr>
        <p:spPr>
          <a:xfrm>
            <a:off x="3209544" y="5595937"/>
            <a:ext cx="610870" cy="13335"/>
          </a:xfrm>
          <a:custGeom>
            <a:avLst/>
            <a:gdLst/>
            <a:ahLst/>
            <a:cxnLst/>
            <a:rect l="l" t="t" r="r" b="b"/>
            <a:pathLst>
              <a:path w="610870" h="13335">
                <a:moveTo>
                  <a:pt x="610869" y="0"/>
                </a:moveTo>
                <a:lnTo>
                  <a:pt x="0" y="0"/>
                </a:lnTo>
                <a:lnTo>
                  <a:pt x="0" y="13169"/>
                </a:lnTo>
                <a:lnTo>
                  <a:pt x="610869" y="13169"/>
                </a:lnTo>
                <a:lnTo>
                  <a:pt x="6108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7840" y="1743582"/>
            <a:ext cx="8117205" cy="4868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700" marR="431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5.2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example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very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small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memory </a:t>
            </a:r>
            <a:r>
              <a:rPr sz="2800" dirty="0">
                <a:latin typeface="Arial MT"/>
                <a:cs typeface="Arial MT"/>
              </a:rPr>
              <a:t>circuit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consisting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16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8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each.</a:t>
            </a:r>
            <a:endParaRPr sz="2800">
              <a:latin typeface="Arial MT"/>
              <a:cs typeface="Arial MT"/>
            </a:endParaRPr>
          </a:p>
          <a:p>
            <a:pPr marL="3937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referred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16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×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8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organization.</a:t>
            </a:r>
            <a:endParaRPr sz="2800">
              <a:latin typeface="Arial MT"/>
              <a:cs typeface="Arial MT"/>
            </a:endParaRPr>
          </a:p>
          <a:p>
            <a:pPr marL="393700" marR="374650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input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output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each </a:t>
            </a:r>
            <a:r>
              <a:rPr sz="2800" dirty="0">
                <a:latin typeface="Arial MT"/>
                <a:cs typeface="Arial MT"/>
              </a:rPr>
              <a:t>Sense/Write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single </a:t>
            </a:r>
            <a:r>
              <a:rPr sz="2800" dirty="0">
                <a:latin typeface="Arial MT"/>
                <a:cs typeface="Arial MT"/>
              </a:rPr>
              <a:t>bidirectional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computer.</a:t>
            </a:r>
            <a:endParaRPr sz="2800">
              <a:latin typeface="Arial MT"/>
              <a:cs typeface="Arial MT"/>
            </a:endParaRPr>
          </a:p>
          <a:p>
            <a:pPr marL="39370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93700" algn="l"/>
                <a:tab pos="4065270" algn="l"/>
              </a:tabLst>
            </a:pPr>
            <a:r>
              <a:rPr sz="2800" spc="-10" dirty="0">
                <a:latin typeface="Arial MT"/>
                <a:cs typeface="Arial MT"/>
              </a:rPr>
              <a:t>Two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lines,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860" dirty="0">
                <a:latin typeface="Cambria Math"/>
                <a:cs typeface="Cambria Math"/>
              </a:rPr>
              <a:t>R/W</a:t>
            </a:r>
            <a:r>
              <a:rPr sz="4200" spc="-1289" baseline="10912" dirty="0">
                <a:latin typeface="Cambria Math"/>
                <a:cs typeface="Cambria Math"/>
              </a:rPr>
              <a:t>ഥ</a:t>
            </a:r>
            <a:r>
              <a:rPr sz="4200" baseline="10912" dirty="0">
                <a:latin typeface="Cambria Math"/>
                <a:cs typeface="Cambria Math"/>
              </a:rPr>
              <a:t>	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CS,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provided.</a:t>
            </a:r>
            <a:endParaRPr sz="2800">
              <a:latin typeface="Arial MT"/>
              <a:cs typeface="Arial MT"/>
            </a:endParaRPr>
          </a:p>
          <a:p>
            <a:pPr marL="742950" marR="520700" lvl="1" indent="-347980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4295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35" dirty="0">
                <a:latin typeface="Arial MT"/>
                <a:cs typeface="Arial MT"/>
              </a:rPr>
              <a:t> </a:t>
            </a:r>
            <a:r>
              <a:rPr sz="2000" spc="-595" dirty="0">
                <a:latin typeface="Cambria Math"/>
                <a:cs typeface="Cambria Math"/>
              </a:rPr>
              <a:t>R/W</a:t>
            </a:r>
            <a:r>
              <a:rPr sz="3000" spc="-892" baseline="9722" dirty="0">
                <a:latin typeface="Cambria Math"/>
                <a:cs typeface="Cambria Math"/>
              </a:rPr>
              <a:t>ഥ</a:t>
            </a:r>
            <a:r>
              <a:rPr sz="3000" spc="667" baseline="9722" dirty="0">
                <a:latin typeface="Cambria Math"/>
                <a:cs typeface="Cambria Math"/>
              </a:rPr>
              <a:t> </a:t>
            </a:r>
            <a:r>
              <a:rPr sz="2400" dirty="0">
                <a:latin typeface="Arial MT"/>
                <a:cs typeface="Arial MT"/>
              </a:rPr>
              <a:t>(</a:t>
            </a:r>
            <a:r>
              <a:rPr sz="2000" dirty="0">
                <a:latin typeface="Cambria Math"/>
                <a:cs typeface="Cambria Math"/>
              </a:rPr>
              <a:t>Read/Write</a:t>
            </a:r>
            <a:r>
              <a:rPr sz="2000" spc="30" dirty="0">
                <a:latin typeface="Cambria Math"/>
                <a:cs typeface="Cambria Math"/>
              </a:rPr>
              <a:t> </a:t>
            </a:r>
            <a:r>
              <a:rPr sz="2400" dirty="0">
                <a:latin typeface="Arial MT"/>
                <a:cs typeface="Arial MT"/>
              </a:rPr>
              <a:t>)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input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specifies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required </a:t>
            </a:r>
            <a:r>
              <a:rPr sz="2400" dirty="0">
                <a:latin typeface="Arial MT"/>
                <a:cs typeface="Arial MT"/>
              </a:rPr>
              <a:t>operation,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(Chip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Select)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input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selects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a </a:t>
            </a:r>
            <a:r>
              <a:rPr sz="2400" dirty="0">
                <a:latin typeface="Arial MT"/>
                <a:cs typeface="Arial MT"/>
              </a:rPr>
              <a:t>given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chip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multichip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system.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Internal</a:t>
            </a:r>
            <a:r>
              <a:rPr spc="-150" dirty="0"/>
              <a:t> </a:t>
            </a:r>
            <a:r>
              <a:rPr dirty="0"/>
              <a:t>Organization</a:t>
            </a:r>
            <a:r>
              <a:rPr spc="-160" dirty="0"/>
              <a:t> </a:t>
            </a:r>
            <a:r>
              <a:rPr spc="-25" dirty="0"/>
              <a:t>of </a:t>
            </a:r>
            <a:r>
              <a:rPr dirty="0"/>
              <a:t>Memory</a:t>
            </a:r>
            <a:r>
              <a:rPr spc="-155" dirty="0"/>
              <a:t> </a:t>
            </a:r>
            <a:r>
              <a:rPr spc="-10" dirty="0"/>
              <a:t>Chips..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8002905" cy="426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8224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Figure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5.2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stores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128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requires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14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external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connections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address,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data,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lines.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It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also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needs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two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power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supply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ground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connections.</a:t>
            </a:r>
            <a:endParaRPr sz="2000">
              <a:latin typeface="Arial MT"/>
              <a:cs typeface="Arial MT"/>
            </a:endParaRPr>
          </a:p>
          <a:p>
            <a:pPr marL="355600" marR="101600" indent="-343535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1K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(1024)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cells,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can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organized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128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×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8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memory,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requiring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total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19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external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connections.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spc="-20" dirty="0">
                <a:latin typeface="Arial MT"/>
                <a:cs typeface="Arial MT"/>
              </a:rPr>
              <a:t>Alternatively,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same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number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organized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1K×1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format.</a:t>
            </a:r>
            <a:endParaRPr sz="2400">
              <a:latin typeface="Arial MT"/>
              <a:cs typeface="Arial MT"/>
            </a:endParaRPr>
          </a:p>
          <a:p>
            <a:pPr marL="355600" marR="1524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case,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10-</a:t>
            </a:r>
            <a:r>
              <a:rPr sz="2400" dirty="0">
                <a:latin typeface="Arial MT"/>
                <a:cs typeface="Arial MT"/>
              </a:rPr>
              <a:t>bit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needed,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only </a:t>
            </a: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resulting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15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external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connections.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Internal</a:t>
            </a:r>
            <a:r>
              <a:rPr spc="-150" dirty="0"/>
              <a:t> </a:t>
            </a:r>
            <a:r>
              <a:rPr dirty="0"/>
              <a:t>Organization</a:t>
            </a:r>
            <a:r>
              <a:rPr spc="-160" dirty="0"/>
              <a:t> </a:t>
            </a:r>
            <a:r>
              <a:rPr spc="-25" dirty="0"/>
              <a:t>of </a:t>
            </a:r>
            <a:r>
              <a:rPr dirty="0"/>
              <a:t>Memory</a:t>
            </a:r>
            <a:r>
              <a:rPr spc="-155" dirty="0"/>
              <a:t> </a:t>
            </a:r>
            <a:r>
              <a:rPr spc="-10" dirty="0"/>
              <a:t>Chips..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7375"/>
            <a:ext cx="8046720" cy="378206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5.3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such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organization.</a:t>
            </a:r>
            <a:endParaRPr sz="2800">
              <a:latin typeface="Arial MT"/>
              <a:cs typeface="Arial MT"/>
            </a:endParaRPr>
          </a:p>
          <a:p>
            <a:pPr marL="355600" marR="398780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required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10-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divided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two </a:t>
            </a:r>
            <a:r>
              <a:rPr sz="2800" dirty="0">
                <a:latin typeface="Arial MT"/>
                <a:cs typeface="Arial MT"/>
              </a:rPr>
              <a:t>groups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each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form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row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and </a:t>
            </a:r>
            <a:r>
              <a:rPr sz="2800" dirty="0">
                <a:latin typeface="Arial MT"/>
                <a:cs typeface="Arial MT"/>
              </a:rPr>
              <a:t>column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addresses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array.</a:t>
            </a:r>
            <a:endParaRPr sz="2800">
              <a:latin typeface="Arial MT"/>
              <a:cs typeface="Arial MT"/>
            </a:endParaRPr>
          </a:p>
          <a:p>
            <a:pPr marL="355600" marR="60388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row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selects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row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32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cells,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of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accessed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parallel.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But,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only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these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external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based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column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address.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Internal</a:t>
            </a:r>
            <a:r>
              <a:rPr spc="-150" dirty="0"/>
              <a:t> </a:t>
            </a:r>
            <a:r>
              <a:rPr dirty="0"/>
              <a:t>Organization</a:t>
            </a:r>
            <a:r>
              <a:rPr spc="-160" dirty="0"/>
              <a:t> </a:t>
            </a:r>
            <a:r>
              <a:rPr spc="-25" dirty="0"/>
              <a:t>of </a:t>
            </a:r>
            <a:r>
              <a:rPr dirty="0"/>
              <a:t>Memory</a:t>
            </a:r>
            <a:r>
              <a:rPr spc="-155" dirty="0"/>
              <a:t> </a:t>
            </a:r>
            <a:r>
              <a:rPr spc="-10" dirty="0"/>
              <a:t>Chips..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1808" y="1849086"/>
            <a:ext cx="6252120" cy="42032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3009" y="6288405"/>
            <a:ext cx="3329727" cy="18592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Internal</a:t>
            </a:r>
            <a:r>
              <a:rPr spc="-150" dirty="0"/>
              <a:t> </a:t>
            </a:r>
            <a:r>
              <a:rPr dirty="0"/>
              <a:t>Organization</a:t>
            </a:r>
            <a:r>
              <a:rPr spc="-160" dirty="0"/>
              <a:t> </a:t>
            </a:r>
            <a:r>
              <a:rPr spc="-25" dirty="0"/>
              <a:t>of </a:t>
            </a:r>
            <a:r>
              <a:rPr dirty="0"/>
              <a:t>Memory</a:t>
            </a:r>
            <a:r>
              <a:rPr spc="-155" dirty="0"/>
              <a:t> </a:t>
            </a:r>
            <a:r>
              <a:rPr spc="-10" dirty="0"/>
              <a:t>Chips..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86700" cy="4890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Commercially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available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chips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contain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much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larger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number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examples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5.2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5.3.</a:t>
            </a:r>
            <a:endParaRPr sz="2800">
              <a:latin typeface="Arial MT"/>
              <a:cs typeface="Arial MT"/>
            </a:endParaRPr>
          </a:p>
          <a:p>
            <a:pPr marL="355600" marR="73660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Large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chips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essentially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same </a:t>
            </a:r>
            <a:r>
              <a:rPr sz="2800" dirty="0">
                <a:latin typeface="Arial MT"/>
                <a:cs typeface="Arial MT"/>
              </a:rPr>
              <a:t>organization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5.3,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larger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array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external connections.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example,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1G-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chip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</a:t>
            </a:r>
            <a:endParaRPr sz="2800">
              <a:latin typeface="Arial MT"/>
              <a:cs typeface="Arial MT"/>
            </a:endParaRPr>
          </a:p>
          <a:p>
            <a:pPr marL="355600" marR="133350">
              <a:lnSpc>
                <a:spcPct val="100000"/>
              </a:lnSpc>
            </a:pPr>
            <a:r>
              <a:rPr sz="2800" dirty="0">
                <a:latin typeface="Arial MT"/>
                <a:cs typeface="Arial MT"/>
              </a:rPr>
              <a:t>256M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×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4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organization,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case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28-</a:t>
            </a:r>
            <a:r>
              <a:rPr sz="2800" spc="-25" dirty="0">
                <a:latin typeface="Arial MT"/>
                <a:cs typeface="Arial MT"/>
              </a:rPr>
              <a:t>bit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needed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4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transferred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chip.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Static</a:t>
            </a:r>
            <a:r>
              <a:rPr spc="-120" dirty="0"/>
              <a:t> </a:t>
            </a:r>
            <a:r>
              <a:rPr spc="-10" dirty="0"/>
              <a:t>Memories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6485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Memories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that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consist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circuits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capable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of </a:t>
            </a:r>
            <a:r>
              <a:rPr sz="3000" dirty="0">
                <a:latin typeface="Arial MT"/>
                <a:cs typeface="Arial MT"/>
              </a:rPr>
              <a:t>retaining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their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state as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long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power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is </a:t>
            </a:r>
            <a:r>
              <a:rPr sz="3000" dirty="0">
                <a:latin typeface="Arial MT"/>
                <a:cs typeface="Arial MT"/>
              </a:rPr>
              <a:t>applied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known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i="1" dirty="0">
                <a:latin typeface="Arial"/>
                <a:cs typeface="Arial"/>
              </a:rPr>
              <a:t>static</a:t>
            </a:r>
            <a:r>
              <a:rPr sz="3000" i="1" spc="5" dirty="0">
                <a:latin typeface="Arial"/>
                <a:cs typeface="Arial"/>
              </a:rPr>
              <a:t> </a:t>
            </a:r>
            <a:r>
              <a:rPr sz="3000" i="1" spc="-10" dirty="0">
                <a:latin typeface="Arial"/>
                <a:cs typeface="Arial"/>
              </a:rPr>
              <a:t>memories</a:t>
            </a:r>
            <a:r>
              <a:rPr sz="3000" spc="-10" dirty="0">
                <a:latin typeface="Arial MT"/>
                <a:cs typeface="Arial MT"/>
              </a:rPr>
              <a:t>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Static</a:t>
            </a:r>
            <a:r>
              <a:rPr spc="-65" dirty="0"/>
              <a:t> </a:t>
            </a:r>
            <a:r>
              <a:rPr dirty="0"/>
              <a:t>RAM</a:t>
            </a:r>
            <a:r>
              <a:rPr spc="-80" dirty="0"/>
              <a:t> </a:t>
            </a:r>
            <a:r>
              <a:rPr spc="-10" dirty="0"/>
              <a:t>(SRAM)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040" y="1625549"/>
            <a:ext cx="8217534" cy="5148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44500" algn="l"/>
              </a:tabLst>
            </a:pPr>
            <a:r>
              <a:rPr sz="2400" dirty="0">
                <a:latin typeface="Arial MT"/>
                <a:cs typeface="Arial MT"/>
              </a:rPr>
              <a:t>Figure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5.4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illustrates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how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static</a:t>
            </a:r>
            <a:r>
              <a:rPr sz="2400" i="1" spc="-4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RAM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(SRAM)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</a:t>
            </a:r>
            <a:r>
              <a:rPr sz="2400" spc="-25" dirty="0">
                <a:latin typeface="Arial MT"/>
                <a:cs typeface="Arial MT"/>
              </a:rPr>
              <a:t> may</a:t>
            </a:r>
            <a:endParaRPr sz="2400">
              <a:latin typeface="Arial MT"/>
              <a:cs typeface="Arial MT"/>
            </a:endParaRPr>
          </a:p>
          <a:p>
            <a:pPr marL="4445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be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implemented.</a:t>
            </a:r>
            <a:endParaRPr sz="2400">
              <a:latin typeface="Arial MT"/>
              <a:cs typeface="Arial MT"/>
            </a:endParaRPr>
          </a:p>
          <a:p>
            <a:pPr marL="4445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44500" algn="l"/>
              </a:tabLst>
            </a:pPr>
            <a:r>
              <a:rPr sz="2400" spc="-10" dirty="0">
                <a:latin typeface="Arial MT"/>
                <a:cs typeface="Arial MT"/>
              </a:rPr>
              <a:t>Two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inverters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cross-</a:t>
            </a:r>
            <a:r>
              <a:rPr sz="2400" dirty="0">
                <a:latin typeface="Arial MT"/>
                <a:cs typeface="Arial MT"/>
              </a:rPr>
              <a:t>connected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latch.</a:t>
            </a:r>
            <a:endParaRPr sz="2400">
              <a:latin typeface="Arial MT"/>
              <a:cs typeface="Arial MT"/>
            </a:endParaRPr>
          </a:p>
          <a:p>
            <a:pPr marL="4445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445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latch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connected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transistors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i="1" spc="-25" dirty="0">
                <a:latin typeface="Arial"/>
                <a:cs typeface="Arial"/>
              </a:rPr>
              <a:t>T</a:t>
            </a:r>
            <a:r>
              <a:rPr sz="2400" spc="-37" baseline="-20833" dirty="0">
                <a:latin typeface="Arial MT"/>
                <a:cs typeface="Arial MT"/>
              </a:rPr>
              <a:t>1</a:t>
            </a:r>
            <a:endParaRPr sz="2400" baseline="-20833">
              <a:latin typeface="Arial MT"/>
              <a:cs typeface="Arial MT"/>
            </a:endParaRPr>
          </a:p>
          <a:p>
            <a:pPr marL="4445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i="1" spc="-25" dirty="0">
                <a:latin typeface="Arial"/>
                <a:cs typeface="Arial"/>
              </a:rPr>
              <a:t>T</a:t>
            </a:r>
            <a:r>
              <a:rPr sz="2400" spc="-37" baseline="-20833" dirty="0">
                <a:latin typeface="Arial MT"/>
                <a:cs typeface="Arial MT"/>
              </a:rPr>
              <a:t>2</a:t>
            </a:r>
            <a:r>
              <a:rPr sz="2400" spc="-25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444500" marR="22479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44500" algn="l"/>
              </a:tabLst>
            </a:pPr>
            <a:r>
              <a:rPr sz="2400" dirty="0">
                <a:latin typeface="Arial MT"/>
                <a:cs typeface="Arial MT"/>
              </a:rPr>
              <a:t>These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transistors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switches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opened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or </a:t>
            </a:r>
            <a:r>
              <a:rPr sz="2400" dirty="0">
                <a:latin typeface="Arial MT"/>
                <a:cs typeface="Arial MT"/>
              </a:rPr>
              <a:t>closed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line.</a:t>
            </a:r>
            <a:endParaRPr sz="2400">
              <a:latin typeface="Arial MT"/>
              <a:cs typeface="Arial MT"/>
            </a:endParaRPr>
          </a:p>
          <a:p>
            <a:pPr marL="444500" marR="156845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44500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level,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transistors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are </a:t>
            </a:r>
            <a:r>
              <a:rPr sz="2400" dirty="0">
                <a:latin typeface="Arial MT"/>
                <a:cs typeface="Arial MT"/>
              </a:rPr>
              <a:t>turned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latch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retains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state.</a:t>
            </a:r>
            <a:endParaRPr sz="2400">
              <a:latin typeface="Arial MT"/>
              <a:cs typeface="Arial MT"/>
            </a:endParaRPr>
          </a:p>
          <a:p>
            <a:pPr marL="444500" marR="10668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44500" algn="l"/>
              </a:tabLst>
            </a:pP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example,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logic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value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point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X</a:t>
            </a:r>
            <a:r>
              <a:rPr sz="2400" i="1" spc="-3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point </a:t>
            </a:r>
            <a:r>
              <a:rPr sz="2400" i="1" dirty="0">
                <a:latin typeface="Arial"/>
                <a:cs typeface="Arial"/>
              </a:rPr>
              <a:t>Y</a:t>
            </a:r>
            <a:r>
              <a:rPr sz="2400" i="1" spc="-8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0,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maintained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long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on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level.</a:t>
            </a:r>
            <a:endParaRPr sz="2400">
              <a:latin typeface="Arial MT"/>
              <a:cs typeface="Arial MT"/>
            </a:endParaRPr>
          </a:p>
          <a:p>
            <a:pPr marL="793115" lvl="1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93115" algn="l"/>
              </a:tabLst>
            </a:pPr>
            <a:r>
              <a:rPr sz="2000" dirty="0">
                <a:latin typeface="Arial MT"/>
                <a:cs typeface="Arial MT"/>
              </a:rPr>
              <a:t>Assume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represents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value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1.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SRAM</a:t>
            </a:r>
            <a:r>
              <a:rPr spc="-15" dirty="0"/>
              <a:t> </a:t>
            </a:r>
            <a:r>
              <a:rPr spc="-20" dirty="0"/>
              <a:t>Cell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6996" y="2299892"/>
            <a:ext cx="5144456" cy="35699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865" y="6331652"/>
            <a:ext cx="2420381" cy="23965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Static</a:t>
            </a:r>
            <a:r>
              <a:rPr spc="-65" dirty="0"/>
              <a:t> </a:t>
            </a:r>
            <a:r>
              <a:rPr dirty="0"/>
              <a:t>RAM</a:t>
            </a:r>
            <a:r>
              <a:rPr spc="-80" dirty="0"/>
              <a:t> </a:t>
            </a:r>
            <a:r>
              <a:rPr spc="-10" dirty="0"/>
              <a:t>(SRAM)..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521071"/>
            <a:ext cx="8091170" cy="515556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894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68300" algn="l"/>
              </a:tabLst>
            </a:pPr>
            <a:r>
              <a:rPr sz="3200" dirty="0">
                <a:solidFill>
                  <a:srgbClr val="00AFEF"/>
                </a:solidFill>
                <a:latin typeface="Arial MT"/>
                <a:cs typeface="Arial MT"/>
              </a:rPr>
              <a:t>Read</a:t>
            </a:r>
            <a:r>
              <a:rPr sz="3200" spc="-45" dirty="0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00AFEF"/>
                </a:solidFill>
                <a:latin typeface="Arial MT"/>
                <a:cs typeface="Arial MT"/>
              </a:rPr>
              <a:t>operation:</a:t>
            </a:r>
            <a:endParaRPr sz="3200">
              <a:latin typeface="Arial MT"/>
              <a:cs typeface="Arial MT"/>
            </a:endParaRPr>
          </a:p>
          <a:p>
            <a:pPr marL="716915" lvl="1" indent="-347345">
              <a:lnSpc>
                <a:spcPct val="100000"/>
              </a:lnSpc>
              <a:spcBef>
                <a:spcPts val="69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16915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activated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close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switches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i="1" spc="-25" dirty="0">
                <a:latin typeface="Arial"/>
                <a:cs typeface="Arial"/>
              </a:rPr>
              <a:t>T</a:t>
            </a:r>
            <a:r>
              <a:rPr sz="2775" spc="-37" baseline="-21021" dirty="0">
                <a:latin typeface="Arial MT"/>
                <a:cs typeface="Arial MT"/>
              </a:rPr>
              <a:t>1</a:t>
            </a:r>
            <a:endParaRPr sz="2775" baseline="-21021">
              <a:latin typeface="Arial MT"/>
              <a:cs typeface="Arial MT"/>
            </a:endParaRPr>
          </a:p>
          <a:p>
            <a:pPr marL="717550">
              <a:lnSpc>
                <a:spcPct val="100000"/>
              </a:lnSpc>
            </a:pP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i="1" spc="-25" dirty="0">
                <a:latin typeface="Arial"/>
                <a:cs typeface="Arial"/>
              </a:rPr>
              <a:t>T</a:t>
            </a:r>
            <a:r>
              <a:rPr sz="2775" spc="-37" baseline="-21021" dirty="0">
                <a:latin typeface="Arial MT"/>
                <a:cs typeface="Arial MT"/>
              </a:rPr>
              <a:t>2</a:t>
            </a:r>
            <a:r>
              <a:rPr sz="2800" spc="-25" dirty="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marL="717550" marR="43180" lvl="1" indent="-347980">
              <a:lnSpc>
                <a:spcPct val="100000"/>
              </a:lnSpc>
              <a:spcBef>
                <a:spcPts val="67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1755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1,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dirty="0">
                <a:latin typeface="Cambria Math"/>
                <a:cs typeface="Cambria Math"/>
              </a:rPr>
              <a:t>𝑏</a:t>
            </a:r>
            <a:r>
              <a:rPr sz="2800" spc="180" dirty="0">
                <a:latin typeface="Cambria Math"/>
                <a:cs typeface="Cambria Math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high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 </a:t>
            </a:r>
            <a:r>
              <a:rPr sz="2800" dirty="0">
                <a:latin typeface="Cambria Math"/>
                <a:cs typeface="Cambria Math"/>
              </a:rPr>
              <a:t>𝑏′</a:t>
            </a:r>
            <a:r>
              <a:rPr sz="2800" spc="-25" dirty="0">
                <a:latin typeface="Cambria Math"/>
                <a:cs typeface="Cambria Math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low.</a:t>
            </a:r>
            <a:endParaRPr sz="2800">
              <a:latin typeface="Arial MT"/>
              <a:cs typeface="Arial MT"/>
            </a:endParaRPr>
          </a:p>
          <a:p>
            <a:pPr marL="1012825" lvl="2" indent="-294005">
              <a:lnSpc>
                <a:spcPct val="100000"/>
              </a:lnSpc>
              <a:spcBef>
                <a:spcPts val="615"/>
              </a:spcBef>
              <a:buClr>
                <a:srgbClr val="CCCC00"/>
              </a:buClr>
              <a:buSzPct val="70000"/>
              <a:buFont typeface="Wingdings"/>
              <a:buChar char=""/>
              <a:tabLst>
                <a:tab pos="1012825" algn="l"/>
              </a:tabLst>
            </a:pP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opposite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is</a:t>
            </a:r>
            <a:r>
              <a:rPr sz="2500" spc="-2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true</a:t>
            </a:r>
            <a:r>
              <a:rPr sz="2500" spc="-1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if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2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cell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is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in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state</a:t>
            </a:r>
            <a:r>
              <a:rPr sz="2500" spc="-25" dirty="0">
                <a:latin typeface="Arial MT"/>
                <a:cs typeface="Arial MT"/>
              </a:rPr>
              <a:t> 0.</a:t>
            </a:r>
            <a:endParaRPr sz="2500">
              <a:latin typeface="Arial MT"/>
              <a:cs typeface="Arial MT"/>
            </a:endParaRPr>
          </a:p>
          <a:p>
            <a:pPr marL="1012825" marR="337185" lvl="2" indent="-294640">
              <a:lnSpc>
                <a:spcPct val="100000"/>
              </a:lnSpc>
              <a:spcBef>
                <a:spcPts val="600"/>
              </a:spcBef>
              <a:buClr>
                <a:srgbClr val="CCCC00"/>
              </a:buClr>
              <a:buSzPct val="70000"/>
              <a:buFont typeface="Wingdings"/>
              <a:buChar char=""/>
              <a:tabLst>
                <a:tab pos="1012825" algn="l"/>
              </a:tabLst>
            </a:pPr>
            <a:r>
              <a:rPr sz="2500" dirty="0">
                <a:latin typeface="Arial MT"/>
                <a:cs typeface="Arial MT"/>
              </a:rPr>
              <a:t>Thus,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Cambria Math"/>
                <a:cs typeface="Cambria Math"/>
              </a:rPr>
              <a:t>𝑏</a:t>
            </a:r>
            <a:r>
              <a:rPr sz="2500" spc="160" dirty="0">
                <a:latin typeface="Cambria Math"/>
                <a:cs typeface="Cambria Math"/>
              </a:rPr>
              <a:t> </a:t>
            </a:r>
            <a:r>
              <a:rPr sz="2500" dirty="0">
                <a:latin typeface="Arial MT"/>
                <a:cs typeface="Arial MT"/>
              </a:rPr>
              <a:t>and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Cambria Math"/>
                <a:cs typeface="Cambria Math"/>
              </a:rPr>
              <a:t>𝑏′</a:t>
            </a:r>
            <a:r>
              <a:rPr sz="2500" spc="120" dirty="0">
                <a:latin typeface="Cambria Math"/>
                <a:cs typeface="Cambria Math"/>
              </a:rPr>
              <a:t> </a:t>
            </a:r>
            <a:r>
              <a:rPr sz="2500" dirty="0">
                <a:latin typeface="Arial MT"/>
                <a:cs typeface="Arial MT"/>
              </a:rPr>
              <a:t>are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always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complements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of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spc="-20" dirty="0">
                <a:latin typeface="Arial MT"/>
                <a:cs typeface="Arial MT"/>
              </a:rPr>
              <a:t>each </a:t>
            </a:r>
            <a:r>
              <a:rPr sz="2500" spc="-10" dirty="0">
                <a:latin typeface="Arial MT"/>
                <a:cs typeface="Arial MT"/>
              </a:rPr>
              <a:t>other.</a:t>
            </a:r>
            <a:endParaRPr sz="2500">
              <a:latin typeface="Arial MT"/>
              <a:cs typeface="Arial MT"/>
            </a:endParaRPr>
          </a:p>
          <a:p>
            <a:pPr marL="717550" marR="372110" lvl="1" indent="-347980">
              <a:lnSpc>
                <a:spcPct val="100000"/>
              </a:lnSpc>
              <a:spcBef>
                <a:spcPts val="66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1755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Sense/Write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two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monitors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their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corresponding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output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accordingly.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Static</a:t>
            </a:r>
            <a:r>
              <a:rPr spc="-65" dirty="0"/>
              <a:t> </a:t>
            </a:r>
            <a:r>
              <a:rPr dirty="0"/>
              <a:t>RAM</a:t>
            </a:r>
            <a:r>
              <a:rPr spc="-80" dirty="0"/>
              <a:t> </a:t>
            </a:r>
            <a:r>
              <a:rPr spc="-10" dirty="0"/>
              <a:t>(SRAM)..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1071"/>
            <a:ext cx="8054975" cy="428688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894"/>
              </a:spcBef>
              <a:buClr>
                <a:srgbClr val="330066"/>
              </a:buClr>
              <a:buSzPct val="70312"/>
              <a:buFont typeface="Wingdings"/>
              <a:buChar char=""/>
              <a:tabLst>
                <a:tab pos="355600" algn="l"/>
              </a:tabLst>
            </a:pPr>
            <a:r>
              <a:rPr sz="3200" dirty="0">
                <a:solidFill>
                  <a:srgbClr val="00AFEF"/>
                </a:solidFill>
                <a:latin typeface="Arial MT"/>
                <a:cs typeface="Arial MT"/>
              </a:rPr>
              <a:t>Write</a:t>
            </a:r>
            <a:r>
              <a:rPr sz="3200" spc="-125" dirty="0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00AFEF"/>
                </a:solidFill>
                <a:latin typeface="Arial MT"/>
                <a:cs typeface="Arial MT"/>
              </a:rPr>
              <a:t>operation:</a:t>
            </a:r>
            <a:endParaRPr sz="3200">
              <a:latin typeface="Arial MT"/>
              <a:cs typeface="Arial MT"/>
            </a:endParaRPr>
          </a:p>
          <a:p>
            <a:pPr marL="703580" lvl="1" indent="-346710" algn="just">
              <a:lnSpc>
                <a:spcPct val="100000"/>
              </a:lnSpc>
              <a:spcBef>
                <a:spcPts val="69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358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Sense/Write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drives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Cambria Math"/>
                <a:cs typeface="Cambria Math"/>
              </a:rPr>
              <a:t>𝑏</a:t>
            </a:r>
            <a:r>
              <a:rPr sz="2800" spc="140" dirty="0">
                <a:latin typeface="Cambria Math"/>
                <a:cs typeface="Cambria Math"/>
              </a:rPr>
              <a:t> </a:t>
            </a:r>
            <a:r>
              <a:rPr sz="2800" spc="-25" dirty="0">
                <a:latin typeface="Arial MT"/>
                <a:cs typeface="Arial MT"/>
              </a:rPr>
              <a:t>and</a:t>
            </a:r>
            <a:endParaRPr sz="2800">
              <a:latin typeface="Arial MT"/>
              <a:cs typeface="Arial MT"/>
            </a:endParaRPr>
          </a:p>
          <a:p>
            <a:pPr marL="704850" algn="just">
              <a:lnSpc>
                <a:spcPct val="100000"/>
              </a:lnSpc>
            </a:pPr>
            <a:r>
              <a:rPr sz="2800" dirty="0">
                <a:latin typeface="Cambria Math"/>
                <a:cs typeface="Cambria Math"/>
              </a:rPr>
              <a:t>𝑏′</a:t>
            </a:r>
            <a:r>
              <a:rPr sz="2800" dirty="0">
                <a:latin typeface="Arial MT"/>
                <a:cs typeface="Arial MT"/>
              </a:rPr>
              <a:t>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instead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sensing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their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state.</a:t>
            </a:r>
            <a:endParaRPr sz="2800">
              <a:latin typeface="Arial MT"/>
              <a:cs typeface="Arial MT"/>
            </a:endParaRPr>
          </a:p>
          <a:p>
            <a:pPr marL="703580" marR="586740" lvl="1" indent="-346710" algn="just">
              <a:lnSpc>
                <a:spcPct val="100000"/>
              </a:lnSpc>
              <a:spcBef>
                <a:spcPts val="670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places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appropriate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0" dirty="0">
                <a:latin typeface="Cambria Math"/>
                <a:cs typeface="Cambria Math"/>
              </a:rPr>
              <a:t>𝑏 	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complement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Cambria Math"/>
                <a:cs typeface="Cambria Math"/>
              </a:rPr>
              <a:t>𝑏′</a:t>
            </a:r>
            <a:r>
              <a:rPr sz="2800" spc="85" dirty="0">
                <a:latin typeface="Cambria Math"/>
                <a:cs typeface="Cambria Math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activates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	</a:t>
            </a:r>
            <a:r>
              <a:rPr sz="2800" dirty="0">
                <a:latin typeface="Arial MT"/>
                <a:cs typeface="Arial MT"/>
              </a:rPr>
              <a:t>word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line.</a:t>
            </a:r>
            <a:endParaRPr sz="28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75"/>
              </a:spcBef>
              <a:buClr>
                <a:srgbClr val="669999"/>
              </a:buClr>
              <a:buSzPct val="69642"/>
              <a:buFont typeface="Wingdings"/>
              <a:buChar char=""/>
              <a:tabLst>
                <a:tab pos="70485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forces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corresponding </a:t>
            </a:r>
            <a:r>
              <a:rPr sz="2800" dirty="0">
                <a:latin typeface="Arial MT"/>
                <a:cs typeface="Arial MT"/>
              </a:rPr>
              <a:t>state,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retains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line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deactivated.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CMOS</a:t>
            </a:r>
            <a:r>
              <a:rPr spc="-55" dirty="0"/>
              <a:t> </a:t>
            </a:r>
            <a:r>
              <a:rPr spc="-20" dirty="0"/>
              <a:t>Cell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" y="1624711"/>
            <a:ext cx="7940675" cy="5061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marR="39370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CMOS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realization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5.4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given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5.5.</a:t>
            </a:r>
            <a:endParaRPr sz="2800">
              <a:latin typeface="Arial MT"/>
              <a:cs typeface="Arial MT"/>
            </a:endParaRPr>
          </a:p>
          <a:p>
            <a:pPr marL="381000" marR="545465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spc="-10" dirty="0">
                <a:latin typeface="Arial MT"/>
                <a:cs typeface="Arial MT"/>
              </a:rPr>
              <a:t>Transistor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pairs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775" baseline="-21021" dirty="0">
                <a:latin typeface="Arial MT"/>
                <a:cs typeface="Arial MT"/>
              </a:rPr>
              <a:t>3</a:t>
            </a:r>
            <a:r>
              <a:rPr sz="2800" i="1" dirty="0">
                <a:latin typeface="Arial"/>
                <a:cs typeface="Arial"/>
              </a:rPr>
              <a:t>,</a:t>
            </a:r>
            <a:r>
              <a:rPr sz="2800" i="1" spc="-4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775" baseline="-21021" dirty="0">
                <a:latin typeface="Arial MT"/>
                <a:cs typeface="Arial MT"/>
              </a:rPr>
              <a:t>5</a:t>
            </a:r>
            <a:r>
              <a:rPr sz="2800" dirty="0">
                <a:latin typeface="Arial MT"/>
                <a:cs typeface="Arial MT"/>
              </a:rPr>
              <a:t>)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775" baseline="-21021" dirty="0">
                <a:latin typeface="Arial MT"/>
                <a:cs typeface="Arial MT"/>
              </a:rPr>
              <a:t>4</a:t>
            </a:r>
            <a:r>
              <a:rPr sz="2800" i="1" dirty="0">
                <a:latin typeface="Arial"/>
                <a:cs typeface="Arial"/>
              </a:rPr>
              <a:t>,</a:t>
            </a:r>
            <a:r>
              <a:rPr sz="2800" i="1" spc="-4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775" baseline="-21021" dirty="0">
                <a:latin typeface="Arial MT"/>
                <a:cs typeface="Arial MT"/>
              </a:rPr>
              <a:t>6</a:t>
            </a:r>
            <a:r>
              <a:rPr sz="2800" dirty="0">
                <a:latin typeface="Arial MT"/>
                <a:cs typeface="Arial MT"/>
              </a:rPr>
              <a:t>)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form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inverters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latch.</a:t>
            </a:r>
            <a:endParaRPr sz="2800">
              <a:latin typeface="Arial MT"/>
              <a:cs typeface="Arial MT"/>
            </a:endParaRPr>
          </a:p>
          <a:p>
            <a:pPr marL="381000" marR="58991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written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just </a:t>
            </a:r>
            <a:r>
              <a:rPr sz="2800" spc="-10" dirty="0">
                <a:latin typeface="Arial MT"/>
                <a:cs typeface="Arial MT"/>
              </a:rPr>
              <a:t>explained.</a:t>
            </a:r>
            <a:endParaRPr sz="2800">
              <a:latin typeface="Arial MT"/>
              <a:cs typeface="Arial MT"/>
            </a:endParaRPr>
          </a:p>
          <a:p>
            <a:pPr marL="379730" marR="30480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example,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point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X</a:t>
            </a:r>
            <a:r>
              <a:rPr sz="2800" i="1" spc="-50" dirty="0">
                <a:latin typeface="Arial"/>
                <a:cs typeface="Arial"/>
              </a:rPr>
              <a:t> </a:t>
            </a:r>
            <a:r>
              <a:rPr sz="2800" spc="-25" dirty="0">
                <a:latin typeface="Arial MT"/>
                <a:cs typeface="Arial MT"/>
              </a:rPr>
              <a:t>is 	</a:t>
            </a:r>
            <a:r>
              <a:rPr sz="2800" dirty="0">
                <a:latin typeface="Arial MT"/>
                <a:cs typeface="Arial MT"/>
              </a:rPr>
              <a:t>maintained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high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having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transistors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775" baseline="-21021" dirty="0">
                <a:latin typeface="Arial MT"/>
                <a:cs typeface="Arial MT"/>
              </a:rPr>
              <a:t>3</a:t>
            </a:r>
            <a:r>
              <a:rPr sz="2775" spc="292" baseline="-21021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i="1" spc="-25" dirty="0">
                <a:latin typeface="Arial"/>
                <a:cs typeface="Arial"/>
              </a:rPr>
              <a:t>T</a:t>
            </a:r>
            <a:r>
              <a:rPr sz="2775" spc="-37" baseline="-21021" dirty="0">
                <a:latin typeface="Arial MT"/>
                <a:cs typeface="Arial MT"/>
              </a:rPr>
              <a:t>6 	</a:t>
            </a:r>
            <a:r>
              <a:rPr sz="2800" dirty="0">
                <a:latin typeface="Arial MT"/>
                <a:cs typeface="Arial MT"/>
              </a:rPr>
              <a:t>on,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while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775" baseline="-21021" dirty="0">
                <a:latin typeface="Arial MT"/>
                <a:cs typeface="Arial MT"/>
              </a:rPr>
              <a:t>4</a:t>
            </a:r>
            <a:r>
              <a:rPr sz="2775" spc="345" baseline="-21021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775" baseline="-21021" dirty="0">
                <a:latin typeface="Arial MT"/>
                <a:cs typeface="Arial MT"/>
              </a:rPr>
              <a:t>5</a:t>
            </a:r>
            <a:r>
              <a:rPr sz="2775" spc="345" baseline="-21021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off.</a:t>
            </a:r>
            <a:endParaRPr sz="2800">
              <a:latin typeface="Arial MT"/>
              <a:cs typeface="Arial MT"/>
            </a:endParaRPr>
          </a:p>
          <a:p>
            <a:pPr marL="379730" marR="174625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810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775" baseline="-21021" dirty="0">
                <a:latin typeface="Arial MT"/>
                <a:cs typeface="Arial MT"/>
              </a:rPr>
              <a:t>1</a:t>
            </a:r>
            <a:r>
              <a:rPr sz="2775" spc="330" baseline="-21021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775" baseline="-21021" dirty="0">
                <a:latin typeface="Arial MT"/>
                <a:cs typeface="Arial MT"/>
              </a:rPr>
              <a:t>2</a:t>
            </a:r>
            <a:r>
              <a:rPr sz="2775" spc="337" baseline="-21021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turned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on,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Cambria Math"/>
                <a:cs typeface="Cambria Math"/>
              </a:rPr>
              <a:t>𝑏</a:t>
            </a:r>
            <a:r>
              <a:rPr sz="2800" spc="185" dirty="0">
                <a:latin typeface="Cambria Math"/>
                <a:cs typeface="Cambria Math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Cambria Math"/>
                <a:cs typeface="Cambria Math"/>
              </a:rPr>
              <a:t>𝑏′</a:t>
            </a:r>
            <a:r>
              <a:rPr sz="2800" spc="130" dirty="0">
                <a:latin typeface="Cambria Math"/>
                <a:cs typeface="Cambria Math"/>
              </a:rPr>
              <a:t> </a:t>
            </a:r>
            <a:r>
              <a:rPr sz="2800" spc="-20" dirty="0">
                <a:latin typeface="Arial MT"/>
                <a:cs typeface="Arial MT"/>
              </a:rPr>
              <a:t>will 	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high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low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signals,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respectively.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CMOS</a:t>
            </a:r>
            <a:r>
              <a:rPr spc="-55" dirty="0"/>
              <a:t> </a:t>
            </a:r>
            <a:r>
              <a:rPr spc="-10" dirty="0"/>
              <a:t>Cell..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7879" y="2136553"/>
            <a:ext cx="5182004" cy="37953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8931" y="6415783"/>
            <a:ext cx="3690679" cy="23202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Static</a:t>
            </a:r>
            <a:r>
              <a:rPr spc="-65" dirty="0"/>
              <a:t> </a:t>
            </a:r>
            <a:r>
              <a:rPr dirty="0"/>
              <a:t>RAM</a:t>
            </a:r>
            <a:r>
              <a:rPr spc="-80" dirty="0"/>
              <a:t> </a:t>
            </a:r>
            <a:r>
              <a:rPr spc="-10" dirty="0"/>
              <a:t>(SRAM)..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2440" y="1625549"/>
            <a:ext cx="8202295" cy="4819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19100" algn="l"/>
              </a:tabLst>
            </a:pPr>
            <a:r>
              <a:rPr sz="2400" dirty="0">
                <a:latin typeface="Arial MT"/>
                <a:cs typeface="Arial MT"/>
              </a:rPr>
              <a:t>SRAMs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said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volatile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memories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because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their</a:t>
            </a:r>
            <a:endParaRPr sz="2400">
              <a:latin typeface="Arial MT"/>
              <a:cs typeface="Arial MT"/>
            </a:endParaRPr>
          </a:p>
          <a:p>
            <a:pPr marL="4191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lost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interrupted.</a:t>
            </a:r>
            <a:endParaRPr sz="2400">
              <a:latin typeface="Arial MT"/>
              <a:cs typeface="Arial MT"/>
            </a:endParaRPr>
          </a:p>
          <a:p>
            <a:pPr marL="419100" marR="8128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19100" algn="l"/>
              </a:tabLst>
            </a:pPr>
            <a:r>
              <a:rPr sz="2400" dirty="0">
                <a:latin typeface="Arial MT"/>
                <a:cs typeface="Arial MT"/>
              </a:rPr>
              <a:t>Advantage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CMOS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SRAMs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their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very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low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power consumption,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because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flows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when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being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accessed.</a:t>
            </a:r>
            <a:endParaRPr sz="2400">
              <a:latin typeface="Arial MT"/>
              <a:cs typeface="Arial MT"/>
            </a:endParaRPr>
          </a:p>
          <a:p>
            <a:pPr marL="767080" marR="302260" lvl="1" indent="-346710" algn="just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68350" algn="l"/>
              </a:tabLst>
            </a:pPr>
            <a:r>
              <a:rPr sz="2000" dirty="0">
                <a:latin typeface="Arial MT"/>
                <a:cs typeface="Arial MT"/>
              </a:rPr>
              <a:t>Otherwise,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i="1" dirty="0">
                <a:latin typeface="Arial"/>
                <a:cs typeface="Arial"/>
              </a:rPr>
              <a:t>T</a:t>
            </a:r>
            <a:r>
              <a:rPr sz="1950" baseline="-21367" dirty="0">
                <a:latin typeface="Arial MT"/>
                <a:cs typeface="Arial MT"/>
              </a:rPr>
              <a:t>1</a:t>
            </a:r>
            <a:r>
              <a:rPr sz="2000" dirty="0">
                <a:latin typeface="Arial MT"/>
                <a:cs typeface="Arial MT"/>
              </a:rPr>
              <a:t>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i="1" dirty="0">
                <a:latin typeface="Arial"/>
                <a:cs typeface="Arial"/>
              </a:rPr>
              <a:t>T</a:t>
            </a:r>
            <a:r>
              <a:rPr sz="1950" baseline="-21367" dirty="0">
                <a:latin typeface="Arial MT"/>
                <a:cs typeface="Arial MT"/>
              </a:rPr>
              <a:t>2</a:t>
            </a:r>
            <a:r>
              <a:rPr sz="2000" dirty="0">
                <a:latin typeface="Arial MT"/>
                <a:cs typeface="Arial MT"/>
              </a:rPr>
              <a:t>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transistor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each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inverter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turned 	</a:t>
            </a:r>
            <a:r>
              <a:rPr sz="2000" dirty="0">
                <a:latin typeface="Arial MT"/>
                <a:cs typeface="Arial MT"/>
              </a:rPr>
              <a:t>off,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ensuring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continuous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electrical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path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between 	</a:t>
            </a:r>
            <a:r>
              <a:rPr sz="2000" i="1" dirty="0">
                <a:latin typeface="Arial"/>
                <a:cs typeface="Arial"/>
              </a:rPr>
              <a:t>V</a:t>
            </a:r>
            <a:r>
              <a:rPr sz="1950" i="1" baseline="-21367" dirty="0">
                <a:latin typeface="Arial"/>
                <a:cs typeface="Arial"/>
              </a:rPr>
              <a:t>supply</a:t>
            </a:r>
            <a:r>
              <a:rPr sz="1950" i="1" spc="270" baseline="-21367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ground.</a:t>
            </a:r>
            <a:endParaRPr sz="2000">
              <a:latin typeface="Arial MT"/>
              <a:cs typeface="Arial MT"/>
            </a:endParaRPr>
          </a:p>
          <a:p>
            <a:pPr marL="418465" indent="-342265" algn="just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18465" algn="l"/>
              </a:tabLst>
            </a:pPr>
            <a:r>
              <a:rPr sz="2400" dirty="0">
                <a:latin typeface="Arial MT"/>
                <a:cs typeface="Arial MT"/>
              </a:rPr>
              <a:t>Static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RAMs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accessed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very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quickly.</a:t>
            </a:r>
            <a:endParaRPr sz="2400">
              <a:latin typeface="Arial MT"/>
              <a:cs typeface="Arial MT"/>
            </a:endParaRPr>
          </a:p>
          <a:p>
            <a:pPr marL="767080" marR="549910" lvl="1" indent="-346710" algn="just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68350" algn="l"/>
              </a:tabLst>
            </a:pPr>
            <a:r>
              <a:rPr sz="2000" dirty="0">
                <a:latin typeface="Arial MT"/>
                <a:cs typeface="Arial MT"/>
              </a:rPr>
              <a:t>Access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times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order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few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nanoseconds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found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in 	</a:t>
            </a:r>
            <a:r>
              <a:rPr sz="2000" dirty="0">
                <a:latin typeface="Arial MT"/>
                <a:cs typeface="Arial MT"/>
              </a:rPr>
              <a:t>commercially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available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chips.</a:t>
            </a:r>
            <a:endParaRPr sz="2000">
              <a:latin typeface="Arial MT"/>
              <a:cs typeface="Arial MT"/>
            </a:endParaRPr>
          </a:p>
          <a:p>
            <a:pPr marL="419100" indent="-342900" algn="just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19100" algn="l"/>
              </a:tabLst>
            </a:pPr>
            <a:r>
              <a:rPr sz="2400" dirty="0">
                <a:latin typeface="Arial MT"/>
                <a:cs typeface="Arial MT"/>
              </a:rPr>
              <a:t>SRAMs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applications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</a:t>
            </a:r>
            <a:endParaRPr sz="2400">
              <a:latin typeface="Arial MT"/>
              <a:cs typeface="Arial MT"/>
            </a:endParaRPr>
          </a:p>
          <a:p>
            <a:pPr marL="41910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critical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concern.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SRAMs</a:t>
            </a:r>
            <a:r>
              <a:rPr spc="-50" dirty="0"/>
              <a:t> </a:t>
            </a:r>
            <a:r>
              <a:rPr dirty="0"/>
              <a:t>vs.</a:t>
            </a:r>
            <a:r>
              <a:rPr spc="-15" dirty="0"/>
              <a:t> </a:t>
            </a:r>
            <a:r>
              <a:rPr spc="-10" dirty="0"/>
              <a:t>DRAMs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72553"/>
            <a:ext cx="8008620" cy="437896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Static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RAMs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(SRAMs):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Consist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circuits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capable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retaining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their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long</a:t>
            </a:r>
            <a:endParaRPr sz="20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power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applied.</a:t>
            </a:r>
            <a:endParaRPr sz="2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spc="-10" dirty="0">
                <a:latin typeface="Arial MT"/>
                <a:cs typeface="Arial MT"/>
              </a:rPr>
              <a:t>Volatile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memories,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because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their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contents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lost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when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power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is </a:t>
            </a:r>
            <a:r>
              <a:rPr sz="2000" spc="-10" dirty="0">
                <a:latin typeface="Arial MT"/>
                <a:cs typeface="Arial MT"/>
              </a:rPr>
              <a:t>interrupted.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Access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times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static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RAMs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range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5" dirty="0">
                <a:latin typeface="Arial MT"/>
                <a:cs typeface="Arial MT"/>
              </a:rPr>
              <a:t> few</a:t>
            </a:r>
            <a:endParaRPr sz="20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Arial MT"/>
                <a:cs typeface="Arial MT"/>
              </a:rPr>
              <a:t>nanoseconds.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spc="-10" dirty="0">
                <a:latin typeface="Arial MT"/>
                <a:cs typeface="Arial MT"/>
              </a:rPr>
              <a:t>However,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cost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usually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high.</a:t>
            </a:r>
            <a:endParaRPr sz="2000">
              <a:latin typeface="Arial MT"/>
              <a:cs typeface="Arial MT"/>
            </a:endParaRPr>
          </a:p>
          <a:p>
            <a:pPr marL="439420" indent="-426720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439420" algn="l"/>
              </a:tabLst>
            </a:pPr>
            <a:r>
              <a:rPr sz="2400" dirty="0">
                <a:latin typeface="Arial MT"/>
                <a:cs typeface="Arial MT"/>
              </a:rPr>
              <a:t>Dynamic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RAMs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(DRAMs):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Do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retain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their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indefinitely.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Contents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must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periodically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refreshed.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Contents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refreshed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while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accessing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them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reading.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6"/>
            <a:ext cx="7957820" cy="5083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8351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500" dirty="0">
                <a:latin typeface="Arial MT"/>
                <a:cs typeface="Arial MT"/>
              </a:rPr>
              <a:t>Information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is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stored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in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dynamic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memory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cell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in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spc="-25" dirty="0">
                <a:latin typeface="Arial MT"/>
                <a:cs typeface="Arial MT"/>
              </a:rPr>
              <a:t>the </a:t>
            </a:r>
            <a:r>
              <a:rPr sz="2500" dirty="0">
                <a:latin typeface="Arial MT"/>
                <a:cs typeface="Arial MT"/>
              </a:rPr>
              <a:t>form</a:t>
            </a:r>
            <a:r>
              <a:rPr sz="2500" spc="-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of</a:t>
            </a:r>
            <a:r>
              <a:rPr sz="2500" spc="-1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</a:t>
            </a:r>
            <a:r>
              <a:rPr sz="2500" spc="-2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charge</a:t>
            </a:r>
            <a:r>
              <a:rPr sz="2500" spc="-1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on</a:t>
            </a:r>
            <a:r>
              <a:rPr sz="2500" spc="-1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spc="-10" dirty="0">
                <a:latin typeface="Arial MT"/>
                <a:cs typeface="Arial MT"/>
              </a:rPr>
              <a:t>capacitor</a:t>
            </a:r>
            <a:endParaRPr sz="2500">
              <a:latin typeface="Arial MT"/>
              <a:cs typeface="Arial MT"/>
            </a:endParaRPr>
          </a:p>
          <a:p>
            <a:pPr marL="704850" marR="1510665" lvl="1" indent="-347980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charge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maintained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only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tens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of </a:t>
            </a:r>
            <a:r>
              <a:rPr sz="2200" spc="-10" dirty="0">
                <a:latin typeface="Arial MT"/>
                <a:cs typeface="Arial MT"/>
              </a:rPr>
              <a:t>milliseconds.</a:t>
            </a:r>
            <a:endParaRPr sz="2200">
              <a:latin typeface="Arial MT"/>
              <a:cs typeface="Arial MT"/>
            </a:endParaRPr>
          </a:p>
          <a:p>
            <a:pPr marL="355600" marR="287655" indent="-343535">
              <a:lnSpc>
                <a:spcPct val="100000"/>
              </a:lnSpc>
              <a:spcBef>
                <a:spcPts val="6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500" dirty="0">
                <a:latin typeface="Arial MT"/>
                <a:cs typeface="Arial MT"/>
              </a:rPr>
              <a:t>Since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cell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is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required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to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store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information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for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spc="-50" dirty="0">
                <a:latin typeface="Arial MT"/>
                <a:cs typeface="Arial MT"/>
              </a:rPr>
              <a:t>a </a:t>
            </a:r>
            <a:r>
              <a:rPr sz="2500" dirty="0">
                <a:latin typeface="Arial MT"/>
                <a:cs typeface="Arial MT"/>
              </a:rPr>
              <a:t>much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longer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time,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its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contents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must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be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spc="-10" dirty="0">
                <a:latin typeface="Arial MT"/>
                <a:cs typeface="Arial MT"/>
              </a:rPr>
              <a:t>periodically </a:t>
            </a:r>
            <a:r>
              <a:rPr sz="2500" i="1" dirty="0">
                <a:latin typeface="Arial"/>
                <a:cs typeface="Arial"/>
              </a:rPr>
              <a:t>refreshed</a:t>
            </a:r>
            <a:r>
              <a:rPr sz="2500" i="1" spc="-40" dirty="0">
                <a:latin typeface="Arial"/>
                <a:cs typeface="Arial"/>
              </a:rPr>
              <a:t> </a:t>
            </a:r>
            <a:r>
              <a:rPr sz="2500" dirty="0">
                <a:latin typeface="Arial MT"/>
                <a:cs typeface="Arial MT"/>
              </a:rPr>
              <a:t>by</a:t>
            </a:r>
            <a:r>
              <a:rPr sz="2500" spc="-6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restoring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the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capacitor</a:t>
            </a:r>
            <a:r>
              <a:rPr sz="2500" spc="-6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charge</a:t>
            </a:r>
            <a:r>
              <a:rPr sz="2500" spc="-6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to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its</a:t>
            </a:r>
            <a:r>
              <a:rPr sz="2500" spc="-65" dirty="0">
                <a:latin typeface="Arial MT"/>
                <a:cs typeface="Arial MT"/>
              </a:rPr>
              <a:t> </a:t>
            </a:r>
            <a:r>
              <a:rPr sz="2500" spc="-20" dirty="0">
                <a:latin typeface="Arial MT"/>
                <a:cs typeface="Arial MT"/>
              </a:rPr>
              <a:t>full </a:t>
            </a:r>
            <a:r>
              <a:rPr sz="2500" spc="-10" dirty="0">
                <a:latin typeface="Arial MT"/>
                <a:cs typeface="Arial MT"/>
              </a:rPr>
              <a:t>value.</a:t>
            </a:r>
            <a:endParaRPr sz="25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occurs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contents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cell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read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or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when </a:t>
            </a:r>
            <a:r>
              <a:rPr sz="2200" dirty="0">
                <a:latin typeface="Arial MT"/>
                <a:cs typeface="Arial MT"/>
              </a:rPr>
              <a:t>new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information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written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into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it.</a:t>
            </a:r>
            <a:endParaRPr sz="2200">
              <a:latin typeface="Arial MT"/>
              <a:cs typeface="Arial MT"/>
            </a:endParaRPr>
          </a:p>
          <a:p>
            <a:pPr marL="355600" marR="24765" indent="-343535">
              <a:lnSpc>
                <a:spcPct val="100000"/>
              </a:lnSpc>
              <a:spcBef>
                <a:spcPts val="6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2500" dirty="0">
                <a:latin typeface="Arial MT"/>
                <a:cs typeface="Arial MT"/>
              </a:rPr>
              <a:t>An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example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of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dynamic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memory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cell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that</a:t>
            </a:r>
            <a:r>
              <a:rPr sz="2500" spc="-5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consists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spc="-25" dirty="0">
                <a:latin typeface="Arial MT"/>
                <a:cs typeface="Arial MT"/>
              </a:rPr>
              <a:t>of </a:t>
            </a:r>
            <a:r>
              <a:rPr sz="2500" dirty="0">
                <a:latin typeface="Arial MT"/>
                <a:cs typeface="Arial MT"/>
              </a:rPr>
              <a:t>a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capacitor,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C,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and</a:t>
            </a:r>
            <a:r>
              <a:rPr sz="2500" spc="-4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</a:t>
            </a:r>
            <a:r>
              <a:rPr sz="2500" spc="-35" dirty="0">
                <a:latin typeface="Arial MT"/>
                <a:cs typeface="Arial MT"/>
              </a:rPr>
              <a:t> </a:t>
            </a:r>
            <a:r>
              <a:rPr sz="2500" spc="-20" dirty="0">
                <a:latin typeface="Arial MT"/>
                <a:cs typeface="Arial MT"/>
              </a:rPr>
              <a:t>transistor,</a:t>
            </a:r>
            <a:r>
              <a:rPr sz="2500" spc="-70" dirty="0">
                <a:latin typeface="Arial MT"/>
                <a:cs typeface="Arial MT"/>
              </a:rPr>
              <a:t> </a:t>
            </a:r>
            <a:r>
              <a:rPr sz="2500" spc="-105" dirty="0">
                <a:latin typeface="Arial MT"/>
                <a:cs typeface="Arial MT"/>
              </a:rPr>
              <a:t>T,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is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shown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in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spc="-10" dirty="0">
                <a:latin typeface="Arial MT"/>
                <a:cs typeface="Arial MT"/>
              </a:rPr>
              <a:t>Figure </a:t>
            </a:r>
            <a:r>
              <a:rPr sz="2500" spc="-20" dirty="0">
                <a:latin typeface="Arial MT"/>
                <a:cs typeface="Arial MT"/>
              </a:rPr>
              <a:t>5.6.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2571" y="2410666"/>
            <a:ext cx="4555466" cy="31463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1469" y="6045194"/>
            <a:ext cx="3891356" cy="24616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37195" cy="4841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30504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5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information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transistor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T</a:t>
            </a:r>
            <a:r>
              <a:rPr sz="2800" i="1" spc="-65" dirty="0">
                <a:latin typeface="Arial"/>
                <a:cs typeface="Arial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turned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appropriate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applied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line.</a:t>
            </a:r>
            <a:endParaRPr sz="28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causes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known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amount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charge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in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capacitor.</a:t>
            </a:r>
            <a:endParaRPr sz="2400">
              <a:latin typeface="Arial MT"/>
              <a:cs typeface="Arial MT"/>
            </a:endParaRPr>
          </a:p>
          <a:p>
            <a:pPr marL="355600" marR="582930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After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transistor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turned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off,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capacitor </a:t>
            </a:r>
            <a:r>
              <a:rPr sz="2800" dirty="0">
                <a:latin typeface="Arial MT"/>
                <a:cs typeface="Arial MT"/>
              </a:rPr>
              <a:t>begins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discharge.</a:t>
            </a:r>
            <a:endParaRPr sz="2800">
              <a:latin typeface="Arial MT"/>
              <a:cs typeface="Arial MT"/>
            </a:endParaRPr>
          </a:p>
          <a:p>
            <a:pPr marL="355600" marR="67119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information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be </a:t>
            </a:r>
            <a:r>
              <a:rPr sz="2800" dirty="0">
                <a:latin typeface="Arial MT"/>
                <a:cs typeface="Arial MT"/>
              </a:rPr>
              <a:t>retrieved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correctly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only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before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charge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capacitor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drops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below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some </a:t>
            </a:r>
            <a:r>
              <a:rPr sz="2800" dirty="0">
                <a:latin typeface="Arial MT"/>
                <a:cs typeface="Arial MT"/>
              </a:rPr>
              <a:t>threshold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value.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88605" cy="4549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71755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During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transistor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selected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turned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on.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sense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amplifier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connected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line </a:t>
            </a:r>
            <a:r>
              <a:rPr sz="2800" dirty="0">
                <a:latin typeface="Arial MT"/>
                <a:cs typeface="Arial MT"/>
              </a:rPr>
              <a:t>detects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whether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charge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capacitor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above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below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threshold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value.</a:t>
            </a:r>
            <a:endParaRPr sz="2800">
              <a:latin typeface="Arial MT"/>
              <a:cs typeface="Arial MT"/>
            </a:endParaRPr>
          </a:p>
          <a:p>
            <a:pPr marL="355600" marR="22606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charge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above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threshold,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sense </a:t>
            </a:r>
            <a:r>
              <a:rPr sz="2800" dirty="0">
                <a:latin typeface="Arial MT"/>
                <a:cs typeface="Arial MT"/>
              </a:rPr>
              <a:t>amplifier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drives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voltage </a:t>
            </a:r>
            <a:r>
              <a:rPr sz="2800" dirty="0">
                <a:latin typeface="Arial MT"/>
                <a:cs typeface="Arial MT"/>
              </a:rPr>
              <a:t>representing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logic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1.</a:t>
            </a:r>
            <a:endParaRPr sz="2800">
              <a:latin typeface="Arial MT"/>
              <a:cs typeface="Arial MT"/>
            </a:endParaRPr>
          </a:p>
          <a:p>
            <a:pPr marL="355600" marR="10160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result,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capacitor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recharged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full </a:t>
            </a:r>
            <a:r>
              <a:rPr sz="2800" dirty="0">
                <a:latin typeface="Arial MT"/>
                <a:cs typeface="Arial MT"/>
              </a:rPr>
              <a:t>charge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corresponding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logic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1.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87970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sense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amplifier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charge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in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capacitor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below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threshold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it </a:t>
            </a:r>
            <a:r>
              <a:rPr sz="2800" dirty="0">
                <a:latin typeface="Arial MT"/>
                <a:cs typeface="Arial MT"/>
              </a:rPr>
              <a:t>pulls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ground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level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discharge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capacitor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fully.</a:t>
            </a:r>
            <a:endParaRPr sz="2800">
              <a:latin typeface="Arial MT"/>
              <a:cs typeface="Arial MT"/>
            </a:endParaRPr>
          </a:p>
          <a:p>
            <a:pPr marL="355600" marR="1866264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Thus,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reading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cell </a:t>
            </a:r>
            <a:r>
              <a:rPr sz="2800" dirty="0">
                <a:latin typeface="Arial MT"/>
                <a:cs typeface="Arial MT"/>
              </a:rPr>
              <a:t>automatically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refreshes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its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contents.</a:t>
            </a:r>
            <a:endParaRPr sz="2800">
              <a:latin typeface="Arial MT"/>
              <a:cs typeface="Arial MT"/>
            </a:endParaRPr>
          </a:p>
          <a:p>
            <a:pPr marL="355600" marR="36385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Since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word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common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spc="-10" dirty="0">
                <a:latin typeface="Arial MT"/>
                <a:cs typeface="Arial MT"/>
              </a:rPr>
              <a:t>row,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selected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row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and </a:t>
            </a:r>
            <a:r>
              <a:rPr sz="2800" dirty="0">
                <a:latin typeface="Arial MT"/>
                <a:cs typeface="Arial MT"/>
              </a:rPr>
              <a:t>refreshed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same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time.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6895" rIns="0" bIns="0" rtlCol="0">
            <a:spAutoFit/>
          </a:bodyPr>
          <a:lstStyle/>
          <a:p>
            <a:pPr marL="355600" marR="77343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/>
              <a:t>A</a:t>
            </a:r>
            <a:r>
              <a:rPr sz="2400" spc="-170" dirty="0"/>
              <a:t> </a:t>
            </a:r>
            <a:r>
              <a:rPr sz="2400" spc="-25" dirty="0"/>
              <a:t>16-</a:t>
            </a:r>
            <a:r>
              <a:rPr sz="2400" dirty="0"/>
              <a:t>Megabit</a:t>
            </a:r>
            <a:r>
              <a:rPr sz="2400" spc="-30" dirty="0"/>
              <a:t> </a:t>
            </a:r>
            <a:r>
              <a:rPr sz="2400" dirty="0"/>
              <a:t>DRAM</a:t>
            </a:r>
            <a:r>
              <a:rPr sz="2400" spc="-40" dirty="0"/>
              <a:t> </a:t>
            </a:r>
            <a:r>
              <a:rPr sz="2400" dirty="0"/>
              <a:t>chip,</a:t>
            </a:r>
            <a:r>
              <a:rPr sz="2400" spc="-40" dirty="0"/>
              <a:t> </a:t>
            </a:r>
            <a:r>
              <a:rPr sz="2400" dirty="0"/>
              <a:t>configured</a:t>
            </a:r>
            <a:r>
              <a:rPr sz="2400" spc="-40" dirty="0"/>
              <a:t> </a:t>
            </a:r>
            <a:r>
              <a:rPr sz="2400" dirty="0"/>
              <a:t>as</a:t>
            </a:r>
            <a:r>
              <a:rPr sz="2400" spc="-45" dirty="0"/>
              <a:t> </a:t>
            </a:r>
            <a:r>
              <a:rPr sz="2400" dirty="0"/>
              <a:t>2M</a:t>
            </a:r>
            <a:r>
              <a:rPr sz="2400" spc="-35" dirty="0"/>
              <a:t> </a:t>
            </a:r>
            <a:r>
              <a:rPr sz="2400" dirty="0"/>
              <a:t>×</a:t>
            </a:r>
            <a:r>
              <a:rPr sz="2400" spc="-55" dirty="0"/>
              <a:t> </a:t>
            </a:r>
            <a:r>
              <a:rPr sz="2400" dirty="0"/>
              <a:t>8,</a:t>
            </a:r>
            <a:r>
              <a:rPr sz="2400" spc="-45" dirty="0"/>
              <a:t> </a:t>
            </a:r>
            <a:r>
              <a:rPr sz="2400" spc="-25" dirty="0"/>
              <a:t>is </a:t>
            </a:r>
            <a:r>
              <a:rPr sz="2400" dirty="0"/>
              <a:t>shown</a:t>
            </a:r>
            <a:r>
              <a:rPr sz="2400" spc="-65" dirty="0"/>
              <a:t> </a:t>
            </a:r>
            <a:r>
              <a:rPr sz="2400" dirty="0"/>
              <a:t>in</a:t>
            </a:r>
            <a:r>
              <a:rPr sz="2400" spc="-60" dirty="0"/>
              <a:t> </a:t>
            </a:r>
            <a:r>
              <a:rPr sz="2400" dirty="0"/>
              <a:t>Figure</a:t>
            </a:r>
            <a:r>
              <a:rPr sz="2400" spc="-55" dirty="0"/>
              <a:t> </a:t>
            </a:r>
            <a:r>
              <a:rPr sz="2400" spc="-20" dirty="0"/>
              <a:t>5.7.</a:t>
            </a:r>
            <a:endParaRPr sz="2400"/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/>
              <a:t>The</a:t>
            </a:r>
            <a:r>
              <a:rPr sz="2400" spc="-50" dirty="0"/>
              <a:t> </a:t>
            </a:r>
            <a:r>
              <a:rPr sz="2400" dirty="0"/>
              <a:t>cells</a:t>
            </a:r>
            <a:r>
              <a:rPr sz="2400" spc="-30" dirty="0"/>
              <a:t> </a:t>
            </a:r>
            <a:r>
              <a:rPr sz="2400" dirty="0"/>
              <a:t>are</a:t>
            </a:r>
            <a:r>
              <a:rPr sz="2400" spc="-35" dirty="0"/>
              <a:t> </a:t>
            </a:r>
            <a:r>
              <a:rPr sz="2400" dirty="0"/>
              <a:t>organized</a:t>
            </a:r>
            <a:r>
              <a:rPr sz="2400" spc="-15" dirty="0"/>
              <a:t> </a:t>
            </a:r>
            <a:r>
              <a:rPr sz="2400" dirty="0"/>
              <a:t>in</a:t>
            </a:r>
            <a:r>
              <a:rPr sz="2400" spc="-35" dirty="0"/>
              <a:t> </a:t>
            </a:r>
            <a:r>
              <a:rPr sz="2400" dirty="0"/>
              <a:t>the</a:t>
            </a:r>
            <a:r>
              <a:rPr sz="2400" spc="-35" dirty="0"/>
              <a:t> </a:t>
            </a:r>
            <a:r>
              <a:rPr sz="2400" dirty="0"/>
              <a:t>form</a:t>
            </a:r>
            <a:r>
              <a:rPr sz="2400" spc="-50" dirty="0"/>
              <a:t> </a:t>
            </a:r>
            <a:r>
              <a:rPr sz="2400" dirty="0"/>
              <a:t>of</a:t>
            </a:r>
            <a:r>
              <a:rPr sz="2400" spc="-35" dirty="0"/>
              <a:t> </a:t>
            </a:r>
            <a:r>
              <a:rPr sz="2400" dirty="0"/>
              <a:t>a</a:t>
            </a:r>
            <a:r>
              <a:rPr sz="2400" spc="-45" dirty="0"/>
              <a:t> </a:t>
            </a:r>
            <a:r>
              <a:rPr sz="2400" dirty="0"/>
              <a:t>4K</a:t>
            </a:r>
            <a:r>
              <a:rPr sz="2400" spc="-35" dirty="0"/>
              <a:t> </a:t>
            </a:r>
            <a:r>
              <a:rPr sz="2400" dirty="0"/>
              <a:t>x</a:t>
            </a:r>
            <a:r>
              <a:rPr sz="2400" spc="-45" dirty="0"/>
              <a:t> </a:t>
            </a:r>
            <a:r>
              <a:rPr sz="2400" dirty="0"/>
              <a:t>4K</a:t>
            </a:r>
            <a:r>
              <a:rPr sz="2400" spc="-35" dirty="0"/>
              <a:t> </a:t>
            </a:r>
            <a:r>
              <a:rPr sz="2400" spc="-10" dirty="0"/>
              <a:t>array.</a:t>
            </a:r>
            <a:endParaRPr sz="2400"/>
          </a:p>
          <a:p>
            <a:pPr marL="355600" marR="220345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/>
              <a:t>The</a:t>
            </a:r>
            <a:r>
              <a:rPr sz="2400" spc="-65" dirty="0"/>
              <a:t> </a:t>
            </a:r>
            <a:r>
              <a:rPr sz="2400" dirty="0"/>
              <a:t>4096</a:t>
            </a:r>
            <a:r>
              <a:rPr sz="2400" spc="-40" dirty="0"/>
              <a:t> </a:t>
            </a:r>
            <a:r>
              <a:rPr sz="2400" dirty="0"/>
              <a:t>cells</a:t>
            </a:r>
            <a:r>
              <a:rPr sz="2400" spc="-45" dirty="0"/>
              <a:t> </a:t>
            </a:r>
            <a:r>
              <a:rPr sz="2400" dirty="0"/>
              <a:t>in</a:t>
            </a:r>
            <a:r>
              <a:rPr sz="2400" spc="-50" dirty="0"/>
              <a:t> </a:t>
            </a:r>
            <a:r>
              <a:rPr sz="2400" dirty="0"/>
              <a:t>each</a:t>
            </a:r>
            <a:r>
              <a:rPr sz="2400" spc="-60" dirty="0"/>
              <a:t> </a:t>
            </a:r>
            <a:r>
              <a:rPr sz="2400" dirty="0"/>
              <a:t>row</a:t>
            </a:r>
            <a:r>
              <a:rPr sz="2400" spc="-60" dirty="0"/>
              <a:t> </a:t>
            </a:r>
            <a:r>
              <a:rPr sz="2400" dirty="0"/>
              <a:t>are</a:t>
            </a:r>
            <a:r>
              <a:rPr sz="2400" spc="-55" dirty="0"/>
              <a:t> </a:t>
            </a:r>
            <a:r>
              <a:rPr sz="2400" dirty="0"/>
              <a:t>divided</a:t>
            </a:r>
            <a:r>
              <a:rPr sz="2400" spc="-25" dirty="0"/>
              <a:t> </a:t>
            </a:r>
            <a:r>
              <a:rPr sz="2400" dirty="0"/>
              <a:t>into</a:t>
            </a:r>
            <a:r>
              <a:rPr sz="2400" spc="-50" dirty="0"/>
              <a:t> </a:t>
            </a:r>
            <a:r>
              <a:rPr sz="2400" dirty="0"/>
              <a:t>512</a:t>
            </a:r>
            <a:r>
              <a:rPr sz="2400" spc="-50" dirty="0"/>
              <a:t> </a:t>
            </a:r>
            <a:r>
              <a:rPr sz="2400" spc="-10" dirty="0"/>
              <a:t>groups </a:t>
            </a:r>
            <a:r>
              <a:rPr sz="2400" dirty="0"/>
              <a:t>of</a:t>
            </a:r>
            <a:r>
              <a:rPr sz="2400" spc="-10" dirty="0"/>
              <a:t> </a:t>
            </a:r>
            <a:r>
              <a:rPr sz="2400" spc="-25" dirty="0"/>
              <a:t>8.</a:t>
            </a:r>
            <a:endParaRPr sz="2400"/>
          </a:p>
          <a:p>
            <a:pPr marL="704215" lvl="1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A</a:t>
            </a:r>
            <a:r>
              <a:rPr sz="2000" spc="-1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row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store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512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bytes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data.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/>
              <a:t>12</a:t>
            </a:r>
            <a:r>
              <a:rPr sz="2400" spc="-50" dirty="0"/>
              <a:t> </a:t>
            </a:r>
            <a:r>
              <a:rPr sz="2400" dirty="0"/>
              <a:t>address</a:t>
            </a:r>
            <a:r>
              <a:rPr sz="2400" spc="-40" dirty="0"/>
              <a:t> </a:t>
            </a:r>
            <a:r>
              <a:rPr sz="2400" dirty="0"/>
              <a:t>bits</a:t>
            </a:r>
            <a:r>
              <a:rPr sz="2400" spc="-45" dirty="0"/>
              <a:t> </a:t>
            </a:r>
            <a:r>
              <a:rPr sz="2400" dirty="0"/>
              <a:t>are</a:t>
            </a:r>
            <a:r>
              <a:rPr sz="2400" spc="-60" dirty="0"/>
              <a:t> </a:t>
            </a:r>
            <a:r>
              <a:rPr sz="2400" dirty="0"/>
              <a:t>needed</a:t>
            </a:r>
            <a:r>
              <a:rPr sz="2400" spc="-35" dirty="0"/>
              <a:t> </a:t>
            </a:r>
            <a:r>
              <a:rPr sz="2400" dirty="0"/>
              <a:t>to</a:t>
            </a:r>
            <a:r>
              <a:rPr sz="2400" spc="-50" dirty="0"/>
              <a:t> </a:t>
            </a:r>
            <a:r>
              <a:rPr sz="2400" dirty="0"/>
              <a:t>select</a:t>
            </a:r>
            <a:r>
              <a:rPr sz="2400" spc="-40" dirty="0"/>
              <a:t> </a:t>
            </a:r>
            <a:r>
              <a:rPr sz="2400" dirty="0"/>
              <a:t>a</a:t>
            </a:r>
            <a:r>
              <a:rPr sz="2400" spc="-50" dirty="0"/>
              <a:t> </a:t>
            </a:r>
            <a:r>
              <a:rPr sz="2400" spc="-20" dirty="0"/>
              <a:t>row.</a:t>
            </a:r>
            <a:endParaRPr sz="2400"/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/>
              <a:t>Another</a:t>
            </a:r>
            <a:r>
              <a:rPr sz="2400" spc="-35" dirty="0"/>
              <a:t> </a:t>
            </a:r>
            <a:r>
              <a:rPr sz="2400" dirty="0"/>
              <a:t>9</a:t>
            </a:r>
            <a:r>
              <a:rPr sz="2400" spc="-35" dirty="0"/>
              <a:t> </a:t>
            </a:r>
            <a:r>
              <a:rPr sz="2400" dirty="0"/>
              <a:t>bits</a:t>
            </a:r>
            <a:r>
              <a:rPr sz="2400" spc="-35" dirty="0"/>
              <a:t> </a:t>
            </a:r>
            <a:r>
              <a:rPr sz="2400" dirty="0"/>
              <a:t>are</a:t>
            </a:r>
            <a:r>
              <a:rPr sz="2400" spc="-50" dirty="0"/>
              <a:t> </a:t>
            </a:r>
            <a:r>
              <a:rPr sz="2400" dirty="0"/>
              <a:t>needed</a:t>
            </a:r>
            <a:r>
              <a:rPr sz="2400" spc="-20" dirty="0"/>
              <a:t> </a:t>
            </a:r>
            <a:r>
              <a:rPr sz="2400" dirty="0"/>
              <a:t>to</a:t>
            </a:r>
            <a:r>
              <a:rPr sz="2400" spc="-45" dirty="0"/>
              <a:t> </a:t>
            </a:r>
            <a:r>
              <a:rPr sz="2400" dirty="0"/>
              <a:t>specify</a:t>
            </a:r>
            <a:r>
              <a:rPr sz="2400" spc="-35" dirty="0"/>
              <a:t> </a:t>
            </a:r>
            <a:r>
              <a:rPr sz="2400" dirty="0"/>
              <a:t>a</a:t>
            </a:r>
            <a:r>
              <a:rPr sz="2400" spc="-35" dirty="0"/>
              <a:t> </a:t>
            </a:r>
            <a:r>
              <a:rPr sz="2400" dirty="0"/>
              <a:t>group</a:t>
            </a:r>
            <a:r>
              <a:rPr sz="2400" spc="-30" dirty="0"/>
              <a:t> </a:t>
            </a:r>
            <a:r>
              <a:rPr sz="2400" dirty="0"/>
              <a:t>of</a:t>
            </a:r>
            <a:r>
              <a:rPr sz="2400" spc="-45" dirty="0"/>
              <a:t> </a:t>
            </a:r>
            <a:r>
              <a:rPr sz="2400" dirty="0"/>
              <a:t>8</a:t>
            </a:r>
            <a:r>
              <a:rPr sz="2400" spc="-50" dirty="0"/>
              <a:t> </a:t>
            </a:r>
            <a:r>
              <a:rPr sz="2400" dirty="0"/>
              <a:t>bits</a:t>
            </a:r>
            <a:r>
              <a:rPr sz="2400" spc="-35" dirty="0"/>
              <a:t> </a:t>
            </a:r>
            <a:r>
              <a:rPr sz="2400" spc="-25" dirty="0"/>
              <a:t>in</a:t>
            </a:r>
            <a:endParaRPr sz="2400"/>
          </a:p>
          <a:p>
            <a:pPr marL="355600">
              <a:lnSpc>
                <a:spcPct val="100000"/>
              </a:lnSpc>
            </a:pPr>
            <a:r>
              <a:rPr sz="2400" dirty="0"/>
              <a:t>the</a:t>
            </a:r>
            <a:r>
              <a:rPr sz="2400" spc="-85" dirty="0"/>
              <a:t> </a:t>
            </a:r>
            <a:r>
              <a:rPr sz="2400" dirty="0"/>
              <a:t>selected</a:t>
            </a:r>
            <a:r>
              <a:rPr sz="2400" spc="-75" dirty="0"/>
              <a:t> </a:t>
            </a:r>
            <a:r>
              <a:rPr sz="2400" spc="-20" dirty="0"/>
              <a:t>row.</a:t>
            </a:r>
            <a:endParaRPr sz="2400"/>
          </a:p>
          <a:p>
            <a:pPr marL="355600" marR="508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/>
              <a:t>Thus,</a:t>
            </a:r>
            <a:r>
              <a:rPr sz="2400" spc="-50" dirty="0"/>
              <a:t> </a:t>
            </a:r>
            <a:r>
              <a:rPr sz="2400" dirty="0"/>
              <a:t>a</a:t>
            </a:r>
            <a:r>
              <a:rPr sz="2400" spc="-45" dirty="0"/>
              <a:t> </a:t>
            </a:r>
            <a:r>
              <a:rPr sz="2400" spc="-20" dirty="0"/>
              <a:t>21-</a:t>
            </a:r>
            <a:r>
              <a:rPr sz="2400" dirty="0"/>
              <a:t>bit</a:t>
            </a:r>
            <a:r>
              <a:rPr sz="2400" spc="-40" dirty="0"/>
              <a:t> </a:t>
            </a:r>
            <a:r>
              <a:rPr sz="2400" dirty="0"/>
              <a:t>address</a:t>
            </a:r>
            <a:r>
              <a:rPr sz="2400" spc="-35" dirty="0"/>
              <a:t> </a:t>
            </a:r>
            <a:r>
              <a:rPr sz="2400" dirty="0"/>
              <a:t>is</a:t>
            </a:r>
            <a:r>
              <a:rPr sz="2400" spc="-45" dirty="0"/>
              <a:t> </a:t>
            </a:r>
            <a:r>
              <a:rPr sz="2400" dirty="0"/>
              <a:t>needed</a:t>
            </a:r>
            <a:r>
              <a:rPr sz="2400" spc="-25" dirty="0"/>
              <a:t> </a:t>
            </a:r>
            <a:r>
              <a:rPr sz="2400" dirty="0"/>
              <a:t>to</a:t>
            </a:r>
            <a:r>
              <a:rPr sz="2400" spc="-50" dirty="0"/>
              <a:t> </a:t>
            </a:r>
            <a:r>
              <a:rPr sz="2400" dirty="0"/>
              <a:t>access</a:t>
            </a:r>
            <a:r>
              <a:rPr sz="2400" spc="-45" dirty="0"/>
              <a:t> </a:t>
            </a:r>
            <a:r>
              <a:rPr sz="2400" dirty="0"/>
              <a:t>a</a:t>
            </a:r>
            <a:r>
              <a:rPr sz="2400" spc="-55" dirty="0"/>
              <a:t> </a:t>
            </a:r>
            <a:r>
              <a:rPr sz="2400" dirty="0"/>
              <a:t>byte</a:t>
            </a:r>
            <a:r>
              <a:rPr sz="2400" spc="-45" dirty="0"/>
              <a:t> </a:t>
            </a:r>
            <a:r>
              <a:rPr sz="2400" dirty="0"/>
              <a:t>in</a:t>
            </a:r>
            <a:r>
              <a:rPr sz="2400" spc="-45" dirty="0"/>
              <a:t> </a:t>
            </a:r>
            <a:r>
              <a:rPr sz="2400" spc="-20" dirty="0"/>
              <a:t>this </a:t>
            </a:r>
            <a:r>
              <a:rPr sz="2400" spc="-10" dirty="0"/>
              <a:t>memory.</a:t>
            </a:r>
            <a:endParaRPr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3297" y="2087736"/>
            <a:ext cx="5426493" cy="4560269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775575" cy="426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9240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high-</a:t>
            </a:r>
            <a:r>
              <a:rPr sz="2400" dirty="0">
                <a:latin typeface="Arial MT"/>
                <a:cs typeface="Arial MT"/>
              </a:rPr>
              <a:t>order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12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constitute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row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low-</a:t>
            </a:r>
            <a:r>
              <a:rPr sz="2400" dirty="0">
                <a:latin typeface="Arial MT"/>
                <a:cs typeface="Arial MT"/>
              </a:rPr>
              <a:t>order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9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constitute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column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byte.</a:t>
            </a:r>
            <a:endParaRPr sz="2400">
              <a:latin typeface="Arial MT"/>
              <a:cs typeface="Arial MT"/>
            </a:endParaRPr>
          </a:p>
          <a:p>
            <a:pPr marL="355600" marR="75311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spc="-135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reduce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number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pins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external connections,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row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column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addresses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are </a:t>
            </a:r>
            <a:r>
              <a:rPr sz="2400" dirty="0">
                <a:latin typeface="Arial MT"/>
                <a:cs typeface="Arial MT"/>
              </a:rPr>
              <a:t>multiplexed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12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pins.</a:t>
            </a:r>
            <a:endParaRPr sz="2400">
              <a:latin typeface="Arial MT"/>
              <a:cs typeface="Arial MT"/>
            </a:endParaRPr>
          </a:p>
          <a:p>
            <a:pPr marL="355600" marR="4445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During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Write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row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applied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first.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row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latch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response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a </a:t>
            </a:r>
            <a:r>
              <a:rPr sz="2400" dirty="0">
                <a:latin typeface="Arial MT"/>
                <a:cs typeface="Arial MT"/>
              </a:rPr>
              <a:t>signal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pulse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Row</a:t>
            </a:r>
            <a:r>
              <a:rPr sz="2400" spc="-1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Strobe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(RAS)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input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chip.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745107"/>
            <a:ext cx="8030845" cy="469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431800" algn="l"/>
              </a:tabLst>
            </a:pPr>
            <a:r>
              <a:rPr sz="2100" dirty="0">
                <a:latin typeface="Arial MT"/>
                <a:cs typeface="Arial MT"/>
              </a:rPr>
              <a:t>Then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Read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operation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initiated,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which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all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cells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on</a:t>
            </a:r>
            <a:r>
              <a:rPr sz="2100" spc="-25" dirty="0">
                <a:latin typeface="Arial MT"/>
                <a:cs typeface="Arial MT"/>
              </a:rPr>
              <a:t> the</a:t>
            </a:r>
            <a:endParaRPr sz="2100">
              <a:latin typeface="Arial MT"/>
              <a:cs typeface="Arial MT"/>
            </a:endParaRPr>
          </a:p>
          <a:p>
            <a:pPr marL="431800">
              <a:lnSpc>
                <a:spcPct val="100000"/>
              </a:lnSpc>
            </a:pPr>
            <a:r>
              <a:rPr sz="2100" dirty="0">
                <a:latin typeface="Arial MT"/>
                <a:cs typeface="Arial MT"/>
              </a:rPr>
              <a:t>selected</a:t>
            </a:r>
            <a:r>
              <a:rPr sz="2100" spc="-6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row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are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read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and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refreshed.</a:t>
            </a:r>
            <a:endParaRPr sz="2100">
              <a:latin typeface="Arial MT"/>
              <a:cs typeface="Arial MT"/>
            </a:endParaRPr>
          </a:p>
          <a:p>
            <a:pPr marL="431800" marR="121285" indent="-343535">
              <a:lnSpc>
                <a:spcPct val="100000"/>
              </a:lnSpc>
              <a:spcBef>
                <a:spcPts val="5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431800" algn="l"/>
              </a:tabLst>
            </a:pPr>
            <a:r>
              <a:rPr sz="2100" dirty="0">
                <a:latin typeface="Arial MT"/>
                <a:cs typeface="Arial MT"/>
              </a:rPr>
              <a:t>Shortly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after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row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address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loaded,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column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address</a:t>
            </a:r>
            <a:r>
              <a:rPr sz="2100" spc="-25" dirty="0">
                <a:latin typeface="Arial MT"/>
                <a:cs typeface="Arial MT"/>
              </a:rPr>
              <a:t> is </a:t>
            </a:r>
            <a:r>
              <a:rPr sz="2100" dirty="0">
                <a:latin typeface="Arial MT"/>
                <a:cs typeface="Arial MT"/>
              </a:rPr>
              <a:t>applied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address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pins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and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loaded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into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column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address </a:t>
            </a:r>
            <a:r>
              <a:rPr sz="2100" dirty="0">
                <a:latin typeface="Arial MT"/>
                <a:cs typeface="Arial MT"/>
              </a:rPr>
              <a:t>latch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under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control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Column</a:t>
            </a:r>
            <a:r>
              <a:rPr sz="2100" spc="-1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Address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Strobe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(CAS)</a:t>
            </a:r>
            <a:r>
              <a:rPr sz="2100" spc="-10" dirty="0">
                <a:latin typeface="Arial MT"/>
                <a:cs typeface="Arial MT"/>
              </a:rPr>
              <a:t> signal.</a:t>
            </a:r>
            <a:endParaRPr sz="2100">
              <a:latin typeface="Arial MT"/>
              <a:cs typeface="Arial MT"/>
            </a:endParaRPr>
          </a:p>
          <a:p>
            <a:pPr marL="431800" indent="-342900">
              <a:lnSpc>
                <a:spcPct val="100000"/>
              </a:lnSpc>
              <a:spcBef>
                <a:spcPts val="5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43180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information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this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latch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decoded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and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appropriate</a:t>
            </a:r>
            <a:endParaRPr sz="2100">
              <a:latin typeface="Arial MT"/>
              <a:cs typeface="Arial MT"/>
            </a:endParaRPr>
          </a:p>
          <a:p>
            <a:pPr marL="431800">
              <a:lnSpc>
                <a:spcPct val="100000"/>
              </a:lnSpc>
            </a:pPr>
            <a:r>
              <a:rPr sz="2100" dirty="0">
                <a:latin typeface="Arial MT"/>
                <a:cs typeface="Arial MT"/>
              </a:rPr>
              <a:t>group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8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Sense/Write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circuits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are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selected.</a:t>
            </a:r>
            <a:endParaRPr sz="2100">
              <a:latin typeface="Arial MT"/>
              <a:cs typeface="Arial MT"/>
            </a:endParaRPr>
          </a:p>
          <a:p>
            <a:pPr marL="431800" marR="182880" indent="-343535">
              <a:lnSpc>
                <a:spcPct val="100000"/>
              </a:lnSpc>
              <a:spcBef>
                <a:spcPts val="505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431800" algn="l"/>
              </a:tabLst>
            </a:pPr>
            <a:r>
              <a:rPr sz="2100" dirty="0">
                <a:latin typeface="Arial MT"/>
                <a:cs typeface="Arial MT"/>
              </a:rPr>
              <a:t>If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630" dirty="0">
                <a:latin typeface="Cambria Math"/>
                <a:cs typeface="Cambria Math"/>
              </a:rPr>
              <a:t>R/W</a:t>
            </a:r>
            <a:r>
              <a:rPr sz="3150" spc="-944" baseline="10582" dirty="0">
                <a:latin typeface="Cambria Math"/>
                <a:cs typeface="Cambria Math"/>
              </a:rPr>
              <a:t>ഥ</a:t>
            </a:r>
            <a:r>
              <a:rPr sz="3150" spc="555" baseline="10582" dirty="0">
                <a:latin typeface="Cambria Math"/>
                <a:cs typeface="Cambria Math"/>
              </a:rPr>
              <a:t> </a:t>
            </a:r>
            <a:r>
              <a:rPr sz="2100" dirty="0">
                <a:latin typeface="Arial MT"/>
                <a:cs typeface="Arial MT"/>
              </a:rPr>
              <a:t>control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signal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indicates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Read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operation,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output </a:t>
            </a:r>
            <a:r>
              <a:rPr sz="2100" dirty="0">
                <a:latin typeface="Arial MT"/>
                <a:cs typeface="Arial MT"/>
              </a:rPr>
              <a:t>values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selected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circuits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are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transferred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data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lines,</a:t>
            </a:r>
            <a:endParaRPr sz="2100">
              <a:latin typeface="Arial MT"/>
              <a:cs typeface="Arial MT"/>
            </a:endParaRPr>
          </a:p>
          <a:p>
            <a:pPr marL="431800">
              <a:lnSpc>
                <a:spcPts val="2515"/>
              </a:lnSpc>
              <a:spcBef>
                <a:spcPts val="515"/>
              </a:spcBef>
            </a:pPr>
            <a:r>
              <a:rPr sz="3150" spc="-15" baseline="13227" dirty="0">
                <a:latin typeface="Arial MT"/>
                <a:cs typeface="Arial MT"/>
              </a:rPr>
              <a:t>D</a:t>
            </a:r>
            <a:r>
              <a:rPr sz="1400" spc="-10" dirty="0">
                <a:latin typeface="Arial MT"/>
                <a:cs typeface="Arial MT"/>
              </a:rPr>
              <a:t>7-</a:t>
            </a:r>
            <a:r>
              <a:rPr sz="1400" spc="-25" dirty="0">
                <a:latin typeface="Arial MT"/>
                <a:cs typeface="Arial MT"/>
              </a:rPr>
              <a:t>0</a:t>
            </a:r>
            <a:r>
              <a:rPr sz="3150" spc="-37" baseline="13227" dirty="0">
                <a:latin typeface="Arial MT"/>
                <a:cs typeface="Arial MT"/>
              </a:rPr>
              <a:t>.</a:t>
            </a:r>
            <a:endParaRPr sz="3150" baseline="13227">
              <a:latin typeface="Arial MT"/>
              <a:cs typeface="Arial MT"/>
            </a:endParaRPr>
          </a:p>
          <a:p>
            <a:pPr marL="431800" marR="958215" indent="-343535">
              <a:lnSpc>
                <a:spcPts val="2520"/>
              </a:lnSpc>
              <a:spcBef>
                <a:spcPts val="80"/>
              </a:spcBef>
              <a:buClr>
                <a:srgbClr val="330066"/>
              </a:buClr>
              <a:buSzPct val="69047"/>
              <a:buFont typeface="Wingdings"/>
              <a:buChar char=""/>
              <a:tabLst>
                <a:tab pos="431800" algn="l"/>
              </a:tabLst>
            </a:pPr>
            <a:r>
              <a:rPr sz="2100" dirty="0">
                <a:latin typeface="Arial MT"/>
                <a:cs typeface="Arial MT"/>
              </a:rPr>
              <a:t>For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Write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operation,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information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on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</a:t>
            </a:r>
            <a:r>
              <a:rPr sz="2100" baseline="-19841" dirty="0">
                <a:latin typeface="Arial MT"/>
                <a:cs typeface="Arial MT"/>
              </a:rPr>
              <a:t>7-0</a:t>
            </a:r>
            <a:r>
              <a:rPr sz="2100" spc="254" baseline="-19841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lines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is </a:t>
            </a:r>
            <a:r>
              <a:rPr sz="2100" dirty="0">
                <a:latin typeface="Arial MT"/>
                <a:cs typeface="Arial MT"/>
              </a:rPr>
              <a:t>transferred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selected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circuits.</a:t>
            </a:r>
            <a:endParaRPr sz="2100">
              <a:latin typeface="Arial MT"/>
              <a:cs typeface="Arial MT"/>
            </a:endParaRPr>
          </a:p>
          <a:p>
            <a:pPr marL="780415" lvl="1" indent="-347345">
              <a:lnSpc>
                <a:spcPct val="100000"/>
              </a:lnSpc>
              <a:spcBef>
                <a:spcPts val="340"/>
              </a:spcBef>
              <a:buClr>
                <a:srgbClr val="669999"/>
              </a:buClr>
              <a:buSzPct val="67647"/>
              <a:buFont typeface="Wingdings"/>
              <a:buChar char=""/>
              <a:tabLst>
                <a:tab pos="780415" algn="l"/>
              </a:tabLst>
            </a:pPr>
            <a:r>
              <a:rPr sz="1700" dirty="0">
                <a:latin typeface="Arial MT"/>
                <a:cs typeface="Arial MT"/>
              </a:rPr>
              <a:t>This</a:t>
            </a:r>
            <a:r>
              <a:rPr sz="1700" spc="-7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information</a:t>
            </a:r>
            <a:r>
              <a:rPr sz="1700" spc="-3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is</a:t>
            </a:r>
            <a:r>
              <a:rPr sz="1700" spc="-4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then</a:t>
            </a:r>
            <a:r>
              <a:rPr sz="1700" spc="-3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used</a:t>
            </a:r>
            <a:r>
              <a:rPr sz="1700" spc="-3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to</a:t>
            </a:r>
            <a:r>
              <a:rPr sz="1700" spc="-2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overwrite</a:t>
            </a:r>
            <a:r>
              <a:rPr sz="1700" spc="-3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the</a:t>
            </a:r>
            <a:r>
              <a:rPr sz="1700" spc="-2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contents</a:t>
            </a:r>
            <a:r>
              <a:rPr sz="1700" spc="-2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of</a:t>
            </a:r>
            <a:r>
              <a:rPr sz="1700" spc="-3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the</a:t>
            </a:r>
            <a:r>
              <a:rPr sz="1700" spc="-2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selected</a:t>
            </a:r>
            <a:r>
              <a:rPr sz="1700" spc="-40" dirty="0">
                <a:latin typeface="Arial MT"/>
                <a:cs typeface="Arial MT"/>
              </a:rPr>
              <a:t> </a:t>
            </a:r>
            <a:r>
              <a:rPr sz="1700" spc="-10" dirty="0">
                <a:latin typeface="Arial MT"/>
                <a:cs typeface="Arial MT"/>
              </a:rPr>
              <a:t>cells</a:t>
            </a:r>
            <a:endParaRPr sz="1700">
              <a:latin typeface="Arial MT"/>
              <a:cs typeface="Arial MT"/>
            </a:endParaRPr>
          </a:p>
          <a:p>
            <a:pPr marL="781050">
              <a:lnSpc>
                <a:spcPct val="100000"/>
              </a:lnSpc>
            </a:pPr>
            <a:r>
              <a:rPr sz="1700" dirty="0">
                <a:latin typeface="Arial MT"/>
                <a:cs typeface="Arial MT"/>
              </a:rPr>
              <a:t>in</a:t>
            </a:r>
            <a:r>
              <a:rPr sz="1700" spc="-3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the</a:t>
            </a:r>
            <a:r>
              <a:rPr sz="1700" spc="-2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corresponding</a:t>
            </a:r>
            <a:r>
              <a:rPr sz="1700" spc="-2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8</a:t>
            </a:r>
            <a:r>
              <a:rPr sz="1700" spc="-20" dirty="0">
                <a:latin typeface="Arial MT"/>
                <a:cs typeface="Arial MT"/>
              </a:rPr>
              <a:t> </a:t>
            </a:r>
            <a:r>
              <a:rPr sz="1700" spc="-10" dirty="0">
                <a:latin typeface="Arial MT"/>
                <a:cs typeface="Arial MT"/>
              </a:rPr>
              <a:t>columns.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sp>
        <p:nvSpPr>
          <p:cNvPr id="3" name="object 3"/>
          <p:cNvSpPr/>
          <p:nvPr/>
        </p:nvSpPr>
        <p:spPr>
          <a:xfrm>
            <a:off x="2987039" y="3099689"/>
            <a:ext cx="525780" cy="15875"/>
          </a:xfrm>
          <a:custGeom>
            <a:avLst/>
            <a:gdLst/>
            <a:ahLst/>
            <a:cxnLst/>
            <a:rect l="l" t="t" r="r" b="b"/>
            <a:pathLst>
              <a:path w="525779" h="15875">
                <a:moveTo>
                  <a:pt x="525780" y="0"/>
                </a:moveTo>
                <a:lnTo>
                  <a:pt x="0" y="0"/>
                </a:lnTo>
                <a:lnTo>
                  <a:pt x="0" y="15748"/>
                </a:lnTo>
                <a:lnTo>
                  <a:pt x="525780" y="15748"/>
                </a:lnTo>
                <a:lnTo>
                  <a:pt x="5257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92523" y="3099689"/>
            <a:ext cx="508000" cy="15875"/>
          </a:xfrm>
          <a:custGeom>
            <a:avLst/>
            <a:gdLst/>
            <a:ahLst/>
            <a:cxnLst/>
            <a:rect l="l" t="t" r="r" b="b"/>
            <a:pathLst>
              <a:path w="508000" h="15875">
                <a:moveTo>
                  <a:pt x="507491" y="0"/>
                </a:moveTo>
                <a:lnTo>
                  <a:pt x="0" y="0"/>
                </a:lnTo>
                <a:lnTo>
                  <a:pt x="0" y="15748"/>
                </a:lnTo>
                <a:lnTo>
                  <a:pt x="507491" y="15748"/>
                </a:lnTo>
                <a:lnTo>
                  <a:pt x="5074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743582"/>
            <a:ext cx="7926705" cy="3889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30504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commercial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DRAM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chips,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CAS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signals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active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low.</a:t>
            </a:r>
            <a:endParaRPr sz="2800">
              <a:latin typeface="Arial MT"/>
              <a:cs typeface="Arial MT"/>
            </a:endParaRPr>
          </a:p>
          <a:p>
            <a:pPr marL="704850" marR="758825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spc="-135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indicate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fact,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these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signals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shown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on </a:t>
            </a:r>
            <a:r>
              <a:rPr sz="2400" dirty="0">
                <a:latin typeface="Arial MT"/>
                <a:cs typeface="Arial MT"/>
              </a:rPr>
              <a:t>diagrams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Cambria Math"/>
                <a:cs typeface="Cambria Math"/>
              </a:rPr>
              <a:t>RAS</a:t>
            </a:r>
            <a:r>
              <a:rPr sz="2400" spc="65" dirty="0">
                <a:latin typeface="Cambria Math"/>
                <a:cs typeface="Cambria Math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Cambria Math"/>
                <a:cs typeface="Cambria Math"/>
              </a:rPr>
              <a:t>CAS</a:t>
            </a:r>
            <a:r>
              <a:rPr sz="2400" spc="-2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5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ensure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DRAM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are </a:t>
            </a:r>
            <a:r>
              <a:rPr sz="2800" dirty="0">
                <a:latin typeface="Arial MT"/>
                <a:cs typeface="Arial MT"/>
              </a:rPr>
              <a:t>maintained,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each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row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accessed periodically.</a:t>
            </a:r>
            <a:endParaRPr sz="2800">
              <a:latin typeface="Arial MT"/>
              <a:cs typeface="Arial MT"/>
            </a:endParaRPr>
          </a:p>
          <a:p>
            <a:pPr marL="651510" marR="877569" lvl="1" indent="-343535">
              <a:lnSpc>
                <a:spcPct val="100000"/>
              </a:lnSpc>
              <a:spcBef>
                <a:spcPts val="61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651510" algn="l"/>
              </a:tabLst>
            </a:pPr>
            <a:r>
              <a:rPr sz="2500" dirty="0">
                <a:latin typeface="Arial MT"/>
                <a:cs typeface="Arial MT"/>
              </a:rPr>
              <a:t>A</a:t>
            </a:r>
            <a:r>
              <a:rPr sz="2500" spc="-175" dirty="0">
                <a:latin typeface="Arial MT"/>
                <a:cs typeface="Arial MT"/>
              </a:rPr>
              <a:t> </a:t>
            </a:r>
            <a:r>
              <a:rPr sz="2500" i="1" dirty="0">
                <a:latin typeface="Arial"/>
                <a:cs typeface="Arial"/>
              </a:rPr>
              <a:t>refresh</a:t>
            </a:r>
            <a:r>
              <a:rPr sz="2500" i="1" spc="-50" dirty="0">
                <a:latin typeface="Arial"/>
                <a:cs typeface="Arial"/>
              </a:rPr>
              <a:t> </a:t>
            </a:r>
            <a:r>
              <a:rPr sz="2500" i="1" dirty="0">
                <a:latin typeface="Arial"/>
                <a:cs typeface="Arial"/>
              </a:rPr>
              <a:t>circuit</a:t>
            </a:r>
            <a:r>
              <a:rPr sz="2500" i="1" spc="-35" dirty="0">
                <a:latin typeface="Arial"/>
                <a:cs typeface="Arial"/>
              </a:rPr>
              <a:t> </a:t>
            </a:r>
            <a:r>
              <a:rPr sz="2500" dirty="0">
                <a:latin typeface="Arial MT"/>
                <a:cs typeface="Arial MT"/>
              </a:rPr>
              <a:t>usually</a:t>
            </a:r>
            <a:r>
              <a:rPr sz="2500" spc="-7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performs</a:t>
            </a:r>
            <a:r>
              <a:rPr sz="2500" spc="-4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this</a:t>
            </a:r>
            <a:r>
              <a:rPr sz="2500" spc="-50" dirty="0">
                <a:latin typeface="Arial MT"/>
                <a:cs typeface="Arial MT"/>
              </a:rPr>
              <a:t> </a:t>
            </a:r>
            <a:r>
              <a:rPr sz="2500" spc="-10" dirty="0">
                <a:latin typeface="Arial MT"/>
                <a:cs typeface="Arial MT"/>
              </a:rPr>
              <a:t>function automatically.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Asynchronous</a:t>
            </a:r>
            <a:r>
              <a:rPr spc="-240" dirty="0"/>
              <a:t> </a:t>
            </a:r>
            <a:r>
              <a:rPr spc="-10" dirty="0"/>
              <a:t>DRAMs..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4736" rIns="0" bIns="0" rtlCol="0">
            <a:spAutoFit/>
          </a:bodyPr>
          <a:lstStyle/>
          <a:p>
            <a:pPr marL="355600" marR="45593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The</a:t>
            </a:r>
            <a:r>
              <a:rPr spc="-45" dirty="0"/>
              <a:t> </a:t>
            </a:r>
            <a:r>
              <a:rPr dirty="0"/>
              <a:t>timing</a:t>
            </a:r>
            <a:r>
              <a:rPr spc="-6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memory</a:t>
            </a:r>
            <a:r>
              <a:rPr spc="-30" dirty="0"/>
              <a:t> </a:t>
            </a:r>
            <a:r>
              <a:rPr dirty="0"/>
              <a:t>device</a:t>
            </a:r>
            <a:r>
              <a:rPr spc="-60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spc="-10" dirty="0"/>
              <a:t>controlled asynchronously.</a:t>
            </a:r>
          </a:p>
          <a:p>
            <a:pPr marL="355600" marR="12700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A</a:t>
            </a:r>
            <a:r>
              <a:rPr spc="-195" dirty="0"/>
              <a:t> </a:t>
            </a:r>
            <a:r>
              <a:rPr dirty="0"/>
              <a:t>specialized</a:t>
            </a:r>
            <a:r>
              <a:rPr spc="-114" dirty="0"/>
              <a:t> </a:t>
            </a:r>
            <a:r>
              <a:rPr dirty="0"/>
              <a:t>memory</a:t>
            </a:r>
            <a:r>
              <a:rPr spc="-70" dirty="0"/>
              <a:t> </a:t>
            </a:r>
            <a:r>
              <a:rPr dirty="0"/>
              <a:t>controller</a:t>
            </a:r>
            <a:r>
              <a:rPr spc="-85" dirty="0"/>
              <a:t> </a:t>
            </a:r>
            <a:r>
              <a:rPr dirty="0"/>
              <a:t>circuit</a:t>
            </a:r>
            <a:r>
              <a:rPr spc="-90" dirty="0"/>
              <a:t> </a:t>
            </a:r>
            <a:r>
              <a:rPr spc="-10" dirty="0"/>
              <a:t>provides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necessary</a:t>
            </a:r>
            <a:r>
              <a:rPr spc="-75" dirty="0"/>
              <a:t> </a:t>
            </a:r>
            <a:r>
              <a:rPr dirty="0"/>
              <a:t>control</a:t>
            </a:r>
            <a:r>
              <a:rPr spc="-80" dirty="0"/>
              <a:t> </a:t>
            </a:r>
            <a:r>
              <a:rPr dirty="0"/>
              <a:t>signals,</a:t>
            </a:r>
            <a:r>
              <a:rPr spc="-75" dirty="0"/>
              <a:t> </a:t>
            </a:r>
            <a:r>
              <a:rPr dirty="0"/>
              <a:t>RAS</a:t>
            </a:r>
            <a:r>
              <a:rPr spc="-80" dirty="0"/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spc="-20" dirty="0"/>
              <a:t>CAS, </a:t>
            </a:r>
            <a:r>
              <a:rPr dirty="0"/>
              <a:t>that</a:t>
            </a:r>
            <a:r>
              <a:rPr spc="-55" dirty="0"/>
              <a:t> </a:t>
            </a:r>
            <a:r>
              <a:rPr dirty="0"/>
              <a:t>govern</a:t>
            </a:r>
            <a:r>
              <a:rPr spc="-5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timing.</a:t>
            </a:r>
          </a:p>
          <a:p>
            <a:pPr marL="355600" marR="14605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The</a:t>
            </a:r>
            <a:r>
              <a:rPr spc="-55" dirty="0"/>
              <a:t> </a:t>
            </a:r>
            <a:r>
              <a:rPr dirty="0"/>
              <a:t>processor</a:t>
            </a:r>
            <a:r>
              <a:rPr spc="-70" dirty="0"/>
              <a:t> </a:t>
            </a:r>
            <a:r>
              <a:rPr dirty="0"/>
              <a:t>must</a:t>
            </a:r>
            <a:r>
              <a:rPr spc="-65" dirty="0"/>
              <a:t> </a:t>
            </a:r>
            <a:r>
              <a:rPr dirty="0"/>
              <a:t>take</a:t>
            </a:r>
            <a:r>
              <a:rPr spc="-70" dirty="0"/>
              <a:t> </a:t>
            </a:r>
            <a:r>
              <a:rPr dirty="0"/>
              <a:t>into</a:t>
            </a:r>
            <a:r>
              <a:rPr spc="-65" dirty="0"/>
              <a:t> </a:t>
            </a:r>
            <a:r>
              <a:rPr dirty="0"/>
              <a:t>account</a:t>
            </a:r>
            <a:r>
              <a:rPr spc="-70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spc="-10" dirty="0"/>
              <a:t>delay </a:t>
            </a:r>
            <a:r>
              <a:rPr dirty="0"/>
              <a:t>in</a:t>
            </a:r>
            <a:r>
              <a:rPr spc="-50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response</a:t>
            </a:r>
            <a:r>
              <a:rPr spc="-4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memory.</a:t>
            </a: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Such</a:t>
            </a:r>
            <a:r>
              <a:rPr spc="-65" dirty="0"/>
              <a:t> </a:t>
            </a:r>
            <a:r>
              <a:rPr dirty="0"/>
              <a:t>memories</a:t>
            </a:r>
            <a:r>
              <a:rPr spc="-35" dirty="0"/>
              <a:t> </a:t>
            </a:r>
            <a:r>
              <a:rPr dirty="0"/>
              <a:t>are</a:t>
            </a:r>
            <a:r>
              <a:rPr spc="-70" dirty="0"/>
              <a:t> </a:t>
            </a:r>
            <a:r>
              <a:rPr dirty="0"/>
              <a:t>referred</a:t>
            </a:r>
            <a:r>
              <a:rPr spc="-60" dirty="0"/>
              <a:t> </a:t>
            </a:r>
            <a:r>
              <a:rPr dirty="0"/>
              <a:t>to</a:t>
            </a:r>
            <a:r>
              <a:rPr spc="-70" dirty="0"/>
              <a:t> </a:t>
            </a:r>
            <a:r>
              <a:rPr dirty="0"/>
              <a:t>as</a:t>
            </a:r>
            <a:r>
              <a:rPr spc="-60" dirty="0"/>
              <a:t> </a:t>
            </a:r>
            <a:r>
              <a:rPr spc="-10" dirty="0"/>
              <a:t>asynchronous DRAMs.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Fast</a:t>
            </a:r>
            <a:r>
              <a:rPr spc="-90" dirty="0"/>
              <a:t> </a:t>
            </a:r>
            <a:r>
              <a:rPr dirty="0"/>
              <a:t>Page</a:t>
            </a:r>
            <a:r>
              <a:rPr spc="-70" dirty="0"/>
              <a:t> </a:t>
            </a:r>
            <a:r>
              <a:rPr spc="-2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2435"/>
            <a:ext cx="7952105" cy="5180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8227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Suppose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if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want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access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consecutive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bytes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 </a:t>
            </a:r>
            <a:r>
              <a:rPr sz="2200" dirty="0">
                <a:latin typeface="Arial MT"/>
                <a:cs typeface="Arial MT"/>
              </a:rPr>
              <a:t>selected</a:t>
            </a:r>
            <a:r>
              <a:rPr sz="2200" spc="-10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row.</a:t>
            </a:r>
            <a:endParaRPr sz="22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done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without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having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reselect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row.</a:t>
            </a:r>
            <a:endParaRPr sz="2200">
              <a:latin typeface="Arial MT"/>
              <a:cs typeface="Arial MT"/>
            </a:endParaRPr>
          </a:p>
          <a:p>
            <a:pPr marL="650875" lvl="1" indent="-342900">
              <a:lnSpc>
                <a:spcPct val="100000"/>
              </a:lnSpc>
              <a:spcBef>
                <a:spcPts val="470"/>
              </a:spcBef>
              <a:buClr>
                <a:srgbClr val="330066"/>
              </a:buClr>
              <a:buSzPct val="68421"/>
              <a:buFont typeface="Wingdings"/>
              <a:buChar char=""/>
              <a:tabLst>
                <a:tab pos="650875" algn="l"/>
              </a:tabLst>
            </a:pPr>
            <a:r>
              <a:rPr sz="1900" dirty="0">
                <a:latin typeface="Arial MT"/>
                <a:cs typeface="Arial MT"/>
              </a:rPr>
              <a:t>Add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latch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at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output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sense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circuits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each</a:t>
            </a:r>
            <a:r>
              <a:rPr sz="1900" spc="-20" dirty="0">
                <a:latin typeface="Arial MT"/>
                <a:cs typeface="Arial MT"/>
              </a:rPr>
              <a:t> row.</a:t>
            </a:r>
            <a:endParaRPr sz="1900">
              <a:latin typeface="Arial MT"/>
              <a:cs typeface="Arial MT"/>
            </a:endParaRPr>
          </a:p>
          <a:p>
            <a:pPr marL="650875" lvl="1" indent="-342900">
              <a:lnSpc>
                <a:spcPct val="100000"/>
              </a:lnSpc>
              <a:spcBef>
                <a:spcPts val="459"/>
              </a:spcBef>
              <a:buClr>
                <a:srgbClr val="330066"/>
              </a:buClr>
              <a:buSzPct val="68421"/>
              <a:buFont typeface="Wingdings"/>
              <a:buChar char=""/>
              <a:tabLst>
                <a:tab pos="650875" algn="l"/>
              </a:tabLst>
            </a:pPr>
            <a:r>
              <a:rPr sz="1900" dirty="0">
                <a:latin typeface="Arial MT"/>
                <a:cs typeface="Arial MT"/>
              </a:rPr>
              <a:t>All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latches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are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loaded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when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row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is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selected.</a:t>
            </a:r>
            <a:endParaRPr sz="1900">
              <a:latin typeface="Arial MT"/>
              <a:cs typeface="Arial MT"/>
            </a:endParaRPr>
          </a:p>
          <a:p>
            <a:pPr marL="651510" marR="629285" lvl="1" indent="-343535">
              <a:lnSpc>
                <a:spcPct val="100000"/>
              </a:lnSpc>
              <a:spcBef>
                <a:spcPts val="455"/>
              </a:spcBef>
              <a:buClr>
                <a:srgbClr val="330066"/>
              </a:buClr>
              <a:buSzPct val="68421"/>
              <a:buFont typeface="Wingdings"/>
              <a:buChar char=""/>
              <a:tabLst>
                <a:tab pos="651510" algn="l"/>
              </a:tabLst>
            </a:pPr>
            <a:r>
              <a:rPr sz="1900" dirty="0">
                <a:latin typeface="Arial MT"/>
                <a:cs typeface="Arial MT"/>
              </a:rPr>
              <a:t>Different</a:t>
            </a:r>
            <a:r>
              <a:rPr sz="1900" spc="-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column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addresses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can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applied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to</a:t>
            </a:r>
            <a:r>
              <a:rPr sz="1900" spc="-6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select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and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place </a:t>
            </a:r>
            <a:r>
              <a:rPr sz="1900" dirty="0">
                <a:latin typeface="Arial MT"/>
                <a:cs typeface="Arial MT"/>
              </a:rPr>
              <a:t>different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bytes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on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data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lines.</a:t>
            </a:r>
            <a:endParaRPr sz="1900">
              <a:latin typeface="Arial MT"/>
              <a:cs typeface="Arial MT"/>
            </a:endParaRPr>
          </a:p>
          <a:p>
            <a:pPr marL="342900" marR="194310" indent="-342900" algn="ctr">
              <a:lnSpc>
                <a:spcPct val="100000"/>
              </a:lnSpc>
              <a:spcBef>
                <a:spcPts val="51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42900" algn="l"/>
              </a:tabLst>
            </a:pPr>
            <a:r>
              <a:rPr sz="2200" spc="-10" dirty="0">
                <a:latin typeface="Arial MT"/>
                <a:cs typeface="Arial MT"/>
              </a:rPr>
              <a:t>Consecutive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sequence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column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addresses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applied</a:t>
            </a:r>
            <a:endParaRPr sz="2200">
              <a:latin typeface="Arial MT"/>
              <a:cs typeface="Arial MT"/>
            </a:endParaRPr>
          </a:p>
          <a:p>
            <a:pPr marR="150495" algn="ctr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Arial MT"/>
                <a:cs typeface="Arial MT"/>
              </a:rPr>
              <a:t>under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control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signal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CAS,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without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reselecting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row.</a:t>
            </a:r>
            <a:endParaRPr sz="2200">
              <a:latin typeface="Arial MT"/>
              <a:cs typeface="Arial MT"/>
            </a:endParaRPr>
          </a:p>
          <a:p>
            <a:pPr marL="651510" marR="295910" lvl="1" indent="-343535">
              <a:lnSpc>
                <a:spcPct val="100000"/>
              </a:lnSpc>
              <a:spcBef>
                <a:spcPts val="465"/>
              </a:spcBef>
              <a:buClr>
                <a:srgbClr val="330066"/>
              </a:buClr>
              <a:buSzPct val="68421"/>
              <a:buFont typeface="Wingdings"/>
              <a:buChar char=""/>
              <a:tabLst>
                <a:tab pos="651510" algn="l"/>
              </a:tabLst>
            </a:pPr>
            <a:r>
              <a:rPr sz="1900" dirty="0">
                <a:latin typeface="Arial MT"/>
                <a:cs typeface="Arial MT"/>
              </a:rPr>
              <a:t>Allows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block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data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to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be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transferred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at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much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faster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rate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spc="-20" dirty="0">
                <a:latin typeface="Arial MT"/>
                <a:cs typeface="Arial MT"/>
              </a:rPr>
              <a:t>than </a:t>
            </a:r>
            <a:r>
              <a:rPr sz="1900" dirty="0">
                <a:latin typeface="Arial MT"/>
                <a:cs typeface="Arial MT"/>
              </a:rPr>
              <a:t>random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accesses.</a:t>
            </a:r>
            <a:endParaRPr sz="1900">
              <a:latin typeface="Arial MT"/>
              <a:cs typeface="Arial MT"/>
            </a:endParaRPr>
          </a:p>
          <a:p>
            <a:pPr marL="650875" lvl="1" indent="-342900">
              <a:lnSpc>
                <a:spcPct val="100000"/>
              </a:lnSpc>
              <a:spcBef>
                <a:spcPts val="455"/>
              </a:spcBef>
              <a:buClr>
                <a:srgbClr val="330066"/>
              </a:buClr>
              <a:buSzPct val="68421"/>
              <a:buFont typeface="Wingdings"/>
              <a:buChar char=""/>
              <a:tabLst>
                <a:tab pos="650875" algn="l"/>
              </a:tabLst>
            </a:pPr>
            <a:r>
              <a:rPr sz="1900" dirty="0">
                <a:latin typeface="Arial MT"/>
                <a:cs typeface="Arial MT"/>
              </a:rPr>
              <a:t>A</a:t>
            </a:r>
            <a:r>
              <a:rPr sz="1900" spc="-13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small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groups</a:t>
            </a:r>
            <a:r>
              <a:rPr sz="1900" spc="-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bytes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referred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to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as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i="1" dirty="0">
                <a:latin typeface="Arial"/>
                <a:cs typeface="Arial"/>
              </a:rPr>
              <a:t>blocks</a:t>
            </a:r>
            <a:r>
              <a:rPr sz="1900" i="1" spc="-30" dirty="0">
                <a:latin typeface="Arial"/>
                <a:cs typeface="Arial"/>
              </a:rPr>
              <a:t> </a:t>
            </a:r>
            <a:r>
              <a:rPr sz="1900" dirty="0">
                <a:latin typeface="Arial MT"/>
                <a:cs typeface="Arial MT"/>
              </a:rPr>
              <a:t>and</a:t>
            </a:r>
            <a:r>
              <a:rPr sz="1900" spc="-3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larger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groups</a:t>
            </a:r>
            <a:r>
              <a:rPr sz="1900" spc="-25" dirty="0">
                <a:latin typeface="Arial MT"/>
                <a:cs typeface="Arial MT"/>
              </a:rPr>
              <a:t> as</a:t>
            </a:r>
            <a:endParaRPr sz="1900">
              <a:latin typeface="Arial MT"/>
              <a:cs typeface="Arial MT"/>
            </a:endParaRPr>
          </a:p>
          <a:p>
            <a:pPr marL="651510">
              <a:lnSpc>
                <a:spcPct val="100000"/>
              </a:lnSpc>
              <a:spcBef>
                <a:spcPts val="5"/>
              </a:spcBef>
            </a:pPr>
            <a:r>
              <a:rPr sz="1900" i="1" spc="-10" dirty="0">
                <a:latin typeface="Arial"/>
                <a:cs typeface="Arial"/>
              </a:rPr>
              <a:t>pages</a:t>
            </a:r>
            <a:r>
              <a:rPr sz="1900" spc="-10" dirty="0">
                <a:latin typeface="Arial MT"/>
                <a:cs typeface="Arial MT"/>
              </a:rPr>
              <a:t>.</a:t>
            </a:r>
            <a:endParaRPr sz="19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1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transfer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capability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referred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 </a:t>
            </a:r>
            <a:r>
              <a:rPr sz="2200" i="1" dirty="0">
                <a:latin typeface="Arial"/>
                <a:cs typeface="Arial"/>
              </a:rPr>
              <a:t>fast</a:t>
            </a:r>
            <a:r>
              <a:rPr sz="2200" i="1" spc="-55" dirty="0">
                <a:latin typeface="Arial"/>
                <a:cs typeface="Arial"/>
              </a:rPr>
              <a:t> </a:t>
            </a:r>
            <a:r>
              <a:rPr sz="2200" i="1" dirty="0">
                <a:latin typeface="Arial"/>
                <a:cs typeface="Arial"/>
              </a:rPr>
              <a:t>page</a:t>
            </a:r>
            <a:r>
              <a:rPr sz="2200" i="1" spc="-50" dirty="0">
                <a:latin typeface="Arial"/>
                <a:cs typeface="Arial"/>
              </a:rPr>
              <a:t> </a:t>
            </a:r>
            <a:r>
              <a:rPr sz="2200" i="1" spc="-20" dirty="0">
                <a:latin typeface="Arial"/>
                <a:cs typeface="Arial"/>
              </a:rPr>
              <a:t>mode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200" spc="-10" dirty="0">
                <a:latin typeface="Arial MT"/>
                <a:cs typeface="Arial MT"/>
              </a:rPr>
              <a:t>feature.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2654249"/>
            <a:ext cx="7607934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spc="-10" dirty="0"/>
              <a:t>Read-</a:t>
            </a:r>
            <a:r>
              <a:rPr sz="6000" dirty="0"/>
              <a:t>Only</a:t>
            </a:r>
            <a:r>
              <a:rPr sz="6000" spc="-10" dirty="0"/>
              <a:t> Memories (ROMs)</a:t>
            </a:r>
            <a:endParaRPr sz="60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Read-</a:t>
            </a:r>
            <a:r>
              <a:rPr dirty="0"/>
              <a:t>Only</a:t>
            </a:r>
            <a:r>
              <a:rPr spc="-110" dirty="0"/>
              <a:t> </a:t>
            </a:r>
            <a:r>
              <a:rPr dirty="0"/>
              <a:t>Memories</a:t>
            </a:r>
            <a:r>
              <a:rPr spc="-110" dirty="0"/>
              <a:t> </a:t>
            </a:r>
            <a:r>
              <a:rPr spc="-50" dirty="0"/>
              <a:t>- </a:t>
            </a: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4491"/>
            <a:ext cx="8002905" cy="526097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9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Both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SRAM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DRAM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chips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volatile: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4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Lose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contents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power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turned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off.</a:t>
            </a:r>
            <a:endParaRPr sz="2200">
              <a:latin typeface="Arial MT"/>
              <a:cs typeface="Arial MT"/>
            </a:endParaRPr>
          </a:p>
          <a:p>
            <a:pPr marL="355600" marR="397510" indent="-343535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Many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applications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need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devices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retain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information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turned </a:t>
            </a:r>
            <a:r>
              <a:rPr sz="2800" spc="-20" dirty="0">
                <a:latin typeface="Arial MT"/>
                <a:cs typeface="Arial MT"/>
              </a:rPr>
              <a:t>off.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4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example,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computer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turned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on,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operating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system</a:t>
            </a:r>
            <a:endParaRPr sz="22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must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loaded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from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disk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into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memory.</a:t>
            </a:r>
            <a:endParaRPr sz="2200">
              <a:latin typeface="Arial MT"/>
              <a:cs typeface="Arial MT"/>
            </a:endParaRPr>
          </a:p>
          <a:p>
            <a:pPr marL="704850" marR="769620" lvl="1" indent="-347980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requires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execution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program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"boots"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 </a:t>
            </a:r>
            <a:r>
              <a:rPr sz="2200" dirty="0">
                <a:latin typeface="Arial MT"/>
                <a:cs typeface="Arial MT"/>
              </a:rPr>
              <a:t>operating</a:t>
            </a:r>
            <a:r>
              <a:rPr sz="2200" spc="-10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system.</a:t>
            </a:r>
            <a:endParaRPr sz="22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Need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store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these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instructions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so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they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will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not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lost </a:t>
            </a:r>
            <a:r>
              <a:rPr sz="2200" dirty="0">
                <a:latin typeface="Arial MT"/>
                <a:cs typeface="Arial MT"/>
              </a:rPr>
              <a:t>after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power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turned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off.</a:t>
            </a:r>
            <a:endParaRPr sz="2200">
              <a:latin typeface="Arial MT"/>
              <a:cs typeface="Arial MT"/>
            </a:endParaRPr>
          </a:p>
          <a:p>
            <a:pPr marL="704850" marR="1035685" lvl="1" indent="-347980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We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need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store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instructions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into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nonvolatile memory.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Read-</a:t>
            </a:r>
            <a:r>
              <a:rPr dirty="0"/>
              <a:t>Only</a:t>
            </a:r>
            <a:r>
              <a:rPr spc="-110" dirty="0"/>
              <a:t> </a:t>
            </a:r>
            <a:r>
              <a:rPr dirty="0"/>
              <a:t>Memories</a:t>
            </a:r>
            <a:r>
              <a:rPr spc="-110" dirty="0"/>
              <a:t> </a:t>
            </a:r>
            <a:r>
              <a:rPr spc="-50" dirty="0"/>
              <a:t>– </a:t>
            </a:r>
            <a:r>
              <a:rPr spc="-10" dirty="0"/>
              <a:t>Introduction..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6895" rIns="0" bIns="0" rtlCol="0">
            <a:spAutoFit/>
          </a:bodyPr>
          <a:lstStyle/>
          <a:p>
            <a:pPr marL="355600" marR="41211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/>
              <a:t>Nonvolatile</a:t>
            </a:r>
            <a:r>
              <a:rPr sz="2400" spc="-55" dirty="0"/>
              <a:t> </a:t>
            </a:r>
            <a:r>
              <a:rPr sz="2400" dirty="0"/>
              <a:t>memory</a:t>
            </a:r>
            <a:r>
              <a:rPr sz="2400" spc="-90" dirty="0"/>
              <a:t> </a:t>
            </a:r>
            <a:r>
              <a:rPr sz="2400" dirty="0"/>
              <a:t>is</a:t>
            </a:r>
            <a:r>
              <a:rPr sz="2400" spc="-90" dirty="0"/>
              <a:t> </a:t>
            </a:r>
            <a:r>
              <a:rPr sz="2400" dirty="0"/>
              <a:t>used</a:t>
            </a:r>
            <a:r>
              <a:rPr sz="2400" spc="-80" dirty="0"/>
              <a:t> </a:t>
            </a:r>
            <a:r>
              <a:rPr sz="2400" dirty="0"/>
              <a:t>extensively</a:t>
            </a:r>
            <a:r>
              <a:rPr sz="2400" spc="-65" dirty="0"/>
              <a:t> </a:t>
            </a:r>
            <a:r>
              <a:rPr sz="2400" dirty="0"/>
              <a:t>in</a:t>
            </a:r>
            <a:r>
              <a:rPr sz="2400" spc="-85" dirty="0"/>
              <a:t> </a:t>
            </a:r>
            <a:r>
              <a:rPr sz="2400" spc="-10" dirty="0"/>
              <a:t>embedded systems.</a:t>
            </a:r>
            <a:endParaRPr sz="2400"/>
          </a:p>
          <a:p>
            <a:pPr marL="704215" lvl="1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Such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systems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typically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disk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storage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devices.</a:t>
            </a:r>
            <a:endParaRPr sz="2000">
              <a:latin typeface="Arial MT"/>
              <a:cs typeface="Arial MT"/>
            </a:endParaRPr>
          </a:p>
          <a:p>
            <a:pPr marL="704850" marR="52705" lvl="1" indent="-347980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Their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programs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stored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 nonvolatile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semiconductor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memory devices.</a:t>
            </a:r>
            <a:endParaRPr sz="2000">
              <a:latin typeface="Arial MT"/>
              <a:cs typeface="Arial MT"/>
            </a:endParaRPr>
          </a:p>
          <a:p>
            <a:pPr marL="355600" marR="61595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spc="-25" dirty="0"/>
              <a:t>Non-</a:t>
            </a:r>
            <a:r>
              <a:rPr sz="2400" dirty="0"/>
              <a:t>volatile</a:t>
            </a:r>
            <a:r>
              <a:rPr sz="2400" spc="-25" dirty="0"/>
              <a:t> </a:t>
            </a:r>
            <a:r>
              <a:rPr sz="2400" dirty="0"/>
              <a:t>memory</a:t>
            </a:r>
            <a:r>
              <a:rPr sz="2400" spc="-55" dirty="0"/>
              <a:t> </a:t>
            </a:r>
            <a:r>
              <a:rPr sz="2400" dirty="0"/>
              <a:t>is</a:t>
            </a:r>
            <a:r>
              <a:rPr sz="2400" spc="-60" dirty="0"/>
              <a:t> </a:t>
            </a:r>
            <a:r>
              <a:rPr sz="2400" dirty="0"/>
              <a:t>read</a:t>
            </a:r>
            <a:r>
              <a:rPr sz="2400" spc="-65" dirty="0"/>
              <a:t> </a:t>
            </a:r>
            <a:r>
              <a:rPr sz="2400" dirty="0"/>
              <a:t>in</a:t>
            </a:r>
            <a:r>
              <a:rPr sz="2400" spc="-60" dirty="0"/>
              <a:t> </a:t>
            </a:r>
            <a:r>
              <a:rPr sz="2400" dirty="0"/>
              <a:t>the</a:t>
            </a:r>
            <a:r>
              <a:rPr sz="2400" spc="-55" dirty="0"/>
              <a:t> </a:t>
            </a:r>
            <a:r>
              <a:rPr sz="2400" dirty="0"/>
              <a:t>same</a:t>
            </a:r>
            <a:r>
              <a:rPr sz="2400" spc="-60" dirty="0"/>
              <a:t> </a:t>
            </a:r>
            <a:r>
              <a:rPr sz="2400" dirty="0"/>
              <a:t>manner</a:t>
            </a:r>
            <a:r>
              <a:rPr sz="2400" spc="-55" dirty="0"/>
              <a:t> </a:t>
            </a:r>
            <a:r>
              <a:rPr sz="2400" spc="-25" dirty="0"/>
              <a:t>as </a:t>
            </a:r>
            <a:r>
              <a:rPr sz="2400" dirty="0"/>
              <a:t>volatile</a:t>
            </a:r>
            <a:r>
              <a:rPr sz="2400" spc="-100" dirty="0"/>
              <a:t> </a:t>
            </a:r>
            <a:r>
              <a:rPr sz="2400" spc="-10" dirty="0"/>
              <a:t>memory.</a:t>
            </a:r>
            <a:endParaRPr sz="2400"/>
          </a:p>
          <a:p>
            <a:pPr marL="355600" marR="89535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/>
              <a:t>Separate</a:t>
            </a:r>
            <a:r>
              <a:rPr sz="2400" spc="-70" dirty="0"/>
              <a:t> </a:t>
            </a:r>
            <a:r>
              <a:rPr sz="2400" dirty="0"/>
              <a:t>writing</a:t>
            </a:r>
            <a:r>
              <a:rPr sz="2400" spc="-70" dirty="0"/>
              <a:t> </a:t>
            </a:r>
            <a:r>
              <a:rPr sz="2400" dirty="0"/>
              <a:t>process</a:t>
            </a:r>
            <a:r>
              <a:rPr sz="2400" spc="-75" dirty="0"/>
              <a:t> </a:t>
            </a:r>
            <a:r>
              <a:rPr sz="2400" dirty="0"/>
              <a:t>is</a:t>
            </a:r>
            <a:r>
              <a:rPr sz="2400" spc="-80" dirty="0"/>
              <a:t> </a:t>
            </a:r>
            <a:r>
              <a:rPr sz="2400" dirty="0"/>
              <a:t>needed</a:t>
            </a:r>
            <a:r>
              <a:rPr sz="2400" spc="-55" dirty="0"/>
              <a:t> </a:t>
            </a:r>
            <a:r>
              <a:rPr sz="2400" dirty="0"/>
              <a:t>to</a:t>
            </a:r>
            <a:r>
              <a:rPr sz="2400" spc="-80" dirty="0"/>
              <a:t> </a:t>
            </a:r>
            <a:r>
              <a:rPr sz="2400" dirty="0"/>
              <a:t>place</a:t>
            </a:r>
            <a:r>
              <a:rPr sz="2400" spc="-60" dirty="0"/>
              <a:t> </a:t>
            </a:r>
            <a:r>
              <a:rPr sz="2400" spc="-10" dirty="0"/>
              <a:t>information </a:t>
            </a:r>
            <a:r>
              <a:rPr sz="2400" dirty="0"/>
              <a:t>in</a:t>
            </a:r>
            <a:r>
              <a:rPr sz="2400" spc="-40" dirty="0"/>
              <a:t> </a:t>
            </a:r>
            <a:r>
              <a:rPr sz="2400" dirty="0"/>
              <a:t>this</a:t>
            </a:r>
            <a:r>
              <a:rPr sz="2400" spc="-25" dirty="0"/>
              <a:t> </a:t>
            </a:r>
            <a:r>
              <a:rPr sz="2400" spc="-10" dirty="0"/>
              <a:t>memory.</a:t>
            </a:r>
            <a:endParaRPr sz="2400"/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/>
              <a:t>Normal</a:t>
            </a:r>
            <a:r>
              <a:rPr sz="2400" spc="-70" dirty="0"/>
              <a:t> </a:t>
            </a:r>
            <a:r>
              <a:rPr sz="2400" dirty="0"/>
              <a:t>operation</a:t>
            </a:r>
            <a:r>
              <a:rPr sz="2400" spc="-55" dirty="0"/>
              <a:t> </a:t>
            </a:r>
            <a:r>
              <a:rPr sz="2400" dirty="0"/>
              <a:t>involves</a:t>
            </a:r>
            <a:r>
              <a:rPr sz="2400" spc="-50" dirty="0"/>
              <a:t> </a:t>
            </a:r>
            <a:r>
              <a:rPr sz="2400" dirty="0"/>
              <a:t>only</a:t>
            </a:r>
            <a:r>
              <a:rPr sz="2400" spc="-65" dirty="0"/>
              <a:t> </a:t>
            </a:r>
            <a:r>
              <a:rPr sz="2400" dirty="0"/>
              <a:t>reading</a:t>
            </a:r>
            <a:r>
              <a:rPr sz="2400" spc="-55" dirty="0"/>
              <a:t> </a:t>
            </a:r>
            <a:r>
              <a:rPr sz="2400" dirty="0"/>
              <a:t>of</a:t>
            </a:r>
            <a:r>
              <a:rPr sz="2400" spc="-70" dirty="0"/>
              <a:t> </a:t>
            </a:r>
            <a:r>
              <a:rPr sz="2400" dirty="0"/>
              <a:t>data,</a:t>
            </a:r>
            <a:r>
              <a:rPr sz="2400" spc="-75" dirty="0"/>
              <a:t> </a:t>
            </a:r>
            <a:r>
              <a:rPr sz="2400" dirty="0"/>
              <a:t>this</a:t>
            </a:r>
            <a:r>
              <a:rPr sz="2400" spc="-85" dirty="0"/>
              <a:t> </a:t>
            </a:r>
            <a:r>
              <a:rPr sz="2400" spc="-20" dirty="0"/>
              <a:t>type </a:t>
            </a:r>
            <a:r>
              <a:rPr sz="2400" dirty="0"/>
              <a:t>of</a:t>
            </a:r>
            <a:r>
              <a:rPr sz="2400" spc="-50" dirty="0"/>
              <a:t> </a:t>
            </a:r>
            <a:r>
              <a:rPr sz="2400" dirty="0"/>
              <a:t>memory</a:t>
            </a:r>
            <a:r>
              <a:rPr sz="2400" spc="-45" dirty="0"/>
              <a:t> </a:t>
            </a:r>
            <a:r>
              <a:rPr sz="2400" dirty="0"/>
              <a:t>is</a:t>
            </a:r>
            <a:r>
              <a:rPr sz="2400" spc="-50" dirty="0"/>
              <a:t> </a:t>
            </a:r>
            <a:r>
              <a:rPr sz="2400" dirty="0"/>
              <a:t>called</a:t>
            </a:r>
            <a:r>
              <a:rPr sz="2400" spc="-25" dirty="0"/>
              <a:t> Read-</a:t>
            </a:r>
            <a:r>
              <a:rPr sz="2400" dirty="0"/>
              <a:t>Only</a:t>
            </a:r>
            <a:r>
              <a:rPr sz="2400" spc="-25" dirty="0"/>
              <a:t> </a:t>
            </a:r>
            <a:r>
              <a:rPr sz="2400" dirty="0"/>
              <a:t>memory</a:t>
            </a:r>
            <a:r>
              <a:rPr sz="2400" spc="-55" dirty="0"/>
              <a:t> </a:t>
            </a:r>
            <a:r>
              <a:rPr sz="2400" spc="-10" dirty="0"/>
              <a:t>(ROM).</a:t>
            </a:r>
            <a:endParaRPr sz="24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616839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69790" algn="l"/>
              </a:tabLst>
            </a:pPr>
            <a:r>
              <a:rPr spc="-30" dirty="0"/>
              <a:t>Read-</a:t>
            </a:r>
            <a:r>
              <a:rPr dirty="0"/>
              <a:t>Only</a:t>
            </a:r>
            <a:r>
              <a:rPr spc="-45" dirty="0"/>
              <a:t> </a:t>
            </a:r>
            <a:r>
              <a:rPr spc="-10" dirty="0"/>
              <a:t>Memory</a:t>
            </a:r>
            <a:r>
              <a:rPr dirty="0"/>
              <a:t>	</a:t>
            </a:r>
            <a:r>
              <a:rPr spc="-10" dirty="0"/>
              <a:t>(ROM)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4293" y="2402224"/>
            <a:ext cx="4776874" cy="355958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644398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69790" algn="l"/>
              </a:tabLst>
            </a:pPr>
            <a:r>
              <a:rPr spc="-30" dirty="0"/>
              <a:t>Read-</a:t>
            </a:r>
            <a:r>
              <a:rPr dirty="0"/>
              <a:t>Only</a:t>
            </a:r>
            <a:r>
              <a:rPr spc="-45" dirty="0"/>
              <a:t> </a:t>
            </a:r>
            <a:r>
              <a:rPr spc="-10" dirty="0"/>
              <a:t>Memory</a:t>
            </a:r>
            <a:r>
              <a:rPr dirty="0"/>
              <a:t>	</a:t>
            </a:r>
            <a:r>
              <a:rPr spc="-10" dirty="0"/>
              <a:t>(ROM)..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7489"/>
            <a:ext cx="7997190" cy="525780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3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Figure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5.12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shows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possible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configuration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ROM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cell.</a:t>
            </a:r>
            <a:endParaRPr sz="2200">
              <a:latin typeface="Arial MT"/>
              <a:cs typeface="Arial MT"/>
            </a:endParaRPr>
          </a:p>
          <a:p>
            <a:pPr marL="355600" marR="716915" indent="-343535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A</a:t>
            </a:r>
            <a:r>
              <a:rPr sz="2200" spc="-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logic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value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0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stored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cell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if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transistor</a:t>
            </a:r>
            <a:r>
              <a:rPr sz="2200" spc="-25" dirty="0">
                <a:latin typeface="Arial MT"/>
                <a:cs typeface="Arial MT"/>
              </a:rPr>
              <a:t> is </a:t>
            </a:r>
            <a:r>
              <a:rPr sz="2200" dirty="0">
                <a:latin typeface="Arial MT"/>
                <a:cs typeface="Arial MT"/>
              </a:rPr>
              <a:t>connected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ground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point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i="1" dirty="0">
                <a:latin typeface="Arial"/>
                <a:cs typeface="Arial"/>
              </a:rPr>
              <a:t>P;</a:t>
            </a:r>
            <a:r>
              <a:rPr sz="2200" i="1" spc="-45" dirty="0">
                <a:latin typeface="Arial"/>
                <a:cs typeface="Arial"/>
              </a:rPr>
              <a:t> </a:t>
            </a:r>
            <a:r>
              <a:rPr sz="2200" dirty="0">
                <a:latin typeface="Arial MT"/>
                <a:cs typeface="Arial MT"/>
              </a:rPr>
              <a:t>otherwise,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1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stored.</a:t>
            </a:r>
            <a:endParaRPr sz="2200">
              <a:latin typeface="Arial MT"/>
              <a:cs typeface="Arial MT"/>
            </a:endParaRPr>
          </a:p>
          <a:p>
            <a:pPr marL="355600" marR="751205" indent="-343535">
              <a:lnSpc>
                <a:spcPct val="100000"/>
              </a:lnSpc>
              <a:spcBef>
                <a:spcPts val="525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bit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line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connected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through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resistor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power supply.</a:t>
            </a:r>
            <a:endParaRPr sz="22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spc="-120" dirty="0">
                <a:latin typeface="Arial MT"/>
                <a:cs typeface="Arial MT"/>
              </a:rPr>
              <a:t>To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read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state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cell,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word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line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activated.</a:t>
            </a:r>
            <a:endParaRPr sz="22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Thus,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transistor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switch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closed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voltage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bit </a:t>
            </a:r>
            <a:r>
              <a:rPr sz="2200" dirty="0">
                <a:latin typeface="Arial MT"/>
                <a:cs typeface="Arial MT"/>
              </a:rPr>
              <a:t>line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drops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near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zero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if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there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connection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between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 </a:t>
            </a:r>
            <a:r>
              <a:rPr sz="2200" dirty="0">
                <a:latin typeface="Arial MT"/>
                <a:cs typeface="Arial MT"/>
              </a:rPr>
              <a:t>transistor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and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ground.</a:t>
            </a:r>
            <a:endParaRPr sz="2200">
              <a:latin typeface="Arial MT"/>
              <a:cs typeface="Arial MT"/>
            </a:endParaRPr>
          </a:p>
          <a:p>
            <a:pPr marL="355600" marR="128905" indent="-343535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If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there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no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connection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ground,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bit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line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remains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 </a:t>
            </a:r>
            <a:r>
              <a:rPr sz="2200" dirty="0">
                <a:latin typeface="Arial MT"/>
                <a:cs typeface="Arial MT"/>
              </a:rPr>
              <a:t>high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voltage,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indicating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1.</a:t>
            </a:r>
            <a:endParaRPr sz="2200">
              <a:latin typeface="Arial MT"/>
              <a:cs typeface="Arial MT"/>
            </a:endParaRPr>
          </a:p>
          <a:p>
            <a:pPr marL="355600" marR="177165" indent="-343535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A</a:t>
            </a:r>
            <a:r>
              <a:rPr sz="2200" spc="-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sense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circuit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end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bit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line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generates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proper </a:t>
            </a:r>
            <a:r>
              <a:rPr sz="2200" dirty="0">
                <a:latin typeface="Arial MT"/>
                <a:cs typeface="Arial MT"/>
              </a:rPr>
              <a:t>output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value.</a:t>
            </a:r>
            <a:endParaRPr sz="22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30"/>
              </a:spcBef>
              <a:buClr>
                <a:srgbClr val="330066"/>
              </a:buClr>
              <a:buSzPct val="68181"/>
              <a:buFont typeface="Wingdings"/>
              <a:buChar char="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Data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written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into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ROM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when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it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manufactured.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611378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622040" algn="l"/>
              </a:tabLst>
            </a:pPr>
            <a:r>
              <a:rPr spc="-10" dirty="0"/>
              <a:t>Programmable</a:t>
            </a:r>
            <a:r>
              <a:rPr dirty="0"/>
              <a:t>	</a:t>
            </a:r>
            <a:r>
              <a:rPr spc="-25" dirty="0"/>
              <a:t>Read-</a:t>
            </a:r>
            <a:r>
              <a:rPr spc="-20" dirty="0"/>
              <a:t>Only </a:t>
            </a:r>
            <a:r>
              <a:rPr dirty="0"/>
              <a:t>Memory</a:t>
            </a:r>
            <a:r>
              <a:rPr spc="-155" dirty="0"/>
              <a:t> </a:t>
            </a:r>
            <a:r>
              <a:rPr spc="-10" dirty="0"/>
              <a:t>(PROM)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64690"/>
            <a:ext cx="7997825" cy="465963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Allows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user.</a:t>
            </a:r>
            <a:endParaRPr sz="2600">
              <a:latin typeface="Arial MT"/>
              <a:cs typeface="Arial MT"/>
            </a:endParaRPr>
          </a:p>
          <a:p>
            <a:pPr marL="355600" marR="35814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Programmability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achieved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inserting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fuse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at </a:t>
            </a:r>
            <a:r>
              <a:rPr sz="2600" dirty="0">
                <a:latin typeface="Arial MT"/>
                <a:cs typeface="Arial MT"/>
              </a:rPr>
              <a:t>point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Figure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5.12.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Before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it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programmed,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memory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contains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all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0s.</a:t>
            </a:r>
            <a:endParaRPr sz="22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user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insert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1s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required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locations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by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burning</a:t>
            </a:r>
            <a:endParaRPr sz="22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Arial MT"/>
                <a:cs typeface="Arial MT"/>
              </a:rPr>
              <a:t>out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fuses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these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locations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using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high-</a:t>
            </a:r>
            <a:r>
              <a:rPr sz="2200" dirty="0">
                <a:latin typeface="Arial MT"/>
                <a:cs typeface="Arial MT"/>
              </a:rPr>
              <a:t>current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pulses.</a:t>
            </a:r>
            <a:endParaRPr sz="22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2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irreversible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PROMs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provide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flexibility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convenience.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PROMs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provide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faster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less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expensive </a:t>
            </a:r>
            <a:r>
              <a:rPr sz="2600" dirty="0">
                <a:latin typeface="Arial MT"/>
                <a:cs typeface="Arial MT"/>
              </a:rPr>
              <a:t>approach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because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programmed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directly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user.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7220584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291204" algn="l"/>
                <a:tab pos="5829300" algn="l"/>
              </a:tabLst>
            </a:pPr>
            <a:r>
              <a:rPr dirty="0"/>
              <a:t>Erasable</a:t>
            </a:r>
            <a:r>
              <a:rPr spc="-140" dirty="0"/>
              <a:t> </a:t>
            </a:r>
            <a:r>
              <a:rPr spc="-10" dirty="0"/>
              <a:t>Programmable</a:t>
            </a:r>
            <a:r>
              <a:rPr dirty="0"/>
              <a:t>	</a:t>
            </a:r>
            <a:r>
              <a:rPr spc="-10" dirty="0"/>
              <a:t>Read- </a:t>
            </a:r>
            <a:r>
              <a:rPr dirty="0"/>
              <a:t>Only</a:t>
            </a:r>
            <a:r>
              <a:rPr spc="-75" dirty="0"/>
              <a:t> </a:t>
            </a:r>
            <a:r>
              <a:rPr spc="-10" dirty="0"/>
              <a:t>Memory</a:t>
            </a:r>
            <a:r>
              <a:rPr dirty="0"/>
              <a:t>	</a:t>
            </a:r>
            <a:r>
              <a:rPr spc="-10" dirty="0"/>
              <a:t>(EPROM)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8058150" cy="4819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3876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Allows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erased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new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</a:t>
            </a:r>
            <a:r>
              <a:rPr sz="2400" spc="-10" dirty="0">
                <a:latin typeface="Arial MT"/>
                <a:cs typeface="Arial MT"/>
              </a:rPr>
              <a:t>loaded.</a:t>
            </a:r>
            <a:endParaRPr sz="2400">
              <a:latin typeface="Arial MT"/>
              <a:cs typeface="Arial MT"/>
            </a:endParaRPr>
          </a:p>
          <a:p>
            <a:pPr marL="355600" marR="1793239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It</a:t>
            </a:r>
            <a:r>
              <a:rPr sz="2400" spc="-1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provides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considerable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flexibility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during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development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phase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digital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systems.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place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ROMs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while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software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being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developed.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Memory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changes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updates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easily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made.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EPROM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structure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similar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ROM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in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Figure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5.12.</a:t>
            </a:r>
            <a:endParaRPr sz="2400">
              <a:latin typeface="Arial MT"/>
              <a:cs typeface="Arial MT"/>
            </a:endParaRPr>
          </a:p>
          <a:p>
            <a:pPr marL="704850" marR="207645" lvl="1" indent="-347980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connection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ground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always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point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0" dirty="0">
                <a:latin typeface="Arial MT"/>
                <a:cs typeface="Arial MT"/>
              </a:rPr>
              <a:t>a </a:t>
            </a:r>
            <a:r>
              <a:rPr sz="2000" dirty="0">
                <a:latin typeface="Arial MT"/>
                <a:cs typeface="Arial MT"/>
              </a:rPr>
              <a:t>special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transistor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used,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which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ability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function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either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normal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transistor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disabled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transistor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always </a:t>
            </a:r>
            <a:r>
              <a:rPr sz="2000" dirty="0">
                <a:latin typeface="Arial MT"/>
                <a:cs typeface="Arial MT"/>
              </a:rPr>
              <a:t>turned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off.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7220584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291204" algn="l"/>
                <a:tab pos="5829300" algn="l"/>
              </a:tabLst>
            </a:pPr>
            <a:r>
              <a:rPr dirty="0"/>
              <a:t>Erasable</a:t>
            </a:r>
            <a:r>
              <a:rPr spc="-140" dirty="0"/>
              <a:t> </a:t>
            </a:r>
            <a:r>
              <a:rPr spc="-10" dirty="0"/>
              <a:t>Programmable</a:t>
            </a:r>
            <a:r>
              <a:rPr dirty="0"/>
              <a:t>	</a:t>
            </a:r>
            <a:r>
              <a:rPr spc="-10" dirty="0"/>
              <a:t>Read- </a:t>
            </a:r>
            <a:r>
              <a:rPr dirty="0"/>
              <a:t>Only</a:t>
            </a:r>
            <a:r>
              <a:rPr spc="-75" dirty="0"/>
              <a:t> </a:t>
            </a:r>
            <a:r>
              <a:rPr spc="-10" dirty="0"/>
              <a:t>Memory</a:t>
            </a:r>
            <a:r>
              <a:rPr dirty="0"/>
              <a:t>	</a:t>
            </a:r>
            <a:r>
              <a:rPr spc="-10" dirty="0"/>
              <a:t>(EPROM)..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5579"/>
            <a:ext cx="7987030" cy="440753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0" dirty="0">
                <a:latin typeface="Arial MT"/>
                <a:cs typeface="Arial MT"/>
              </a:rPr>
              <a:t>Advantage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Their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erased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reprogrammed.</a:t>
            </a:r>
            <a:endParaRPr sz="2400">
              <a:latin typeface="Arial MT"/>
              <a:cs typeface="Arial MT"/>
            </a:endParaRPr>
          </a:p>
          <a:p>
            <a:pPr marL="355600" marR="1390650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Erasure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done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exposing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chip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ultraviolet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(UV)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light.</a:t>
            </a:r>
            <a:endParaRPr sz="2800">
              <a:latin typeface="Arial MT"/>
              <a:cs typeface="Arial MT"/>
            </a:endParaRPr>
          </a:p>
          <a:p>
            <a:pPr marL="704850" marR="513715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EPROM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chips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mounted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packages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have </a:t>
            </a:r>
            <a:r>
              <a:rPr sz="2400" dirty="0">
                <a:latin typeface="Arial MT"/>
                <a:cs typeface="Arial MT"/>
              </a:rPr>
              <a:t>transparent</a:t>
            </a:r>
            <a:r>
              <a:rPr sz="2400" spc="-1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windows.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6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0" dirty="0">
                <a:latin typeface="Arial MT"/>
                <a:cs typeface="Arial MT"/>
              </a:rPr>
              <a:t>Disadvantage</a:t>
            </a:r>
            <a:endParaRPr sz="28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Chip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physically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removed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for </a:t>
            </a:r>
            <a:r>
              <a:rPr sz="2400" dirty="0">
                <a:latin typeface="Arial MT"/>
                <a:cs typeface="Arial MT"/>
              </a:rPr>
              <a:t>reprogramming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entire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erased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ultraviolet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light.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71982"/>
            <a:ext cx="693420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Electrically</a:t>
            </a:r>
            <a:r>
              <a:rPr sz="3200" spc="-85" dirty="0"/>
              <a:t> </a:t>
            </a:r>
            <a:r>
              <a:rPr sz="3200" dirty="0"/>
              <a:t>Erasable</a:t>
            </a:r>
            <a:r>
              <a:rPr sz="3200" spc="-60" dirty="0"/>
              <a:t> </a:t>
            </a:r>
            <a:r>
              <a:rPr sz="3200" spc="-10" dirty="0"/>
              <a:t>Programmable Read-</a:t>
            </a:r>
            <a:r>
              <a:rPr sz="3200" dirty="0"/>
              <a:t>Only</a:t>
            </a:r>
            <a:r>
              <a:rPr sz="3200" spc="-60" dirty="0"/>
              <a:t> </a:t>
            </a:r>
            <a:r>
              <a:rPr sz="3200" dirty="0"/>
              <a:t>Memory</a:t>
            </a:r>
            <a:r>
              <a:rPr sz="3200" spc="-15" dirty="0"/>
              <a:t> </a:t>
            </a:r>
            <a:r>
              <a:rPr sz="3200" spc="-10" dirty="0"/>
              <a:t>(EEPROM)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412990" cy="3695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9908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both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programmed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erased electrically.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do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not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removed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erasure.</a:t>
            </a:r>
            <a:endParaRPr sz="2800">
              <a:latin typeface="Arial MT"/>
              <a:cs typeface="Arial MT"/>
            </a:endParaRPr>
          </a:p>
          <a:p>
            <a:pPr marL="355600" marR="1035685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possible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erase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cell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contents selectively.</a:t>
            </a:r>
            <a:endParaRPr sz="2800">
              <a:latin typeface="Arial MT"/>
              <a:cs typeface="Arial MT"/>
            </a:endParaRPr>
          </a:p>
          <a:p>
            <a:pPr marL="355600" marR="208279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only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disadvantage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EEPROMs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that </a:t>
            </a:r>
            <a:r>
              <a:rPr sz="2800" dirty="0">
                <a:latin typeface="Arial MT"/>
                <a:cs typeface="Arial MT"/>
              </a:rPr>
              <a:t>different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needed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erasing, </a:t>
            </a:r>
            <a:r>
              <a:rPr sz="2800" dirty="0">
                <a:latin typeface="Arial MT"/>
                <a:cs typeface="Arial MT"/>
              </a:rPr>
              <a:t>writing,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data.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Flash</a:t>
            </a:r>
            <a:r>
              <a:rPr spc="-75" dirty="0"/>
              <a:t> </a:t>
            </a:r>
            <a:r>
              <a:rPr spc="-10" dirty="0"/>
              <a:t>Memory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947025" cy="501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194310" indent="-342265" algn="just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flash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based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transistor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by 	</a:t>
            </a:r>
            <a:r>
              <a:rPr sz="2400" dirty="0">
                <a:latin typeface="Arial MT"/>
                <a:cs typeface="Arial MT"/>
              </a:rPr>
              <a:t>trapped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charge,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just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like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EEPROM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cell.</a:t>
            </a:r>
            <a:endParaRPr sz="2400">
              <a:latin typeface="Arial MT"/>
              <a:cs typeface="Arial MT"/>
            </a:endParaRPr>
          </a:p>
          <a:p>
            <a:pPr marL="354330" marR="127000" indent="-342265" algn="just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flash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possible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contents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a 	</a:t>
            </a: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possible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write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entire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block 	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0" dirty="0">
                <a:latin typeface="Arial MT"/>
                <a:cs typeface="Arial MT"/>
              </a:rPr>
              <a:t> cells.</a:t>
            </a:r>
            <a:endParaRPr sz="2400">
              <a:latin typeface="Arial MT"/>
              <a:cs typeface="Arial MT"/>
            </a:endParaRPr>
          </a:p>
          <a:p>
            <a:pPr marL="354330" marR="793115" indent="-342265" algn="just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Flash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greater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density,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leads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 	</a:t>
            </a:r>
            <a:r>
              <a:rPr sz="2400" dirty="0">
                <a:latin typeface="Arial MT"/>
                <a:cs typeface="Arial MT"/>
              </a:rPr>
              <a:t>higher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capacity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lower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cost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bit.</a:t>
            </a:r>
            <a:endParaRPr sz="2400">
              <a:latin typeface="Arial MT"/>
              <a:cs typeface="Arial MT"/>
            </a:endParaRPr>
          </a:p>
          <a:p>
            <a:pPr marL="354965" indent="-342265" algn="just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4965" algn="l"/>
              </a:tabLst>
            </a:pPr>
            <a:r>
              <a:rPr sz="2400" dirty="0">
                <a:latin typeface="Arial MT"/>
                <a:cs typeface="Arial MT"/>
              </a:rPr>
              <a:t>They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require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supply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</a:t>
            </a:r>
            <a:endParaRPr sz="2400">
              <a:latin typeface="Arial MT"/>
              <a:cs typeface="Arial MT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consume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less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their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operation.</a:t>
            </a:r>
            <a:endParaRPr sz="2400">
              <a:latin typeface="Arial MT"/>
              <a:cs typeface="Arial MT"/>
            </a:endParaRPr>
          </a:p>
          <a:p>
            <a:pPr marL="354330" marR="5080" indent="-342265" algn="just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Applications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–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portable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equipment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battery 	driven.</a:t>
            </a:r>
            <a:endParaRPr sz="2400">
              <a:latin typeface="Arial MT"/>
              <a:cs typeface="Arial MT"/>
            </a:endParaRPr>
          </a:p>
          <a:p>
            <a:pPr marL="704215" lvl="1" indent="-347345" algn="just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spc="-10" dirty="0">
                <a:latin typeface="Arial MT"/>
                <a:cs typeface="Arial MT"/>
              </a:rPr>
              <a:t>Hand-</a:t>
            </a:r>
            <a:r>
              <a:rPr sz="2000" dirty="0">
                <a:latin typeface="Arial MT"/>
                <a:cs typeface="Arial MT"/>
              </a:rPr>
              <a:t>held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computers,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cell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phones,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digital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cameras,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MP3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music</a:t>
            </a:r>
            <a:endParaRPr sz="2000">
              <a:latin typeface="Arial MT"/>
              <a:cs typeface="Arial MT"/>
            </a:endParaRPr>
          </a:p>
          <a:p>
            <a:pPr marL="704850" algn="just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players,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etc.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Flash</a:t>
            </a:r>
            <a:r>
              <a:rPr spc="-75" dirty="0"/>
              <a:t> </a:t>
            </a:r>
            <a:r>
              <a:rPr spc="-30" dirty="0"/>
              <a:t>Memory..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806690" cy="3929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Single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flash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chips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not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sufficient </a:t>
            </a:r>
            <a:r>
              <a:rPr sz="2800" dirty="0">
                <a:latin typeface="Arial MT"/>
                <a:cs typeface="Arial MT"/>
              </a:rPr>
              <a:t>storage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capacity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applications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mentioned above.</a:t>
            </a:r>
            <a:endParaRPr sz="2800">
              <a:latin typeface="Arial MT"/>
              <a:cs typeface="Arial MT"/>
            </a:endParaRPr>
          </a:p>
          <a:p>
            <a:pPr marL="704850" marR="296545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Larger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modules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consisting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number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3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chips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needed.</a:t>
            </a:r>
            <a:endParaRPr sz="2400">
              <a:latin typeface="Arial MT"/>
              <a:cs typeface="Arial MT"/>
            </a:endParaRPr>
          </a:p>
          <a:p>
            <a:pPr marL="355600" marR="795655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There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two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popular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choices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implementation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larger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modules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Flash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cards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Flash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drives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Flash</a:t>
            </a:r>
            <a:r>
              <a:rPr spc="-75" dirty="0"/>
              <a:t> </a:t>
            </a:r>
            <a:r>
              <a:rPr spc="-10" dirty="0"/>
              <a:t>Cards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7375"/>
            <a:ext cx="7806690" cy="497903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Flash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chips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mounted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small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card.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Such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flash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cards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standard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interface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that </a:t>
            </a:r>
            <a:r>
              <a:rPr sz="2800" dirty="0">
                <a:latin typeface="Arial MT"/>
                <a:cs typeface="Arial MT"/>
              </a:rPr>
              <a:t>makes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them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usable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variety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products.</a:t>
            </a:r>
            <a:endParaRPr sz="2800">
              <a:latin typeface="Arial MT"/>
              <a:cs typeface="Arial MT"/>
            </a:endParaRPr>
          </a:p>
          <a:p>
            <a:pPr marL="355600" marR="55626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card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simply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plugged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conveniently </a:t>
            </a:r>
            <a:r>
              <a:rPr sz="2800" dirty="0">
                <a:latin typeface="Arial MT"/>
                <a:cs typeface="Arial MT"/>
              </a:rPr>
              <a:t>accessible</a:t>
            </a:r>
            <a:r>
              <a:rPr sz="2800" spc="-1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slot.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Flash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cards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variety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sizes.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spc="-10" dirty="0">
                <a:latin typeface="Arial MT"/>
                <a:cs typeface="Arial MT"/>
              </a:rPr>
              <a:t>Typical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sizes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8,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32,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64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Mbytes.</a:t>
            </a:r>
            <a:endParaRPr sz="2400">
              <a:latin typeface="Arial MT"/>
              <a:cs typeface="Arial MT"/>
            </a:endParaRPr>
          </a:p>
          <a:p>
            <a:pPr marL="704850" marR="81280" lvl="1" indent="-347980">
              <a:lnSpc>
                <a:spcPct val="100000"/>
              </a:lnSpc>
              <a:spcBef>
                <a:spcPts val="58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A</a:t>
            </a:r>
            <a:r>
              <a:rPr sz="2400" spc="-1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minute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music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about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Mbyte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 </a:t>
            </a:r>
            <a:r>
              <a:rPr sz="2400" spc="-20" dirty="0">
                <a:latin typeface="Arial MT"/>
                <a:cs typeface="Arial MT"/>
              </a:rPr>
              <a:t>memory,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using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MP3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encoding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format.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Hence,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64-</a:t>
            </a:r>
            <a:r>
              <a:rPr sz="2400" dirty="0">
                <a:latin typeface="Arial MT"/>
                <a:cs typeface="Arial MT"/>
              </a:rPr>
              <a:t>MB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flash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card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hour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</a:t>
            </a:r>
            <a:endParaRPr sz="24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Arial MT"/>
                <a:cs typeface="Arial MT"/>
              </a:rPr>
              <a:t>music.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Flash</a:t>
            </a:r>
            <a:r>
              <a:rPr spc="-75" dirty="0"/>
              <a:t> </a:t>
            </a:r>
            <a:r>
              <a:rPr spc="-10" dirty="0"/>
              <a:t>Drives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616825" cy="4746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9080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Flash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drives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designed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fully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emulate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hard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disks.</a:t>
            </a:r>
            <a:endParaRPr sz="2800">
              <a:latin typeface="Arial MT"/>
              <a:cs typeface="Arial MT"/>
            </a:endParaRPr>
          </a:p>
          <a:p>
            <a:pPr marL="355600" marR="129984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storage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capacity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flash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drives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significantly</a:t>
            </a:r>
            <a:r>
              <a:rPr sz="2800" spc="-1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lower.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0" dirty="0">
                <a:latin typeface="Arial MT"/>
                <a:cs typeface="Arial MT"/>
              </a:rPr>
              <a:t>Advantages</a:t>
            </a:r>
            <a:endParaRPr sz="28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9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Flash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drives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solid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electronic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devices.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They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shorter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seek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access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times,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which</a:t>
            </a:r>
            <a:endParaRPr sz="24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results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faster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response.</a:t>
            </a:r>
            <a:endParaRPr sz="24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They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lower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consumption,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makes </a:t>
            </a:r>
            <a:r>
              <a:rPr sz="2400" dirty="0">
                <a:latin typeface="Arial MT"/>
                <a:cs typeface="Arial MT"/>
              </a:rPr>
              <a:t>them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attractive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battery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driven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applications,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they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also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insensitive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vibration.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Flash</a:t>
            </a:r>
            <a:r>
              <a:rPr spc="-75" dirty="0"/>
              <a:t> </a:t>
            </a:r>
            <a:r>
              <a:rPr spc="-10" dirty="0"/>
              <a:t>Drives..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5579"/>
            <a:ext cx="7952105" cy="215138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0" dirty="0">
                <a:latin typeface="Arial MT"/>
                <a:cs typeface="Arial MT"/>
              </a:rPr>
              <a:t>Disadvantages</a:t>
            </a:r>
            <a:endParaRPr sz="2800">
              <a:latin typeface="Arial MT"/>
              <a:cs typeface="Arial MT"/>
            </a:endParaRPr>
          </a:p>
          <a:p>
            <a:pPr marL="704850" marR="24765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Smaller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capacity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higher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cost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compared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 </a:t>
            </a:r>
            <a:r>
              <a:rPr sz="2400" dirty="0">
                <a:latin typeface="Arial MT"/>
                <a:cs typeface="Arial MT"/>
              </a:rPr>
              <a:t>hard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drives.</a:t>
            </a:r>
            <a:endParaRPr sz="24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Flash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deteriorate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after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written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number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(Typically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million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times).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Memory</a:t>
            </a:r>
            <a:r>
              <a:rPr spc="-155" dirty="0"/>
              <a:t> </a:t>
            </a:r>
            <a:r>
              <a:rPr spc="-10" dirty="0"/>
              <a:t>Hierarchy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6135" y="1650525"/>
            <a:ext cx="4115157" cy="45109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01274" y="6445680"/>
            <a:ext cx="1883228" cy="18279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3569030"/>
            <a:ext cx="608520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Cache</a:t>
            </a:r>
            <a:r>
              <a:rPr sz="6000" spc="-20" dirty="0"/>
              <a:t> </a:t>
            </a:r>
            <a:r>
              <a:rPr sz="6000" spc="-10" dirty="0"/>
              <a:t>Memories</a:t>
            </a:r>
            <a:endParaRPr sz="60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Cache</a:t>
            </a:r>
            <a:r>
              <a:rPr spc="-110" dirty="0"/>
              <a:t> </a:t>
            </a:r>
            <a:r>
              <a:rPr spc="-10" dirty="0"/>
              <a:t>Memories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62944"/>
            <a:ext cx="7996555" cy="512508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3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much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faster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than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memory.</a:t>
            </a:r>
            <a:endParaRPr sz="2600">
              <a:latin typeface="Arial MT"/>
              <a:cs typeface="Arial MT"/>
            </a:endParaRPr>
          </a:p>
          <a:p>
            <a:pPr marL="651510" marR="494030" lvl="1" indent="-343535">
              <a:lnSpc>
                <a:spcPct val="100000"/>
              </a:lnSpc>
              <a:spcBef>
                <a:spcPts val="59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651510" algn="l"/>
              </a:tabLst>
            </a:pPr>
            <a:r>
              <a:rPr sz="2400" dirty="0">
                <a:latin typeface="Arial MT"/>
                <a:cs typeface="Arial MT"/>
              </a:rPr>
              <a:t>As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spend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much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its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waiting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while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instructions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being </a:t>
            </a:r>
            <a:r>
              <a:rPr sz="2400" dirty="0">
                <a:latin typeface="Arial MT"/>
                <a:cs typeface="Arial MT"/>
              </a:rPr>
              <a:t>fetched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memory.</a:t>
            </a:r>
            <a:endParaRPr sz="2400">
              <a:latin typeface="Arial MT"/>
              <a:cs typeface="Arial MT"/>
            </a:endParaRPr>
          </a:p>
          <a:p>
            <a:pPr marL="650875" lvl="1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650875" algn="l"/>
              </a:tabLst>
            </a:pPr>
            <a:r>
              <a:rPr sz="2400" dirty="0">
                <a:latin typeface="Arial MT"/>
                <a:cs typeface="Arial MT"/>
              </a:rPr>
              <a:t>Major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obstacle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towards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achieving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good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performance.</a:t>
            </a:r>
            <a:endParaRPr sz="2400">
              <a:latin typeface="Arial MT"/>
              <a:cs typeface="Arial MT"/>
            </a:endParaRPr>
          </a:p>
          <a:p>
            <a:pPr marL="355600" marR="591185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Speed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cannot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increased </a:t>
            </a:r>
            <a:r>
              <a:rPr sz="2600" dirty="0">
                <a:latin typeface="Arial MT"/>
                <a:cs typeface="Arial MT"/>
              </a:rPr>
              <a:t>beyond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certain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point.</a:t>
            </a:r>
            <a:endParaRPr sz="2600">
              <a:latin typeface="Arial MT"/>
              <a:cs typeface="Arial MT"/>
            </a:endParaRPr>
          </a:p>
          <a:p>
            <a:pPr marL="355600" marR="120014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i="1" dirty="0">
                <a:latin typeface="Arial"/>
                <a:cs typeface="Arial"/>
              </a:rPr>
              <a:t>Cache</a:t>
            </a:r>
            <a:r>
              <a:rPr sz="2600" i="1" spc="-60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memory</a:t>
            </a:r>
            <a:r>
              <a:rPr sz="2600" i="1" spc="-5" dirty="0">
                <a:latin typeface="Arial"/>
                <a:cs typeface="Arial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architectural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arrangement </a:t>
            </a:r>
            <a:r>
              <a:rPr sz="2600" dirty="0">
                <a:latin typeface="Arial MT"/>
                <a:cs typeface="Arial MT"/>
              </a:rPr>
              <a:t>which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makes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appear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faster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processor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than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really</a:t>
            </a:r>
            <a:r>
              <a:rPr sz="2600" spc="-25" dirty="0">
                <a:latin typeface="Arial MT"/>
                <a:cs typeface="Arial MT"/>
              </a:rPr>
              <a:t> is.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Cache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based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property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of </a:t>
            </a:r>
            <a:r>
              <a:rPr sz="2600" dirty="0">
                <a:latin typeface="Arial MT"/>
                <a:cs typeface="Arial MT"/>
              </a:rPr>
              <a:t>computer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programs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known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“</a:t>
            </a:r>
            <a:r>
              <a:rPr sz="2600" i="1" dirty="0">
                <a:latin typeface="Arial"/>
                <a:cs typeface="Arial"/>
              </a:rPr>
              <a:t>locality</a:t>
            </a:r>
            <a:r>
              <a:rPr sz="2600" i="1" spc="-30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of</a:t>
            </a:r>
            <a:r>
              <a:rPr sz="2600" i="1" spc="-15" dirty="0">
                <a:latin typeface="Arial"/>
                <a:cs typeface="Arial"/>
              </a:rPr>
              <a:t> </a:t>
            </a:r>
            <a:r>
              <a:rPr sz="2600" i="1" spc="-10" dirty="0">
                <a:latin typeface="Arial"/>
                <a:cs typeface="Arial"/>
              </a:rPr>
              <a:t>reference</a:t>
            </a:r>
            <a:r>
              <a:rPr sz="2600" spc="-10" dirty="0">
                <a:latin typeface="Arial MT"/>
                <a:cs typeface="Arial MT"/>
              </a:rPr>
              <a:t>”.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115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Locality</a:t>
            </a:r>
            <a:r>
              <a:rPr spc="170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spc="-10" dirty="0"/>
              <a:t>Reference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88300" cy="4976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4386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Analysis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most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their </a:t>
            </a:r>
            <a:r>
              <a:rPr sz="2800" dirty="0">
                <a:latin typeface="Arial MT"/>
                <a:cs typeface="Arial MT"/>
              </a:rPr>
              <a:t>execution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spent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routines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which </a:t>
            </a:r>
            <a:r>
              <a:rPr sz="2800" dirty="0">
                <a:latin typeface="Arial MT"/>
                <a:cs typeface="Arial MT"/>
              </a:rPr>
              <a:t>many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repeatedly.</a:t>
            </a:r>
            <a:endParaRPr sz="2800">
              <a:latin typeface="Arial MT"/>
              <a:cs typeface="Arial MT"/>
            </a:endParaRPr>
          </a:p>
          <a:p>
            <a:pPr marL="355600" marR="5016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These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constitute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simple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loop, </a:t>
            </a:r>
            <a:r>
              <a:rPr sz="2800" dirty="0">
                <a:latin typeface="Arial MT"/>
                <a:cs typeface="Arial MT"/>
              </a:rPr>
              <a:t>nested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loops,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few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procedures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that </a:t>
            </a:r>
            <a:r>
              <a:rPr sz="2800" dirty="0">
                <a:latin typeface="Arial MT"/>
                <a:cs typeface="Arial MT"/>
              </a:rPr>
              <a:t>repeatedly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each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other.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Many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localized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areas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executed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repeatedly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during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some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period,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remainder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accessed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relatively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infrequently.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“</a:t>
            </a:r>
            <a:r>
              <a:rPr sz="2800" i="1" dirty="0">
                <a:latin typeface="Arial"/>
                <a:cs typeface="Arial"/>
              </a:rPr>
              <a:t>locality</a:t>
            </a:r>
            <a:r>
              <a:rPr sz="2800" i="1" spc="-5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of</a:t>
            </a:r>
            <a:r>
              <a:rPr sz="2800" i="1" spc="-5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reference</a:t>
            </a:r>
            <a:r>
              <a:rPr sz="2800" spc="-10" dirty="0">
                <a:latin typeface="Arial MT"/>
                <a:cs typeface="Arial MT"/>
              </a:rPr>
              <a:t>”.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115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Locality</a:t>
            </a:r>
            <a:r>
              <a:rPr spc="170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spc="-10" dirty="0"/>
              <a:t>Reference..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4601"/>
            <a:ext cx="7921625" cy="346837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0"/>
              </a:spcBef>
              <a:buClr>
                <a:srgbClr val="330066"/>
              </a:buClr>
              <a:buSzPct val="69354"/>
              <a:buFont typeface="Wingdings"/>
              <a:buChar char=""/>
              <a:tabLst>
                <a:tab pos="355600" algn="l"/>
              </a:tabLst>
            </a:pPr>
            <a:r>
              <a:rPr sz="3100" spc="-40" dirty="0">
                <a:latin typeface="Arial MT"/>
                <a:cs typeface="Arial MT"/>
              </a:rPr>
              <a:t>Temporal</a:t>
            </a:r>
            <a:r>
              <a:rPr sz="3100" spc="-8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locality</a:t>
            </a:r>
            <a:r>
              <a:rPr sz="3100" spc="-9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of</a:t>
            </a:r>
            <a:r>
              <a:rPr sz="3100" spc="-110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reference</a:t>
            </a:r>
            <a:endParaRPr sz="3100">
              <a:latin typeface="Arial MT"/>
              <a:cs typeface="Arial MT"/>
            </a:endParaRPr>
          </a:p>
          <a:p>
            <a:pPr marL="651510" marR="478155" lvl="1" indent="-343535">
              <a:lnSpc>
                <a:spcPct val="100000"/>
              </a:lnSpc>
              <a:spcBef>
                <a:spcPts val="69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651510" algn="l"/>
              </a:tabLst>
            </a:pPr>
            <a:r>
              <a:rPr sz="2800" dirty="0">
                <a:latin typeface="Arial MT"/>
                <a:cs typeface="Arial MT"/>
              </a:rPr>
              <a:t>Recently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executed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likely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be </a:t>
            </a:r>
            <a:r>
              <a:rPr sz="2800" dirty="0">
                <a:latin typeface="Arial MT"/>
                <a:cs typeface="Arial MT"/>
              </a:rPr>
              <a:t>executed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again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very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soon.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30"/>
              </a:spcBef>
              <a:buClr>
                <a:srgbClr val="330066"/>
              </a:buClr>
              <a:buSzPct val="69354"/>
              <a:buFont typeface="Wingdings"/>
              <a:buChar char=""/>
              <a:tabLst>
                <a:tab pos="355600" algn="l"/>
              </a:tabLst>
            </a:pPr>
            <a:r>
              <a:rPr sz="3100" dirty="0">
                <a:latin typeface="Arial MT"/>
                <a:cs typeface="Arial MT"/>
              </a:rPr>
              <a:t>Spatial</a:t>
            </a:r>
            <a:r>
              <a:rPr sz="3100" spc="-7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locality</a:t>
            </a:r>
            <a:r>
              <a:rPr sz="3100" spc="-6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of</a:t>
            </a:r>
            <a:r>
              <a:rPr sz="3100" spc="-8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reference</a:t>
            </a:r>
            <a:endParaRPr sz="3100">
              <a:latin typeface="Arial MT"/>
              <a:cs typeface="Arial MT"/>
            </a:endParaRPr>
          </a:p>
          <a:p>
            <a:pPr marL="651510" marR="5080" lvl="1" indent="-343535">
              <a:lnSpc>
                <a:spcPct val="100000"/>
              </a:lnSpc>
              <a:spcBef>
                <a:spcPts val="68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651510" algn="l"/>
              </a:tabLst>
            </a:pP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addresses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close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recently </a:t>
            </a:r>
            <a:r>
              <a:rPr sz="2800" dirty="0">
                <a:latin typeface="Arial MT"/>
                <a:cs typeface="Arial MT"/>
              </a:rPr>
              <a:t>executed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likely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executed soon.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Operation</a:t>
            </a:r>
            <a:r>
              <a:rPr spc="-90" dirty="0"/>
              <a:t> </a:t>
            </a:r>
            <a:r>
              <a:rPr dirty="0"/>
              <a:t>of</a:t>
            </a:r>
            <a:r>
              <a:rPr spc="-110" dirty="0"/>
              <a:t> </a:t>
            </a:r>
            <a:r>
              <a:rPr dirty="0"/>
              <a:t>Cache</a:t>
            </a:r>
            <a:r>
              <a:rPr spc="-95" dirty="0"/>
              <a:t> </a:t>
            </a:r>
            <a:r>
              <a:rPr spc="-10" dirty="0"/>
              <a:t>Memories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5549"/>
            <a:ext cx="7992109" cy="5202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652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active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segments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placed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a </a:t>
            </a:r>
            <a:r>
              <a:rPr sz="2400" dirty="0">
                <a:latin typeface="Arial MT"/>
                <a:cs typeface="Arial MT"/>
              </a:rPr>
              <a:t>fast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memory,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total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reduced</a:t>
            </a:r>
            <a:r>
              <a:rPr sz="2400" spc="-114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significantly.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circuitry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designed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take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advantage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property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locality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reference.</a:t>
            </a:r>
            <a:endParaRPr sz="2400">
              <a:latin typeface="Arial MT"/>
              <a:cs typeface="Arial MT"/>
            </a:endParaRPr>
          </a:p>
          <a:p>
            <a:pPr marL="704850" marR="5080" lvl="1" indent="-347980" algn="just">
              <a:lnSpc>
                <a:spcPct val="100000"/>
              </a:lnSpc>
              <a:spcBef>
                <a:spcPts val="445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4850" algn="l"/>
              </a:tabLst>
            </a:pP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temporal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aspect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locality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reference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suggests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whenever </a:t>
            </a:r>
            <a:r>
              <a:rPr sz="1800" dirty="0">
                <a:latin typeface="Arial MT"/>
                <a:cs typeface="Arial MT"/>
              </a:rPr>
              <a:t>an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information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item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(instruction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data)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first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needed, this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item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should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brought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cache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where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will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hopefully remain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until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needed again.</a:t>
            </a:r>
            <a:endParaRPr sz="1800">
              <a:latin typeface="Arial MT"/>
              <a:cs typeface="Arial MT"/>
            </a:endParaRPr>
          </a:p>
          <a:p>
            <a:pPr marL="704850" marR="205740" lvl="1" indent="-347980">
              <a:lnSpc>
                <a:spcPct val="100000"/>
              </a:lnSpc>
              <a:spcBef>
                <a:spcPts val="434"/>
              </a:spcBef>
              <a:buClr>
                <a:srgbClr val="669999"/>
              </a:buClr>
              <a:buSzPct val="69444"/>
              <a:buFont typeface="Wingdings"/>
              <a:buChar char=""/>
              <a:tabLst>
                <a:tab pos="704850" algn="l"/>
              </a:tabLst>
            </a:pP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spatial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aspect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suggests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instead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fetching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just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one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item</a:t>
            </a:r>
            <a:r>
              <a:rPr sz="1800" spc="-20" dirty="0">
                <a:latin typeface="Arial MT"/>
                <a:cs typeface="Arial MT"/>
              </a:rPr>
              <a:t> from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main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memory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cache,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useful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fetch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several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items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that </a:t>
            </a:r>
            <a:r>
              <a:rPr sz="1800" dirty="0">
                <a:latin typeface="Arial MT"/>
                <a:cs typeface="Arial MT"/>
              </a:rPr>
              <a:t>reside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adjacent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addresses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well.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6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term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block</a:t>
            </a:r>
            <a:r>
              <a:rPr sz="2400" i="1" spc="-2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refers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contiguous </a:t>
            </a:r>
            <a:r>
              <a:rPr sz="2400" spc="-10" dirty="0">
                <a:latin typeface="Arial MT"/>
                <a:cs typeface="Arial MT"/>
              </a:rPr>
              <a:t>address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locations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size.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Cache</a:t>
            </a:r>
            <a:r>
              <a:rPr sz="2400" i="1" spc="-3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line</a:t>
            </a:r>
            <a:r>
              <a:rPr sz="2400" i="1" spc="-3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refers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block.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732980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Operation</a:t>
            </a:r>
            <a:r>
              <a:rPr spc="-90" dirty="0"/>
              <a:t> </a:t>
            </a:r>
            <a:r>
              <a:rPr dirty="0"/>
              <a:t>of</a:t>
            </a:r>
            <a:r>
              <a:rPr spc="-110" dirty="0"/>
              <a:t> </a:t>
            </a:r>
            <a:r>
              <a:rPr dirty="0"/>
              <a:t>Cache</a:t>
            </a:r>
            <a:r>
              <a:rPr spc="-95" dirty="0"/>
              <a:t> </a:t>
            </a:r>
            <a:r>
              <a:rPr spc="-10" dirty="0"/>
              <a:t>Memories..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2547" y="2680742"/>
            <a:ext cx="5698482" cy="20075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09661" y="5191128"/>
            <a:ext cx="2938793" cy="242885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732980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Operation</a:t>
            </a:r>
            <a:r>
              <a:rPr spc="-90" dirty="0"/>
              <a:t> </a:t>
            </a:r>
            <a:r>
              <a:rPr dirty="0"/>
              <a:t>of</a:t>
            </a:r>
            <a:r>
              <a:rPr spc="-110" dirty="0"/>
              <a:t> </a:t>
            </a:r>
            <a:r>
              <a:rPr dirty="0"/>
              <a:t>Cache</a:t>
            </a:r>
            <a:r>
              <a:rPr spc="-95" dirty="0"/>
              <a:t> </a:t>
            </a:r>
            <a:r>
              <a:rPr spc="-10" dirty="0"/>
              <a:t>Memories..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993380" cy="494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6291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issues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transferred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cache,</a:t>
            </a:r>
            <a:r>
              <a:rPr sz="2400" spc="-25" dirty="0">
                <a:latin typeface="Arial MT"/>
                <a:cs typeface="Arial MT"/>
              </a:rPr>
              <a:t> one </a:t>
            </a:r>
            <a:r>
              <a:rPr sz="2400" dirty="0">
                <a:latin typeface="Arial MT"/>
                <a:cs typeface="Arial MT"/>
              </a:rPr>
              <a:t>word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time.</a:t>
            </a:r>
            <a:endParaRPr sz="2400">
              <a:latin typeface="Arial MT"/>
              <a:cs typeface="Arial MT"/>
            </a:endParaRPr>
          </a:p>
          <a:p>
            <a:pPr marL="355600" marR="3937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Subsequent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references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words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found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cache.</a:t>
            </a:r>
            <a:endParaRPr sz="2400">
              <a:latin typeface="Arial MT"/>
              <a:cs typeface="Arial MT"/>
            </a:endParaRPr>
          </a:p>
          <a:p>
            <a:pPr marL="355600" marR="2159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given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memory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held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cache.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Which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blocks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main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memory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cache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determined</a:t>
            </a:r>
            <a:endParaRPr sz="20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by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“mapping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function”.</a:t>
            </a:r>
            <a:endParaRPr sz="2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full,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transferred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memory,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words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must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replaced.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determined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“replacement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algorithm”.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Cache</a:t>
            </a:r>
            <a:r>
              <a:rPr spc="-110" dirty="0"/>
              <a:t> </a:t>
            </a:r>
            <a:r>
              <a:rPr spc="-25" dirty="0"/>
              <a:t>Hit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8063865" cy="420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processor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does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know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explicitly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about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existence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cache.</a:t>
            </a:r>
            <a:endParaRPr sz="2400">
              <a:latin typeface="Arial MT"/>
              <a:cs typeface="Arial MT"/>
            </a:endParaRPr>
          </a:p>
          <a:p>
            <a:pPr marL="355600" marR="1283335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It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simply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issues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Write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requests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using </a:t>
            </a:r>
            <a:r>
              <a:rPr sz="2400" dirty="0">
                <a:latin typeface="Arial MT"/>
                <a:cs typeface="Arial MT"/>
              </a:rPr>
              <a:t>addresses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refer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memory.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circuitry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determines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whether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requested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currently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exists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cache.</a:t>
            </a:r>
            <a:endParaRPr sz="2400">
              <a:latin typeface="Arial MT"/>
              <a:cs typeface="Arial MT"/>
            </a:endParaRPr>
          </a:p>
          <a:p>
            <a:pPr marL="704850" marR="887730" lvl="1" indent="-347980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If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does,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Read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Write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operation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performed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appropriate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cache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location.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In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case,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i="1" dirty="0">
                <a:latin typeface="Arial"/>
                <a:cs typeface="Arial"/>
              </a:rPr>
              <a:t>read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hit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i="1" dirty="0">
                <a:latin typeface="Arial"/>
                <a:cs typeface="Arial"/>
              </a:rPr>
              <a:t>write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hit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said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have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occurred.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involved.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obtained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cache.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Cache</a:t>
            </a:r>
            <a:r>
              <a:rPr spc="-110" dirty="0"/>
              <a:t> </a:t>
            </a:r>
            <a:r>
              <a:rPr spc="-10" dirty="0"/>
              <a:t>Hit..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547825"/>
            <a:ext cx="8023225" cy="5283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6095" indent="-342900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Write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system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in </a:t>
            </a:r>
            <a:r>
              <a:rPr sz="2600" dirty="0">
                <a:latin typeface="Arial MT"/>
                <a:cs typeface="Arial MT"/>
              </a:rPr>
              <a:t>two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ways.</a:t>
            </a:r>
            <a:endParaRPr sz="2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4965" algn="l"/>
              </a:tabLst>
            </a:pPr>
            <a:r>
              <a:rPr sz="2600" i="1" spc="-10" dirty="0">
                <a:latin typeface="Arial"/>
                <a:cs typeface="Arial"/>
              </a:rPr>
              <a:t>Write-</a:t>
            </a:r>
            <a:r>
              <a:rPr sz="2600" i="1" dirty="0">
                <a:latin typeface="Arial"/>
                <a:cs typeface="Arial"/>
              </a:rPr>
              <a:t>through</a:t>
            </a:r>
            <a:r>
              <a:rPr sz="2600" i="1" spc="-80" dirty="0">
                <a:latin typeface="Arial"/>
                <a:cs typeface="Arial"/>
              </a:rPr>
              <a:t> </a:t>
            </a:r>
            <a:r>
              <a:rPr sz="2600" spc="-10" dirty="0">
                <a:latin typeface="Arial MT"/>
                <a:cs typeface="Arial MT"/>
              </a:rPr>
              <a:t>protocol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8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are</a:t>
            </a:r>
            <a:endParaRPr sz="24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updated</a:t>
            </a:r>
            <a:r>
              <a:rPr sz="2400" spc="-114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simultaneously.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1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4965" algn="l"/>
              </a:tabLst>
            </a:pPr>
            <a:r>
              <a:rPr sz="2600" spc="-20" dirty="0">
                <a:latin typeface="Arial MT"/>
                <a:cs typeface="Arial MT"/>
              </a:rPr>
              <a:t>Write-</a:t>
            </a:r>
            <a:r>
              <a:rPr sz="2600" dirty="0">
                <a:latin typeface="Arial MT"/>
                <a:cs typeface="Arial MT"/>
              </a:rPr>
              <a:t>back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 </a:t>
            </a:r>
            <a:r>
              <a:rPr sz="2600" i="1" dirty="0">
                <a:latin typeface="Arial"/>
                <a:cs typeface="Arial"/>
              </a:rPr>
              <a:t>copy-back</a:t>
            </a:r>
            <a:r>
              <a:rPr sz="2600" i="1" spc="-30" dirty="0">
                <a:latin typeface="Arial"/>
                <a:cs typeface="Arial"/>
              </a:rPr>
              <a:t> </a:t>
            </a:r>
            <a:r>
              <a:rPr sz="2600" spc="-10" dirty="0">
                <a:latin typeface="Arial MT"/>
                <a:cs typeface="Arial MT"/>
              </a:rPr>
              <a:t>protocol</a:t>
            </a:r>
            <a:endParaRPr sz="2600">
              <a:latin typeface="Arial MT"/>
              <a:cs typeface="Arial MT"/>
            </a:endParaRPr>
          </a:p>
          <a:p>
            <a:pPr marL="704850" marR="6985" lvl="1" indent="-347980">
              <a:lnSpc>
                <a:spcPct val="100000"/>
              </a:lnSpc>
              <a:spcBef>
                <a:spcPts val="58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updated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marked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as </a:t>
            </a:r>
            <a:r>
              <a:rPr sz="2400" dirty="0">
                <a:latin typeface="Arial MT"/>
                <a:cs typeface="Arial MT"/>
              </a:rPr>
              <a:t>updated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associated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flag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often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called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i="1" dirty="0">
                <a:latin typeface="Arial"/>
                <a:cs typeface="Arial"/>
              </a:rPr>
              <a:t>dirty</a:t>
            </a:r>
            <a:r>
              <a:rPr sz="2400" i="1" spc="-7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modified</a:t>
            </a:r>
            <a:r>
              <a:rPr sz="2400" i="1" spc="-35" dirty="0">
                <a:latin typeface="Arial"/>
                <a:cs typeface="Arial"/>
              </a:rPr>
              <a:t> </a:t>
            </a:r>
            <a:r>
              <a:rPr sz="2400" spc="-20" dirty="0">
                <a:latin typeface="Arial MT"/>
                <a:cs typeface="Arial MT"/>
              </a:rPr>
              <a:t>bit.</a:t>
            </a:r>
            <a:endParaRPr sz="24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updated later,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containing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marked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removed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cache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make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room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new </a:t>
            </a:r>
            <a:r>
              <a:rPr sz="2400" spc="-10" dirty="0">
                <a:latin typeface="Arial MT"/>
                <a:cs typeface="Arial MT"/>
              </a:rPr>
              <a:t>block.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Cache</a:t>
            </a:r>
            <a:r>
              <a:rPr spc="-110" dirty="0"/>
              <a:t> </a:t>
            </a:r>
            <a:r>
              <a:rPr spc="-20" dirty="0"/>
              <a:t>Miss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43545" cy="4971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1308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When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addressed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word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dirty="0">
                <a:latin typeface="Arial MT"/>
                <a:cs typeface="Arial MT"/>
              </a:rPr>
              <a:t>not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cache,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i="1" dirty="0">
                <a:latin typeface="Arial"/>
                <a:cs typeface="Arial"/>
              </a:rPr>
              <a:t>read</a:t>
            </a:r>
            <a:r>
              <a:rPr sz="2600" i="1" spc="-2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miss</a:t>
            </a:r>
            <a:r>
              <a:rPr sz="2600" i="1" spc="-25" dirty="0">
                <a:latin typeface="Arial"/>
                <a:cs typeface="Arial"/>
              </a:rPr>
              <a:t> </a:t>
            </a:r>
            <a:r>
              <a:rPr sz="2600" spc="-10" dirty="0">
                <a:latin typeface="Arial MT"/>
                <a:cs typeface="Arial MT"/>
              </a:rPr>
              <a:t>occurs.</a:t>
            </a:r>
            <a:endParaRPr sz="2600">
              <a:latin typeface="Arial MT"/>
              <a:cs typeface="Arial MT"/>
            </a:endParaRPr>
          </a:p>
          <a:p>
            <a:pPr marL="355600" marR="1397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words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contains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requested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word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copied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cache.</a:t>
            </a:r>
            <a:endParaRPr sz="2600">
              <a:latin typeface="Arial MT"/>
              <a:cs typeface="Arial MT"/>
            </a:endParaRPr>
          </a:p>
          <a:p>
            <a:pPr marL="355600" marR="4368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After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entire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cache,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particular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word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requested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forwarded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spc="-10" dirty="0">
                <a:latin typeface="Arial MT"/>
                <a:cs typeface="Arial MT"/>
              </a:rPr>
              <a:t>processor.</a:t>
            </a:r>
            <a:endParaRPr sz="2600">
              <a:latin typeface="Arial MT"/>
              <a:cs typeface="Arial MT"/>
            </a:endParaRPr>
          </a:p>
          <a:p>
            <a:pPr marL="355600" marR="3683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spc="-10" dirty="0">
                <a:latin typeface="Arial MT"/>
                <a:cs typeface="Arial MT"/>
              </a:rPr>
              <a:t>Alternatively,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word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sent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processor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approach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called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i="1" spc="-10" dirty="0">
                <a:latin typeface="Arial"/>
                <a:cs typeface="Arial"/>
              </a:rPr>
              <a:t>load-</a:t>
            </a:r>
            <a:r>
              <a:rPr sz="2200" i="1" dirty="0">
                <a:latin typeface="Arial"/>
                <a:cs typeface="Arial"/>
              </a:rPr>
              <a:t>through</a:t>
            </a:r>
            <a:r>
              <a:rPr sz="2200" dirty="0">
                <a:latin typeface="Arial MT"/>
                <a:cs typeface="Arial MT"/>
              </a:rPr>
              <a:t>,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i="1" dirty="0">
                <a:latin typeface="Arial"/>
                <a:cs typeface="Arial"/>
              </a:rPr>
              <a:t>early</a:t>
            </a:r>
            <a:r>
              <a:rPr sz="2200" i="1" spc="-50" dirty="0">
                <a:latin typeface="Arial"/>
                <a:cs typeface="Arial"/>
              </a:rPr>
              <a:t> </a:t>
            </a:r>
            <a:r>
              <a:rPr sz="2200" i="1" spc="-10" dirty="0">
                <a:latin typeface="Arial"/>
                <a:cs typeface="Arial"/>
              </a:rPr>
              <a:t>restart</a:t>
            </a:r>
            <a:r>
              <a:rPr sz="2200" spc="-10" dirty="0">
                <a:latin typeface="Arial MT"/>
                <a:cs typeface="Arial MT"/>
              </a:rPr>
              <a:t>,</a:t>
            </a:r>
            <a:endParaRPr sz="22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2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Reduces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processor's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waiting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period,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but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expense</a:t>
            </a:r>
            <a:endParaRPr sz="22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Arial MT"/>
                <a:cs typeface="Arial MT"/>
              </a:rPr>
              <a:t>of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more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complex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circuitry.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Cache</a:t>
            </a:r>
            <a:r>
              <a:rPr spc="-110" dirty="0"/>
              <a:t> </a:t>
            </a:r>
            <a:r>
              <a:rPr spc="-10" dirty="0"/>
              <a:t>Miss..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17509" cy="3355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0132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During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Write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if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addressed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word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dirty="0">
                <a:latin typeface="Arial MT"/>
                <a:cs typeface="Arial MT"/>
              </a:rPr>
              <a:t>not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cache,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i="1" dirty="0">
                <a:latin typeface="Arial"/>
                <a:cs typeface="Arial"/>
              </a:rPr>
              <a:t>write</a:t>
            </a:r>
            <a:r>
              <a:rPr sz="2600" i="1" spc="-2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miss</a:t>
            </a:r>
            <a:r>
              <a:rPr sz="2600" i="1" spc="-15" dirty="0">
                <a:latin typeface="Arial"/>
                <a:cs typeface="Arial"/>
              </a:rPr>
              <a:t> </a:t>
            </a:r>
            <a:r>
              <a:rPr sz="2600" spc="-10" dirty="0">
                <a:latin typeface="Arial MT"/>
                <a:cs typeface="Arial MT"/>
              </a:rPr>
              <a:t>occurs.</a:t>
            </a:r>
            <a:endParaRPr sz="2600">
              <a:latin typeface="Arial MT"/>
              <a:cs typeface="Arial MT"/>
            </a:endParaRPr>
          </a:p>
          <a:p>
            <a:pPr marL="355600" marR="14414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Then,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write-</a:t>
            </a:r>
            <a:r>
              <a:rPr sz="2600" dirty="0">
                <a:latin typeface="Arial MT"/>
                <a:cs typeface="Arial MT"/>
              </a:rPr>
              <a:t>through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protocol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used,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information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written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directly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case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write-</a:t>
            </a:r>
            <a:r>
              <a:rPr sz="2600" dirty="0">
                <a:latin typeface="Arial MT"/>
                <a:cs typeface="Arial MT"/>
              </a:rPr>
              <a:t>back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protocol,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block </a:t>
            </a:r>
            <a:r>
              <a:rPr sz="2600" dirty="0">
                <a:latin typeface="Arial MT"/>
                <a:cs typeface="Arial MT"/>
              </a:rPr>
              <a:t>containing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addressed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word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first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brought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into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cache,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desired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word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cache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dirty="0">
                <a:latin typeface="Arial MT"/>
                <a:cs typeface="Arial MT"/>
              </a:rPr>
              <a:t>overwritten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with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new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information.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3569030"/>
            <a:ext cx="61537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Virtual</a:t>
            </a:r>
            <a:r>
              <a:rPr sz="6000" spc="-114" dirty="0"/>
              <a:t> </a:t>
            </a:r>
            <a:r>
              <a:rPr sz="6000" spc="-10" dirty="0"/>
              <a:t>Memories</a:t>
            </a:r>
            <a:endParaRPr sz="60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Virtual</a:t>
            </a:r>
            <a:r>
              <a:rPr spc="-125" dirty="0"/>
              <a:t> </a:t>
            </a:r>
            <a:r>
              <a:rPr spc="-10" dirty="0"/>
              <a:t>Memories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78775" cy="3830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Recall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important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challenge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design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a </a:t>
            </a:r>
            <a:r>
              <a:rPr sz="2600" dirty="0">
                <a:latin typeface="Arial MT"/>
                <a:cs typeface="Arial MT"/>
              </a:rPr>
              <a:t>computer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system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provide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large,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fast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 </a:t>
            </a:r>
            <a:r>
              <a:rPr sz="2600" dirty="0">
                <a:latin typeface="Arial MT"/>
                <a:cs typeface="Arial MT"/>
              </a:rPr>
              <a:t>system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at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affordable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cost.</a:t>
            </a:r>
            <a:endParaRPr sz="2600">
              <a:latin typeface="Arial MT"/>
              <a:cs typeface="Arial MT"/>
            </a:endParaRPr>
          </a:p>
          <a:p>
            <a:pPr marL="355600" marR="80391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Architectural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solutions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increase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effective </a:t>
            </a:r>
            <a:r>
              <a:rPr sz="2600" dirty="0">
                <a:latin typeface="Arial MT"/>
                <a:cs typeface="Arial MT"/>
              </a:rPr>
              <a:t>speed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size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system.</a:t>
            </a:r>
            <a:endParaRPr sz="2600">
              <a:latin typeface="Arial MT"/>
              <a:cs typeface="Arial MT"/>
            </a:endParaRPr>
          </a:p>
          <a:p>
            <a:pPr marL="355600" marR="43180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Cache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memories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were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developed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increase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effective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speed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system.</a:t>
            </a:r>
            <a:endParaRPr sz="2600">
              <a:latin typeface="Arial MT"/>
              <a:cs typeface="Arial MT"/>
            </a:endParaRPr>
          </a:p>
          <a:p>
            <a:pPr marL="355600" marR="37973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Virtual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architectural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solution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to </a:t>
            </a:r>
            <a:r>
              <a:rPr sz="2600" dirty="0">
                <a:latin typeface="Arial MT"/>
                <a:cs typeface="Arial MT"/>
              </a:rPr>
              <a:t>increase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effective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size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system.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Virtual</a:t>
            </a:r>
            <a:r>
              <a:rPr spc="-125" dirty="0"/>
              <a:t> </a:t>
            </a:r>
            <a:r>
              <a:rPr spc="-10" dirty="0"/>
              <a:t>Memories..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891780" cy="4135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08915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most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modern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systems,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physical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main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large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space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spanned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issued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processor.</a:t>
            </a:r>
            <a:endParaRPr sz="2400">
              <a:latin typeface="Arial MT"/>
              <a:cs typeface="Arial MT"/>
            </a:endParaRPr>
          </a:p>
          <a:p>
            <a:pPr marL="704850" marR="240029" lvl="1" indent="-347980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example,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processor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issues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32-bit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addresses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an </a:t>
            </a:r>
            <a:r>
              <a:rPr sz="2000" dirty="0">
                <a:latin typeface="Arial MT"/>
                <a:cs typeface="Arial MT"/>
              </a:rPr>
              <a:t>addressable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space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4G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bytes.</a:t>
            </a:r>
            <a:endParaRPr sz="2000">
              <a:latin typeface="Arial MT"/>
              <a:cs typeface="Arial MT"/>
            </a:endParaRPr>
          </a:p>
          <a:p>
            <a:pPr marL="355600" marR="58166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size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typical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computer </a:t>
            </a:r>
            <a:r>
              <a:rPr sz="2400" dirty="0">
                <a:latin typeface="Arial MT"/>
                <a:cs typeface="Arial MT"/>
              </a:rPr>
              <a:t>ranges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few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hundred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megabytes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1G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bytes.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does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completely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main </a:t>
            </a:r>
            <a:r>
              <a:rPr sz="2400" spc="-25" dirty="0">
                <a:latin typeface="Arial MT"/>
                <a:cs typeface="Arial MT"/>
              </a:rPr>
              <a:t>memory,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parts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being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executed</a:t>
            </a:r>
            <a:r>
              <a:rPr sz="2400" spc="-25" dirty="0">
                <a:latin typeface="Arial MT"/>
                <a:cs typeface="Arial MT"/>
              </a:rPr>
              <a:t> are </a:t>
            </a: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secondary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storage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such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magnetic disks.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Virtual</a:t>
            </a:r>
            <a:r>
              <a:rPr spc="-125" dirty="0"/>
              <a:t> </a:t>
            </a:r>
            <a:r>
              <a:rPr spc="-10" dirty="0"/>
              <a:t>Memories..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9349"/>
            <a:ext cx="8011159" cy="530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parts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eventually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are</a:t>
            </a:r>
            <a:endParaRPr sz="2400">
              <a:latin typeface="Arial MT"/>
              <a:cs typeface="Arial MT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brought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memory.</a:t>
            </a:r>
            <a:endParaRPr sz="2400">
              <a:latin typeface="Arial MT"/>
              <a:cs typeface="Arial MT"/>
            </a:endParaRPr>
          </a:p>
          <a:p>
            <a:pPr marL="703580" marR="5080" lvl="1" indent="-346710" algn="just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When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new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segment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program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moved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full 	</a:t>
            </a:r>
            <a:r>
              <a:rPr sz="2000" spc="-10" dirty="0">
                <a:latin typeface="Arial MT"/>
                <a:cs typeface="Arial MT"/>
              </a:rPr>
              <a:t>memory,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must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replace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another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segment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already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memory.</a:t>
            </a:r>
            <a:endParaRPr sz="2000">
              <a:latin typeface="Arial MT"/>
              <a:cs typeface="Arial MT"/>
            </a:endParaRPr>
          </a:p>
          <a:p>
            <a:pPr marL="354330" marR="732155" indent="-342265" algn="just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modern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computers,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operating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moves 	</a:t>
            </a:r>
            <a:r>
              <a:rPr sz="2400" dirty="0">
                <a:latin typeface="Arial MT"/>
                <a:cs typeface="Arial MT"/>
              </a:rPr>
              <a:t>programs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automatically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between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main 	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secondary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storage.</a:t>
            </a:r>
            <a:endParaRPr sz="2400">
              <a:latin typeface="Arial MT"/>
              <a:cs typeface="Arial MT"/>
            </a:endParaRPr>
          </a:p>
          <a:p>
            <a:pPr marL="355600" marR="30734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Thus,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application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programmer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does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aware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limitations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imposed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available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main </a:t>
            </a:r>
            <a:r>
              <a:rPr sz="2400" spc="-10" dirty="0">
                <a:latin typeface="Arial MT"/>
                <a:cs typeface="Arial MT"/>
              </a:rPr>
              <a:t>memory.</a:t>
            </a:r>
            <a:endParaRPr sz="2400">
              <a:latin typeface="Arial MT"/>
              <a:cs typeface="Arial MT"/>
            </a:endParaRPr>
          </a:p>
          <a:p>
            <a:pPr marL="355600" marR="324485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spc="-35" dirty="0">
                <a:latin typeface="Arial MT"/>
                <a:cs typeface="Arial MT"/>
              </a:rPr>
              <a:t>Techniques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automatically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move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program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data </a:t>
            </a:r>
            <a:r>
              <a:rPr sz="2400" dirty="0">
                <a:latin typeface="Arial MT"/>
                <a:cs typeface="Arial MT"/>
              </a:rPr>
              <a:t>blocks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physical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are </a:t>
            </a:r>
            <a:r>
              <a:rPr sz="2400" dirty="0">
                <a:latin typeface="Arial MT"/>
                <a:cs typeface="Arial MT"/>
              </a:rPr>
              <a:t>required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execution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called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i="1" spc="-20" dirty="0">
                <a:latin typeface="Arial"/>
                <a:cs typeface="Arial"/>
              </a:rPr>
              <a:t>virtual-</a:t>
            </a:r>
            <a:r>
              <a:rPr sz="2400" i="1" spc="-10" dirty="0">
                <a:latin typeface="Arial"/>
                <a:cs typeface="Arial"/>
              </a:rPr>
              <a:t>memory </a:t>
            </a:r>
            <a:r>
              <a:rPr sz="2400" spc="-10" dirty="0">
                <a:latin typeface="Arial MT"/>
                <a:cs typeface="Arial MT"/>
              </a:rPr>
              <a:t>techniques.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Virtual</a:t>
            </a:r>
            <a:r>
              <a:rPr spc="-125" dirty="0"/>
              <a:t> </a:t>
            </a:r>
            <a:r>
              <a:rPr spc="-10" dirty="0"/>
              <a:t>Memories..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7824"/>
            <a:ext cx="7993380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8575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Programs,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hence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processor,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reference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space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is </a:t>
            </a:r>
            <a:r>
              <a:rPr sz="2800" dirty="0">
                <a:latin typeface="Arial MT"/>
                <a:cs typeface="Arial MT"/>
              </a:rPr>
              <a:t>independent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available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physical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main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space.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binary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addresses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issues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either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instructions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called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virtual</a:t>
            </a:r>
            <a:r>
              <a:rPr sz="2800" i="1" spc="-45" dirty="0">
                <a:latin typeface="Arial"/>
                <a:cs typeface="Arial"/>
              </a:rPr>
              <a:t> </a:t>
            </a:r>
            <a:r>
              <a:rPr sz="2800" spc="-25" dirty="0">
                <a:latin typeface="Arial MT"/>
                <a:cs typeface="Arial MT"/>
              </a:rPr>
              <a:t>or </a:t>
            </a:r>
            <a:r>
              <a:rPr sz="2800" i="1" dirty="0">
                <a:latin typeface="Arial"/>
                <a:cs typeface="Arial"/>
              </a:rPr>
              <a:t>logical</a:t>
            </a:r>
            <a:r>
              <a:rPr sz="2800" i="1" spc="-9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addresses</a:t>
            </a:r>
            <a:r>
              <a:rPr sz="2800" spc="-10" dirty="0">
                <a:latin typeface="Arial MT"/>
                <a:cs typeface="Arial MT"/>
              </a:rPr>
              <a:t>.</a:t>
            </a:r>
            <a:endParaRPr sz="2800">
              <a:latin typeface="Arial MT"/>
              <a:cs typeface="Arial MT"/>
            </a:endParaRPr>
          </a:p>
          <a:p>
            <a:pPr marL="354330" marR="518159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These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addresses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translated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physical 	</a:t>
            </a:r>
            <a:r>
              <a:rPr sz="2800" dirty="0">
                <a:latin typeface="Arial MT"/>
                <a:cs typeface="Arial MT"/>
              </a:rPr>
              <a:t>addresses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combination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hardware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and 	</a:t>
            </a:r>
            <a:r>
              <a:rPr sz="2800" dirty="0">
                <a:latin typeface="Arial MT"/>
                <a:cs typeface="Arial MT"/>
              </a:rPr>
              <a:t>software</a:t>
            </a:r>
            <a:r>
              <a:rPr sz="2800" spc="-1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components.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Virtual</a:t>
            </a:r>
            <a:r>
              <a:rPr spc="-125" dirty="0"/>
              <a:t> </a:t>
            </a:r>
            <a:r>
              <a:rPr spc="-10" dirty="0"/>
              <a:t>Memories..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7824"/>
            <a:ext cx="7827645" cy="3952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0005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virtual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refers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part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program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space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currently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physical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memory,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appropriate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are </a:t>
            </a:r>
            <a:r>
              <a:rPr sz="2800" dirty="0">
                <a:latin typeface="Arial MT"/>
                <a:cs typeface="Arial MT"/>
              </a:rPr>
              <a:t>accessed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immediately.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referenced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address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not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main memory,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its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contents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brought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into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suitable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location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before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can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used.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Virtual</a:t>
            </a:r>
            <a:r>
              <a:rPr spc="-125" dirty="0"/>
              <a:t> </a:t>
            </a:r>
            <a:r>
              <a:rPr spc="-10" dirty="0"/>
              <a:t>Memories..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2360" y="1536380"/>
            <a:ext cx="2984203" cy="47212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34569" y="6464910"/>
            <a:ext cx="2978478" cy="217985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Virtual</a:t>
            </a:r>
            <a:r>
              <a:rPr spc="-125" dirty="0"/>
              <a:t> </a:t>
            </a:r>
            <a:r>
              <a:rPr spc="-10" dirty="0"/>
              <a:t>Memories..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7825"/>
            <a:ext cx="7685405" cy="5099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330" marR="777240" indent="-342265" algn="just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Figure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5.26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shows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typical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organization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that 	</a:t>
            </a:r>
            <a:r>
              <a:rPr sz="2600" dirty="0">
                <a:latin typeface="Arial MT"/>
                <a:cs typeface="Arial MT"/>
              </a:rPr>
              <a:t>implements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virtual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memory.</a:t>
            </a:r>
            <a:endParaRPr sz="2600">
              <a:latin typeface="Arial MT"/>
              <a:cs typeface="Arial MT"/>
            </a:endParaRPr>
          </a:p>
          <a:p>
            <a:pPr marL="355600" marR="1016000" indent="-343535" algn="just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</a:t>
            </a:r>
            <a:r>
              <a:rPr sz="2600" spc="-1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special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hardware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unit,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called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i="1" spc="-10" dirty="0">
                <a:latin typeface="Arial"/>
                <a:cs typeface="Arial"/>
              </a:rPr>
              <a:t>Memory </a:t>
            </a:r>
            <a:r>
              <a:rPr sz="2600" i="1" dirty="0">
                <a:latin typeface="Arial"/>
                <a:cs typeface="Arial"/>
              </a:rPr>
              <a:t>Management</a:t>
            </a:r>
            <a:r>
              <a:rPr sz="2600" i="1" spc="-20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Unit</a:t>
            </a:r>
            <a:r>
              <a:rPr sz="2600" i="1" spc="-30" dirty="0">
                <a:latin typeface="Arial"/>
                <a:cs typeface="Arial"/>
              </a:rPr>
              <a:t> </a:t>
            </a:r>
            <a:r>
              <a:rPr sz="2600" dirty="0">
                <a:latin typeface="Arial MT"/>
                <a:cs typeface="Arial MT"/>
              </a:rPr>
              <a:t>(MMU),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translates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virtual </a:t>
            </a:r>
            <a:r>
              <a:rPr sz="2600" dirty="0">
                <a:latin typeface="Arial MT"/>
                <a:cs typeface="Arial MT"/>
              </a:rPr>
              <a:t>addresses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physical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addresses.</a:t>
            </a:r>
            <a:endParaRPr sz="2600">
              <a:latin typeface="Arial MT"/>
              <a:cs typeface="Arial MT"/>
            </a:endParaRPr>
          </a:p>
          <a:p>
            <a:pPr marL="355600" marR="155575" indent="-343535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When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desired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(or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instructions)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the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memory,</a:t>
            </a:r>
            <a:r>
              <a:rPr sz="2600" spc="-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these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fetched.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If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not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memory,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MMU </a:t>
            </a:r>
            <a:r>
              <a:rPr sz="2600" dirty="0">
                <a:latin typeface="Arial MT"/>
                <a:cs typeface="Arial MT"/>
              </a:rPr>
              <a:t>causes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operating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system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bring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into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disk.</a:t>
            </a:r>
            <a:endParaRPr sz="2600">
              <a:latin typeface="Arial MT"/>
              <a:cs typeface="Arial MT"/>
            </a:endParaRPr>
          </a:p>
          <a:p>
            <a:pPr marL="355600" marR="419734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Transfer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between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main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performed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using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DMA</a:t>
            </a:r>
            <a:r>
              <a:rPr sz="2600" spc="-1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scheme.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65" y="3569030"/>
            <a:ext cx="697230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Secondary</a:t>
            </a:r>
            <a:r>
              <a:rPr sz="6000" spc="-130" dirty="0"/>
              <a:t> </a:t>
            </a:r>
            <a:r>
              <a:rPr sz="6000" spc="-10" dirty="0"/>
              <a:t>Storage</a:t>
            </a:r>
            <a:endParaRPr sz="60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Secondary</a:t>
            </a:r>
            <a:r>
              <a:rPr spc="-200" dirty="0"/>
              <a:t> </a:t>
            </a:r>
            <a:r>
              <a:rPr spc="-10" dirty="0"/>
              <a:t>Storage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8001000" cy="4647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Semiconductor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memories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cannot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to </a:t>
            </a:r>
            <a:r>
              <a:rPr sz="3000" dirty="0">
                <a:latin typeface="Arial MT"/>
                <a:cs typeface="Arial MT"/>
              </a:rPr>
              <a:t>provide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all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storage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capability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needed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in </a:t>
            </a:r>
            <a:r>
              <a:rPr sz="3000" spc="-10" dirty="0">
                <a:latin typeface="Arial MT"/>
                <a:cs typeface="Arial MT"/>
              </a:rPr>
              <a:t>computers.</a:t>
            </a:r>
            <a:endParaRPr sz="3000">
              <a:latin typeface="Arial MT"/>
              <a:cs typeface="Arial MT"/>
            </a:endParaRPr>
          </a:p>
          <a:p>
            <a:pPr marL="704850" marR="358775" lvl="1" indent="-347980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Their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limitation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cost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bit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10" dirty="0">
                <a:latin typeface="Arial MT"/>
                <a:cs typeface="Arial MT"/>
              </a:rPr>
              <a:t> stored information.</a:t>
            </a:r>
            <a:endParaRPr sz="2600">
              <a:latin typeface="Arial MT"/>
              <a:cs typeface="Arial MT"/>
            </a:endParaRPr>
          </a:p>
          <a:p>
            <a:pPr marL="355600" marR="146050" indent="-343535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Large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storage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requirements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most </a:t>
            </a:r>
            <a:r>
              <a:rPr sz="3000" dirty="0">
                <a:latin typeface="Arial MT"/>
                <a:cs typeface="Arial MT"/>
              </a:rPr>
              <a:t>computer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systems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economically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realized </a:t>
            </a:r>
            <a:r>
              <a:rPr sz="3000" dirty="0">
                <a:latin typeface="Arial MT"/>
                <a:cs typeface="Arial MT"/>
              </a:rPr>
              <a:t>in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form 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magnetic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disks,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optical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disks,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magnetic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tapes,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which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are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usually </a:t>
            </a:r>
            <a:r>
              <a:rPr sz="3000" dirty="0">
                <a:latin typeface="Arial MT"/>
                <a:cs typeface="Arial MT"/>
              </a:rPr>
              <a:t>referred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as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secondary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storage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devices.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Magnetic</a:t>
            </a:r>
            <a:r>
              <a:rPr spc="-114" dirty="0"/>
              <a:t> </a:t>
            </a:r>
            <a:r>
              <a:rPr dirty="0"/>
              <a:t>Hard</a:t>
            </a:r>
            <a:r>
              <a:rPr spc="-130" dirty="0"/>
              <a:t> </a:t>
            </a:r>
            <a:r>
              <a:rPr spc="-10" dirty="0"/>
              <a:t>Disks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0911"/>
            <a:ext cx="7965440" cy="5061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525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storage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medium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magnetic-</a:t>
            </a:r>
            <a:r>
              <a:rPr sz="2800" dirty="0">
                <a:latin typeface="Arial MT"/>
                <a:cs typeface="Arial MT"/>
              </a:rPr>
              <a:t>disk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system </a:t>
            </a:r>
            <a:r>
              <a:rPr sz="2800" dirty="0">
                <a:latin typeface="Arial MT"/>
                <a:cs typeface="Arial MT"/>
              </a:rPr>
              <a:t>consists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mounted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common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spindle.</a:t>
            </a:r>
            <a:endParaRPr sz="2800">
              <a:latin typeface="Arial MT"/>
              <a:cs typeface="Arial MT"/>
            </a:endParaRPr>
          </a:p>
          <a:p>
            <a:pPr marL="355600" marR="32194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thin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magnetic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film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deposited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each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disk, </a:t>
            </a:r>
            <a:r>
              <a:rPr sz="2800" dirty="0">
                <a:latin typeface="Arial MT"/>
                <a:cs typeface="Arial MT"/>
              </a:rPr>
              <a:t>usually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both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sides.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placed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rotary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drive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so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magnetized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surfaces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move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close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proximity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read/write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heads,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5.29a.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rotate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uniform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speed.</a:t>
            </a:r>
            <a:endParaRPr sz="2800">
              <a:latin typeface="Arial MT"/>
              <a:cs typeface="Arial MT"/>
            </a:endParaRPr>
          </a:p>
          <a:p>
            <a:pPr marL="355600" marR="37846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Each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head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consists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magnetic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yoke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magnetizing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coil,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indicated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Figure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5.29b.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Magnetic</a:t>
            </a:r>
            <a:r>
              <a:rPr spc="-114" dirty="0"/>
              <a:t> </a:t>
            </a:r>
            <a:r>
              <a:rPr dirty="0"/>
              <a:t>Hard</a:t>
            </a:r>
            <a:r>
              <a:rPr spc="-130" dirty="0"/>
              <a:t> </a:t>
            </a:r>
            <a:r>
              <a:rPr spc="-10" dirty="0"/>
              <a:t>Disks..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2284" y="1498989"/>
            <a:ext cx="5046448" cy="50542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2993" y="6612381"/>
            <a:ext cx="1717498" cy="139038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Magnetic</a:t>
            </a:r>
            <a:r>
              <a:rPr spc="-114" dirty="0"/>
              <a:t> </a:t>
            </a:r>
            <a:r>
              <a:rPr dirty="0"/>
              <a:t>Hard</a:t>
            </a:r>
            <a:r>
              <a:rPr spc="-130" dirty="0"/>
              <a:t> </a:t>
            </a:r>
            <a:r>
              <a:rPr spc="-10" dirty="0"/>
              <a:t>Disks..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0911"/>
            <a:ext cx="8015605" cy="5019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8128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Digital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information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magnetic </a:t>
            </a:r>
            <a:r>
              <a:rPr sz="2600" dirty="0">
                <a:latin typeface="Arial MT"/>
                <a:cs typeface="Arial MT"/>
              </a:rPr>
              <a:t>film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applying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current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pulses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suitable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polarity</a:t>
            </a:r>
            <a:r>
              <a:rPr sz="2600" spc="-25" dirty="0">
                <a:latin typeface="Arial MT"/>
                <a:cs typeface="Arial MT"/>
              </a:rPr>
              <a:t> to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magnetizing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coil.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causes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magnetization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film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area </a:t>
            </a:r>
            <a:r>
              <a:rPr sz="2600" dirty="0">
                <a:latin typeface="Arial MT"/>
                <a:cs typeface="Arial MT"/>
              </a:rPr>
              <a:t>immediately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underneath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head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switch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a </a:t>
            </a:r>
            <a:r>
              <a:rPr sz="2600" dirty="0">
                <a:latin typeface="Arial MT"/>
                <a:cs typeface="Arial MT"/>
              </a:rPr>
              <a:t>direction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parallel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applied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field.</a:t>
            </a:r>
            <a:endParaRPr sz="2600">
              <a:latin typeface="Arial MT"/>
              <a:cs typeface="Arial MT"/>
            </a:endParaRPr>
          </a:p>
          <a:p>
            <a:pPr marL="355600" marR="22161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same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head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used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reading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stored information.</a:t>
            </a:r>
            <a:endParaRPr sz="2600">
              <a:latin typeface="Arial MT"/>
              <a:cs typeface="Arial MT"/>
            </a:endParaRPr>
          </a:p>
          <a:p>
            <a:pPr marL="355600" marR="187960" indent="-343535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case,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changes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magnetic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field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5" dirty="0">
                <a:latin typeface="Arial MT"/>
                <a:cs typeface="Arial MT"/>
              </a:rPr>
              <a:t> the </a:t>
            </a:r>
            <a:r>
              <a:rPr sz="2600" dirty="0">
                <a:latin typeface="Arial MT"/>
                <a:cs typeface="Arial MT"/>
              </a:rPr>
              <a:t>vicinity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head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caused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movement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the </a:t>
            </a:r>
            <a:r>
              <a:rPr sz="2600" dirty="0">
                <a:latin typeface="Arial MT"/>
                <a:cs typeface="Arial MT"/>
              </a:rPr>
              <a:t>film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relative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yoke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induce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voltage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coil, </a:t>
            </a:r>
            <a:r>
              <a:rPr sz="2600" dirty="0">
                <a:latin typeface="Arial MT"/>
                <a:cs typeface="Arial MT"/>
              </a:rPr>
              <a:t>which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now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serves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sense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coil.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Magnetic</a:t>
            </a:r>
            <a:r>
              <a:rPr spc="-114" dirty="0"/>
              <a:t> </a:t>
            </a:r>
            <a:r>
              <a:rPr dirty="0"/>
              <a:t>Hard</a:t>
            </a:r>
            <a:r>
              <a:rPr spc="-130" dirty="0"/>
              <a:t> </a:t>
            </a:r>
            <a:r>
              <a:rPr spc="-10" dirty="0"/>
              <a:t>Disks..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85407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/>
              <a:t>The</a:t>
            </a:r>
            <a:r>
              <a:rPr sz="2600" spc="-40" dirty="0"/>
              <a:t> </a:t>
            </a:r>
            <a:r>
              <a:rPr sz="2600" dirty="0"/>
              <a:t>polarity</a:t>
            </a:r>
            <a:r>
              <a:rPr sz="2600" spc="-20" dirty="0"/>
              <a:t> </a:t>
            </a:r>
            <a:r>
              <a:rPr sz="2600" dirty="0"/>
              <a:t>of</a:t>
            </a:r>
            <a:r>
              <a:rPr sz="2600" spc="-35" dirty="0"/>
              <a:t> </a:t>
            </a:r>
            <a:r>
              <a:rPr sz="2600" dirty="0"/>
              <a:t>this</a:t>
            </a:r>
            <a:r>
              <a:rPr sz="2600" spc="-20" dirty="0"/>
              <a:t> </a:t>
            </a:r>
            <a:r>
              <a:rPr sz="2600" dirty="0"/>
              <a:t>voltage</a:t>
            </a:r>
            <a:r>
              <a:rPr sz="2600" spc="-25" dirty="0"/>
              <a:t> </a:t>
            </a:r>
            <a:r>
              <a:rPr sz="2600" dirty="0"/>
              <a:t>is</a:t>
            </a:r>
            <a:r>
              <a:rPr sz="2600" spc="-30" dirty="0"/>
              <a:t> </a:t>
            </a:r>
            <a:r>
              <a:rPr sz="2600" dirty="0"/>
              <a:t>monitored</a:t>
            </a:r>
            <a:r>
              <a:rPr sz="2600" spc="-35" dirty="0"/>
              <a:t> </a:t>
            </a:r>
            <a:r>
              <a:rPr sz="2600" dirty="0"/>
              <a:t>by</a:t>
            </a:r>
            <a:r>
              <a:rPr sz="2600" spc="-20" dirty="0"/>
              <a:t> </a:t>
            </a:r>
            <a:r>
              <a:rPr sz="2600" spc="-25" dirty="0"/>
              <a:t>the </a:t>
            </a:r>
            <a:r>
              <a:rPr sz="2600" dirty="0"/>
              <a:t>control</a:t>
            </a:r>
            <a:r>
              <a:rPr sz="2600" spc="-55" dirty="0"/>
              <a:t> </a:t>
            </a:r>
            <a:r>
              <a:rPr sz="2600" dirty="0"/>
              <a:t>circuitry</a:t>
            </a:r>
            <a:r>
              <a:rPr sz="2600" spc="-50" dirty="0"/>
              <a:t> </a:t>
            </a:r>
            <a:r>
              <a:rPr sz="2600" dirty="0"/>
              <a:t>to</a:t>
            </a:r>
            <a:r>
              <a:rPr sz="2600" spc="-40" dirty="0"/>
              <a:t> </a:t>
            </a:r>
            <a:r>
              <a:rPr sz="2600" dirty="0"/>
              <a:t>determine</a:t>
            </a:r>
            <a:r>
              <a:rPr sz="2600" spc="-50" dirty="0"/>
              <a:t> </a:t>
            </a:r>
            <a:r>
              <a:rPr sz="2600" dirty="0"/>
              <a:t>the</a:t>
            </a:r>
            <a:r>
              <a:rPr sz="2600" spc="-30" dirty="0"/>
              <a:t> </a:t>
            </a:r>
            <a:r>
              <a:rPr sz="2600" dirty="0"/>
              <a:t>state</a:t>
            </a:r>
            <a:r>
              <a:rPr sz="2600" spc="-40" dirty="0"/>
              <a:t> </a:t>
            </a:r>
            <a:r>
              <a:rPr sz="2600" spc="-25" dirty="0"/>
              <a:t>of </a:t>
            </a:r>
            <a:r>
              <a:rPr sz="2600" dirty="0"/>
              <a:t>magnetization</a:t>
            </a:r>
            <a:r>
              <a:rPr sz="2600" spc="-70" dirty="0"/>
              <a:t> </a:t>
            </a:r>
            <a:r>
              <a:rPr sz="2600" dirty="0"/>
              <a:t>of</a:t>
            </a:r>
            <a:r>
              <a:rPr sz="2600" spc="-40" dirty="0"/>
              <a:t> </a:t>
            </a:r>
            <a:r>
              <a:rPr sz="2600" dirty="0"/>
              <a:t>the</a:t>
            </a:r>
            <a:r>
              <a:rPr sz="2600" spc="-40" dirty="0"/>
              <a:t> </a:t>
            </a:r>
            <a:r>
              <a:rPr sz="2600" spc="-20" dirty="0"/>
              <a:t>film.</a:t>
            </a:r>
            <a:endParaRPr sz="2600"/>
          </a:p>
          <a:p>
            <a:pPr marL="355600" marR="223520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/>
              <a:t>Only</a:t>
            </a:r>
            <a:r>
              <a:rPr sz="2600" spc="-45" dirty="0"/>
              <a:t> </a:t>
            </a:r>
            <a:r>
              <a:rPr sz="2600" dirty="0"/>
              <a:t>changes</a:t>
            </a:r>
            <a:r>
              <a:rPr sz="2600" spc="-45" dirty="0"/>
              <a:t> </a:t>
            </a:r>
            <a:r>
              <a:rPr sz="2600" dirty="0"/>
              <a:t>in</a:t>
            </a:r>
            <a:r>
              <a:rPr sz="2600" spc="-30" dirty="0"/>
              <a:t> </a:t>
            </a:r>
            <a:r>
              <a:rPr sz="2600" dirty="0"/>
              <a:t>the</a:t>
            </a:r>
            <a:r>
              <a:rPr sz="2600" spc="-30" dirty="0"/>
              <a:t> </a:t>
            </a:r>
            <a:r>
              <a:rPr sz="2600" dirty="0"/>
              <a:t>magnetic</a:t>
            </a:r>
            <a:r>
              <a:rPr sz="2600" spc="-50" dirty="0"/>
              <a:t> </a:t>
            </a:r>
            <a:r>
              <a:rPr sz="2600" dirty="0"/>
              <a:t>field</a:t>
            </a:r>
            <a:r>
              <a:rPr sz="2600" spc="-40" dirty="0"/>
              <a:t> </a:t>
            </a:r>
            <a:r>
              <a:rPr sz="2600" dirty="0"/>
              <a:t>under</a:t>
            </a:r>
            <a:r>
              <a:rPr sz="2600" spc="-30" dirty="0"/>
              <a:t> </a:t>
            </a:r>
            <a:r>
              <a:rPr sz="2600" dirty="0"/>
              <a:t>the</a:t>
            </a:r>
            <a:r>
              <a:rPr sz="2600" spc="-30" dirty="0"/>
              <a:t> </a:t>
            </a:r>
            <a:r>
              <a:rPr sz="2600" spc="-20" dirty="0"/>
              <a:t>head </a:t>
            </a:r>
            <a:r>
              <a:rPr sz="2600" dirty="0"/>
              <a:t>can</a:t>
            </a:r>
            <a:r>
              <a:rPr sz="2600" spc="-60" dirty="0"/>
              <a:t> </a:t>
            </a:r>
            <a:r>
              <a:rPr sz="2600" dirty="0"/>
              <a:t>be</a:t>
            </a:r>
            <a:r>
              <a:rPr sz="2600" spc="-35" dirty="0"/>
              <a:t> </a:t>
            </a:r>
            <a:r>
              <a:rPr sz="2600" dirty="0"/>
              <a:t>sensed</a:t>
            </a:r>
            <a:r>
              <a:rPr sz="2600" spc="-55" dirty="0"/>
              <a:t> </a:t>
            </a:r>
            <a:r>
              <a:rPr sz="2600" dirty="0"/>
              <a:t>during</a:t>
            </a:r>
            <a:r>
              <a:rPr sz="2600" spc="-55" dirty="0"/>
              <a:t> </a:t>
            </a:r>
            <a:r>
              <a:rPr sz="2600" dirty="0"/>
              <a:t>the</a:t>
            </a:r>
            <a:r>
              <a:rPr sz="2600" spc="-30" dirty="0"/>
              <a:t> </a:t>
            </a:r>
            <a:r>
              <a:rPr sz="2600" dirty="0"/>
              <a:t>Read</a:t>
            </a:r>
            <a:r>
              <a:rPr sz="2600" spc="-50" dirty="0"/>
              <a:t> </a:t>
            </a:r>
            <a:r>
              <a:rPr sz="2600" spc="-10" dirty="0"/>
              <a:t>operation.</a:t>
            </a:r>
            <a:endParaRPr sz="2600"/>
          </a:p>
          <a:p>
            <a:pPr marL="355600" marR="5080" indent="-343535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/>
              <a:t>Therefore,</a:t>
            </a:r>
            <a:r>
              <a:rPr sz="2600" spc="-70" dirty="0"/>
              <a:t> </a:t>
            </a:r>
            <a:r>
              <a:rPr sz="2600" dirty="0"/>
              <a:t>if</a:t>
            </a:r>
            <a:r>
              <a:rPr sz="2600" spc="-40" dirty="0"/>
              <a:t> </a:t>
            </a:r>
            <a:r>
              <a:rPr sz="2600" dirty="0"/>
              <a:t>the</a:t>
            </a:r>
            <a:r>
              <a:rPr sz="2600" spc="-35" dirty="0"/>
              <a:t> </a:t>
            </a:r>
            <a:r>
              <a:rPr sz="2600" dirty="0"/>
              <a:t>binary</a:t>
            </a:r>
            <a:r>
              <a:rPr sz="2600" spc="-55" dirty="0"/>
              <a:t> </a:t>
            </a:r>
            <a:r>
              <a:rPr sz="2600" dirty="0"/>
              <a:t>states</a:t>
            </a:r>
            <a:r>
              <a:rPr sz="2600" spc="-50" dirty="0"/>
              <a:t> </a:t>
            </a:r>
            <a:r>
              <a:rPr sz="2600" dirty="0"/>
              <a:t>0</a:t>
            </a:r>
            <a:r>
              <a:rPr sz="2600" spc="-30" dirty="0"/>
              <a:t> </a:t>
            </a:r>
            <a:r>
              <a:rPr sz="2600" dirty="0"/>
              <a:t>and</a:t>
            </a:r>
            <a:r>
              <a:rPr sz="2600" spc="-45" dirty="0"/>
              <a:t> </a:t>
            </a:r>
            <a:r>
              <a:rPr sz="2600" dirty="0"/>
              <a:t>1</a:t>
            </a:r>
            <a:r>
              <a:rPr sz="2600" spc="-40" dirty="0"/>
              <a:t> </a:t>
            </a:r>
            <a:r>
              <a:rPr sz="2600" spc="-25" dirty="0"/>
              <a:t>are </a:t>
            </a:r>
            <a:r>
              <a:rPr sz="2600" dirty="0"/>
              <a:t>represented</a:t>
            </a:r>
            <a:r>
              <a:rPr sz="2600" spc="-40" dirty="0"/>
              <a:t> </a:t>
            </a:r>
            <a:r>
              <a:rPr sz="2600" dirty="0"/>
              <a:t>by</a:t>
            </a:r>
            <a:r>
              <a:rPr sz="2600" spc="-30" dirty="0"/>
              <a:t> </a:t>
            </a:r>
            <a:r>
              <a:rPr sz="2600" dirty="0"/>
              <a:t>two</a:t>
            </a:r>
            <a:r>
              <a:rPr sz="2600" spc="-20" dirty="0"/>
              <a:t> </a:t>
            </a:r>
            <a:r>
              <a:rPr sz="2600" dirty="0"/>
              <a:t>opposite</a:t>
            </a:r>
            <a:r>
              <a:rPr sz="2600" spc="-30" dirty="0"/>
              <a:t> </a:t>
            </a:r>
            <a:r>
              <a:rPr sz="2600" dirty="0"/>
              <a:t>states</a:t>
            </a:r>
            <a:r>
              <a:rPr sz="2600" spc="-35" dirty="0"/>
              <a:t> </a:t>
            </a:r>
            <a:r>
              <a:rPr sz="2600" spc="-25" dirty="0"/>
              <a:t>of </a:t>
            </a:r>
            <a:r>
              <a:rPr sz="2600" dirty="0"/>
              <a:t>magnetization,</a:t>
            </a:r>
            <a:r>
              <a:rPr sz="2600" spc="-75" dirty="0"/>
              <a:t> </a:t>
            </a:r>
            <a:r>
              <a:rPr sz="2600" dirty="0"/>
              <a:t>a</a:t>
            </a:r>
            <a:r>
              <a:rPr sz="2600" spc="-55" dirty="0"/>
              <a:t> </a:t>
            </a:r>
            <a:r>
              <a:rPr sz="2600" dirty="0"/>
              <a:t>voltage</a:t>
            </a:r>
            <a:r>
              <a:rPr sz="2600" spc="-50" dirty="0"/>
              <a:t> </a:t>
            </a:r>
            <a:r>
              <a:rPr sz="2600" dirty="0"/>
              <a:t>is</a:t>
            </a:r>
            <a:r>
              <a:rPr sz="2600" spc="-60" dirty="0"/>
              <a:t> </a:t>
            </a:r>
            <a:r>
              <a:rPr sz="2600" dirty="0"/>
              <a:t>induced</a:t>
            </a:r>
            <a:r>
              <a:rPr sz="2600" spc="-70" dirty="0"/>
              <a:t> </a:t>
            </a:r>
            <a:r>
              <a:rPr sz="2600" dirty="0"/>
              <a:t>in</a:t>
            </a:r>
            <a:r>
              <a:rPr sz="2600" spc="-50" dirty="0"/>
              <a:t> </a:t>
            </a:r>
            <a:r>
              <a:rPr sz="2600" dirty="0"/>
              <a:t>the</a:t>
            </a:r>
            <a:r>
              <a:rPr sz="2600" spc="-45" dirty="0"/>
              <a:t> </a:t>
            </a:r>
            <a:r>
              <a:rPr sz="2600" dirty="0"/>
              <a:t>head</a:t>
            </a:r>
            <a:r>
              <a:rPr sz="2600" spc="-60" dirty="0"/>
              <a:t> </a:t>
            </a:r>
            <a:r>
              <a:rPr sz="2600" spc="-20" dirty="0"/>
              <a:t>only </a:t>
            </a:r>
            <a:r>
              <a:rPr sz="2600" dirty="0"/>
              <a:t>at</a:t>
            </a:r>
            <a:r>
              <a:rPr sz="2600" spc="-15" dirty="0"/>
              <a:t> </a:t>
            </a:r>
            <a:r>
              <a:rPr sz="2600" spc="-10" dirty="0"/>
              <a:t>0-</a:t>
            </a:r>
            <a:r>
              <a:rPr sz="2600" spc="-20" dirty="0"/>
              <a:t>to-</a:t>
            </a:r>
            <a:r>
              <a:rPr sz="2600" dirty="0"/>
              <a:t>1</a:t>
            </a:r>
            <a:r>
              <a:rPr sz="2600" spc="-15" dirty="0"/>
              <a:t> </a:t>
            </a:r>
            <a:r>
              <a:rPr sz="2600" dirty="0"/>
              <a:t>and</a:t>
            </a:r>
            <a:r>
              <a:rPr sz="2600" spc="-15" dirty="0"/>
              <a:t> </a:t>
            </a:r>
            <a:r>
              <a:rPr sz="2600" dirty="0"/>
              <a:t>at</a:t>
            </a:r>
            <a:r>
              <a:rPr sz="2600" spc="-20" dirty="0"/>
              <a:t> </a:t>
            </a:r>
            <a:r>
              <a:rPr sz="2600" spc="-10" dirty="0"/>
              <a:t>1-</a:t>
            </a:r>
            <a:r>
              <a:rPr sz="2600" spc="-20" dirty="0"/>
              <a:t>to-</a:t>
            </a:r>
            <a:r>
              <a:rPr sz="2600" dirty="0"/>
              <a:t>0</a:t>
            </a:r>
            <a:r>
              <a:rPr sz="2600" spc="-15" dirty="0"/>
              <a:t> </a:t>
            </a:r>
            <a:r>
              <a:rPr sz="2600" dirty="0"/>
              <a:t>transitions</a:t>
            </a:r>
            <a:r>
              <a:rPr sz="2600" spc="-25" dirty="0"/>
              <a:t> </a:t>
            </a:r>
            <a:r>
              <a:rPr sz="2600" dirty="0"/>
              <a:t>in</a:t>
            </a:r>
            <a:r>
              <a:rPr sz="2600" spc="-15" dirty="0"/>
              <a:t> </a:t>
            </a:r>
            <a:r>
              <a:rPr sz="2600" dirty="0"/>
              <a:t>the</a:t>
            </a:r>
            <a:r>
              <a:rPr sz="2600" spc="-15" dirty="0"/>
              <a:t> </a:t>
            </a:r>
            <a:r>
              <a:rPr sz="2600" dirty="0"/>
              <a:t>bit</a:t>
            </a:r>
            <a:r>
              <a:rPr sz="2600" spc="-15" dirty="0"/>
              <a:t> </a:t>
            </a:r>
            <a:r>
              <a:rPr sz="2600" spc="-10" dirty="0"/>
              <a:t>stream.</a:t>
            </a:r>
            <a:endParaRPr sz="2600"/>
          </a:p>
          <a:p>
            <a:pPr marL="355600" marR="13081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/>
              <a:t>A</a:t>
            </a:r>
            <a:r>
              <a:rPr sz="2600" spc="-160" dirty="0"/>
              <a:t> </a:t>
            </a:r>
            <a:r>
              <a:rPr sz="2600" dirty="0"/>
              <a:t>long</a:t>
            </a:r>
            <a:r>
              <a:rPr sz="2600" spc="-15" dirty="0"/>
              <a:t> </a:t>
            </a:r>
            <a:r>
              <a:rPr sz="2600" dirty="0"/>
              <a:t>string</a:t>
            </a:r>
            <a:r>
              <a:rPr sz="2600" spc="-15" dirty="0"/>
              <a:t> </a:t>
            </a:r>
            <a:r>
              <a:rPr sz="2600" dirty="0"/>
              <a:t>of</a:t>
            </a:r>
            <a:r>
              <a:rPr sz="2600" spc="-15" dirty="0"/>
              <a:t> </a:t>
            </a:r>
            <a:r>
              <a:rPr sz="2600" dirty="0"/>
              <a:t>0s</a:t>
            </a:r>
            <a:r>
              <a:rPr sz="2600" spc="-15" dirty="0"/>
              <a:t> </a:t>
            </a:r>
            <a:r>
              <a:rPr sz="2600" dirty="0"/>
              <a:t>or</a:t>
            </a:r>
            <a:r>
              <a:rPr sz="2600" spc="-25" dirty="0"/>
              <a:t> </a:t>
            </a:r>
            <a:r>
              <a:rPr sz="2600" dirty="0"/>
              <a:t>1s</a:t>
            </a:r>
            <a:r>
              <a:rPr sz="2600" spc="-15" dirty="0"/>
              <a:t> </a:t>
            </a:r>
            <a:r>
              <a:rPr sz="2600" dirty="0"/>
              <a:t>causes</a:t>
            </a:r>
            <a:r>
              <a:rPr sz="2600" spc="-35" dirty="0"/>
              <a:t> </a:t>
            </a:r>
            <a:r>
              <a:rPr sz="2600" dirty="0"/>
              <a:t>an</a:t>
            </a:r>
            <a:r>
              <a:rPr sz="2600" spc="-15" dirty="0"/>
              <a:t> </a:t>
            </a:r>
            <a:r>
              <a:rPr sz="2600" dirty="0"/>
              <a:t>induced</a:t>
            </a:r>
            <a:r>
              <a:rPr sz="2600" spc="-25" dirty="0"/>
              <a:t> </a:t>
            </a:r>
            <a:r>
              <a:rPr sz="2600" spc="-10" dirty="0"/>
              <a:t>voltage </a:t>
            </a:r>
            <a:r>
              <a:rPr sz="2600" dirty="0"/>
              <a:t>only</a:t>
            </a:r>
            <a:r>
              <a:rPr sz="2600" spc="-65" dirty="0"/>
              <a:t> </a:t>
            </a:r>
            <a:r>
              <a:rPr sz="2600" dirty="0"/>
              <a:t>at</a:t>
            </a:r>
            <a:r>
              <a:rPr sz="2600" spc="-50" dirty="0"/>
              <a:t> </a:t>
            </a:r>
            <a:r>
              <a:rPr sz="2600" dirty="0"/>
              <a:t>the</a:t>
            </a:r>
            <a:r>
              <a:rPr sz="2600" spc="-40" dirty="0"/>
              <a:t> </a:t>
            </a:r>
            <a:r>
              <a:rPr sz="2600" dirty="0"/>
              <a:t>beginning</a:t>
            </a:r>
            <a:r>
              <a:rPr sz="2600" spc="-70" dirty="0"/>
              <a:t> </a:t>
            </a:r>
            <a:r>
              <a:rPr sz="2600" dirty="0"/>
              <a:t>and</a:t>
            </a:r>
            <a:r>
              <a:rPr sz="2600" spc="-50" dirty="0"/>
              <a:t> </a:t>
            </a:r>
            <a:r>
              <a:rPr sz="2600" dirty="0"/>
              <a:t>end</a:t>
            </a:r>
            <a:r>
              <a:rPr sz="2600" spc="-65" dirty="0"/>
              <a:t> </a:t>
            </a:r>
            <a:r>
              <a:rPr sz="2600" dirty="0"/>
              <a:t>of</a:t>
            </a:r>
            <a:r>
              <a:rPr sz="2600" spc="-45" dirty="0"/>
              <a:t> </a:t>
            </a:r>
            <a:r>
              <a:rPr sz="2600" dirty="0"/>
              <a:t>the</a:t>
            </a:r>
            <a:r>
              <a:rPr sz="2600" spc="-40" dirty="0"/>
              <a:t> </a:t>
            </a:r>
            <a:r>
              <a:rPr sz="2600" spc="-10" dirty="0"/>
              <a:t>string.</a:t>
            </a:r>
            <a:endParaRPr sz="26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Magnetic</a:t>
            </a:r>
            <a:r>
              <a:rPr spc="-114" dirty="0"/>
              <a:t> </a:t>
            </a:r>
            <a:r>
              <a:rPr dirty="0"/>
              <a:t>Hard</a:t>
            </a:r>
            <a:r>
              <a:rPr spc="-130" dirty="0"/>
              <a:t> </a:t>
            </a:r>
            <a:r>
              <a:rPr spc="-10" dirty="0"/>
              <a:t>Disks..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0911"/>
            <a:ext cx="7830820" cy="3355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1750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spc="-12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determine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number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consecutive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0s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1s </a:t>
            </a:r>
            <a:r>
              <a:rPr sz="2600" dirty="0">
                <a:latin typeface="Arial MT"/>
                <a:cs typeface="Arial MT"/>
              </a:rPr>
              <a:t>stored,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clock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must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provide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information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for </a:t>
            </a:r>
            <a:r>
              <a:rPr sz="2600" spc="-10" dirty="0">
                <a:latin typeface="Arial MT"/>
                <a:cs typeface="Arial MT"/>
              </a:rPr>
              <a:t>synchronization.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some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early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designs,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clock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was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a </a:t>
            </a:r>
            <a:r>
              <a:rPr sz="2600" dirty="0">
                <a:latin typeface="Arial MT"/>
                <a:cs typeface="Arial MT"/>
              </a:rPr>
              <a:t>separate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track,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where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change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magnetization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dirty="0">
                <a:latin typeface="Arial MT"/>
                <a:cs typeface="Arial MT"/>
              </a:rPr>
              <a:t>forced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each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bit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period.</a:t>
            </a:r>
            <a:endParaRPr sz="2600">
              <a:latin typeface="Arial MT"/>
              <a:cs typeface="Arial MT"/>
            </a:endParaRPr>
          </a:p>
          <a:p>
            <a:pPr marL="355600" marR="68389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Using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clock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signal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reference,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data </a:t>
            </a:r>
            <a:r>
              <a:rPr sz="2600" dirty="0">
                <a:latin typeface="Arial MT"/>
                <a:cs typeface="Arial MT"/>
              </a:rPr>
              <a:t>stored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other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tracks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correctly.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Magnetic</a:t>
            </a:r>
            <a:r>
              <a:rPr spc="-114" dirty="0"/>
              <a:t> </a:t>
            </a:r>
            <a:r>
              <a:rPr dirty="0"/>
              <a:t>Hard</a:t>
            </a:r>
            <a:r>
              <a:rPr spc="-130" dirty="0"/>
              <a:t> </a:t>
            </a:r>
            <a:r>
              <a:rPr spc="-10" dirty="0"/>
              <a:t>Disks..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0911"/>
            <a:ext cx="7990205" cy="48094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8481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modern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approach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combine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clocking </a:t>
            </a:r>
            <a:r>
              <a:rPr sz="2600" dirty="0">
                <a:latin typeface="Arial MT"/>
                <a:cs typeface="Arial MT"/>
              </a:rPr>
              <a:t>information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with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</a:t>
            </a:r>
            <a:r>
              <a:rPr sz="2600" i="1" dirty="0">
                <a:latin typeface="Arial"/>
                <a:cs typeface="Arial"/>
              </a:rPr>
              <a:t>self-clocking</a:t>
            </a:r>
            <a:r>
              <a:rPr sz="2600" i="1" spc="-85" dirty="0">
                <a:latin typeface="Arial"/>
                <a:cs typeface="Arial"/>
              </a:rPr>
              <a:t> </a:t>
            </a:r>
            <a:r>
              <a:rPr sz="2600" i="1" spc="-10" dirty="0">
                <a:latin typeface="Arial"/>
                <a:cs typeface="Arial"/>
              </a:rPr>
              <a:t>schemes</a:t>
            </a:r>
            <a:r>
              <a:rPr sz="2600" spc="-10" dirty="0">
                <a:latin typeface="Arial MT"/>
                <a:cs typeface="Arial MT"/>
              </a:rPr>
              <a:t>).</a:t>
            </a:r>
            <a:endParaRPr sz="2600">
              <a:latin typeface="Arial MT"/>
              <a:cs typeface="Arial MT"/>
            </a:endParaRPr>
          </a:p>
          <a:p>
            <a:pPr marL="355600" marR="64135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One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simple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scheme,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depicted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Figure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5.29c,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dirty="0">
                <a:latin typeface="Arial MT"/>
                <a:cs typeface="Arial MT"/>
              </a:rPr>
              <a:t>known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i="1" dirty="0">
                <a:latin typeface="Arial"/>
                <a:cs typeface="Arial"/>
              </a:rPr>
              <a:t>phase</a:t>
            </a:r>
            <a:r>
              <a:rPr sz="2600" i="1" spc="-2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encoding</a:t>
            </a:r>
            <a:r>
              <a:rPr sz="2600" i="1" spc="-10" dirty="0">
                <a:latin typeface="Arial"/>
                <a:cs typeface="Arial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i="1" dirty="0">
                <a:latin typeface="Arial"/>
                <a:cs typeface="Arial"/>
              </a:rPr>
              <a:t>Manchester</a:t>
            </a:r>
            <a:r>
              <a:rPr sz="2600" i="1" spc="-45" dirty="0">
                <a:latin typeface="Arial"/>
                <a:cs typeface="Arial"/>
              </a:rPr>
              <a:t> </a:t>
            </a:r>
            <a:r>
              <a:rPr sz="2600" i="1" spc="-10" dirty="0">
                <a:latin typeface="Arial"/>
                <a:cs typeface="Arial"/>
              </a:rPr>
              <a:t>encoding</a:t>
            </a:r>
            <a:r>
              <a:rPr sz="2600" spc="-10" dirty="0">
                <a:latin typeface="Arial MT"/>
                <a:cs typeface="Arial MT"/>
              </a:rPr>
              <a:t>.</a:t>
            </a:r>
            <a:endParaRPr sz="2600">
              <a:latin typeface="Arial MT"/>
              <a:cs typeface="Arial MT"/>
            </a:endParaRPr>
          </a:p>
          <a:p>
            <a:pPr marL="704850" marR="302260" lvl="1" indent="-347980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In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scheme,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changes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magnetization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occur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each </a:t>
            </a:r>
            <a:r>
              <a:rPr sz="2200" dirty="0">
                <a:latin typeface="Arial MT"/>
                <a:cs typeface="Arial MT"/>
              </a:rPr>
              <a:t>data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bit,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as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shown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figure.</a:t>
            </a:r>
            <a:endParaRPr sz="22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A</a:t>
            </a:r>
            <a:r>
              <a:rPr sz="2200" spc="-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change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magnetization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guaranteed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midpoint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of</a:t>
            </a:r>
            <a:endParaRPr sz="22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each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bit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period,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thus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providing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clocking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information.</a:t>
            </a:r>
            <a:endParaRPr sz="2200">
              <a:latin typeface="Arial MT"/>
              <a:cs typeface="Arial MT"/>
            </a:endParaRPr>
          </a:p>
          <a:p>
            <a:pPr marL="355600" marR="418465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drawback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Manchester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encoding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its</a:t>
            </a:r>
            <a:r>
              <a:rPr sz="2600" spc="-20" dirty="0">
                <a:latin typeface="Arial MT"/>
                <a:cs typeface="Arial MT"/>
              </a:rPr>
              <a:t> poor </a:t>
            </a:r>
            <a:r>
              <a:rPr sz="2600" spc="-10" dirty="0">
                <a:latin typeface="Arial MT"/>
                <a:cs typeface="Arial MT"/>
              </a:rPr>
              <a:t>bit-</a:t>
            </a:r>
            <a:r>
              <a:rPr sz="2600" dirty="0">
                <a:latin typeface="Arial MT"/>
                <a:cs typeface="Arial MT"/>
              </a:rPr>
              <a:t>storage</a:t>
            </a:r>
            <a:r>
              <a:rPr sz="2600" spc="-9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density.</a:t>
            </a:r>
            <a:endParaRPr sz="2600">
              <a:latin typeface="Arial MT"/>
              <a:cs typeface="Arial MT"/>
            </a:endParaRPr>
          </a:p>
          <a:p>
            <a:pPr marL="651510" marR="118110" lvl="1" indent="-343535">
              <a:lnSpc>
                <a:spcPct val="100000"/>
              </a:lnSpc>
              <a:spcBef>
                <a:spcPts val="555"/>
              </a:spcBef>
              <a:buClr>
                <a:srgbClr val="330066"/>
              </a:buClr>
              <a:buSzPct val="69565"/>
              <a:buFont typeface="Wingdings"/>
              <a:buChar char=""/>
              <a:tabLst>
                <a:tab pos="651510" algn="l"/>
              </a:tabLst>
            </a:pPr>
            <a:r>
              <a:rPr sz="2300" dirty="0">
                <a:latin typeface="Arial MT"/>
                <a:cs typeface="Arial MT"/>
              </a:rPr>
              <a:t>The</a:t>
            </a:r>
            <a:r>
              <a:rPr sz="2300" spc="-4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space</a:t>
            </a:r>
            <a:r>
              <a:rPr sz="2300" spc="-3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required</a:t>
            </a:r>
            <a:r>
              <a:rPr sz="2300" spc="-7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to</a:t>
            </a:r>
            <a:r>
              <a:rPr sz="2300" spc="-1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represent</a:t>
            </a:r>
            <a:r>
              <a:rPr sz="2300" spc="-5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each</a:t>
            </a:r>
            <a:r>
              <a:rPr sz="2300" spc="-3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bit</a:t>
            </a:r>
            <a:r>
              <a:rPr sz="2300" spc="-3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must</a:t>
            </a:r>
            <a:r>
              <a:rPr sz="2300" spc="-3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be</a:t>
            </a:r>
            <a:r>
              <a:rPr sz="2300" spc="-3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large </a:t>
            </a:r>
            <a:r>
              <a:rPr sz="2300" dirty="0">
                <a:latin typeface="Arial MT"/>
                <a:cs typeface="Arial MT"/>
              </a:rPr>
              <a:t>enough</a:t>
            </a:r>
            <a:r>
              <a:rPr sz="2300" spc="-3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to</a:t>
            </a:r>
            <a:r>
              <a:rPr sz="2300" spc="-5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accommodate</a:t>
            </a:r>
            <a:r>
              <a:rPr sz="2300" spc="-6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two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changes</a:t>
            </a:r>
            <a:r>
              <a:rPr sz="2300" spc="-6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in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magnetization.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Magnetic</a:t>
            </a:r>
            <a:r>
              <a:rPr spc="-114" dirty="0"/>
              <a:t> </a:t>
            </a:r>
            <a:r>
              <a:rPr dirty="0"/>
              <a:t>Hard</a:t>
            </a:r>
            <a:r>
              <a:rPr spc="-130" dirty="0"/>
              <a:t> </a:t>
            </a:r>
            <a:r>
              <a:rPr spc="-10" dirty="0"/>
              <a:t>Disks..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0911"/>
            <a:ext cx="7795895" cy="4947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634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Read/write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heads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must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maintained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very </a:t>
            </a:r>
            <a:r>
              <a:rPr sz="2600" dirty="0">
                <a:latin typeface="Arial MT"/>
                <a:cs typeface="Arial MT"/>
              </a:rPr>
              <a:t>small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distance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moving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surfaces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in </a:t>
            </a:r>
            <a:r>
              <a:rPr sz="2600" dirty="0">
                <a:latin typeface="Arial MT"/>
                <a:cs typeface="Arial MT"/>
              </a:rPr>
              <a:t>order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achieve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high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bit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densities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reliable </a:t>
            </a:r>
            <a:r>
              <a:rPr sz="2600" dirty="0">
                <a:latin typeface="Arial MT"/>
                <a:cs typeface="Arial MT"/>
              </a:rPr>
              <a:t>read/write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operations.</a:t>
            </a:r>
            <a:endParaRPr sz="2600">
              <a:latin typeface="Arial MT"/>
              <a:cs typeface="Arial MT"/>
            </a:endParaRPr>
          </a:p>
          <a:p>
            <a:pPr marL="355600" marR="8064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flexible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spring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connection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between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head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arm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mounting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permits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head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fly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desired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distance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away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surface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spite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of </a:t>
            </a:r>
            <a:r>
              <a:rPr sz="2600" dirty="0">
                <a:latin typeface="Arial MT"/>
                <a:cs typeface="Arial MT"/>
              </a:rPr>
              <a:t>any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small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variations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flatness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surface.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most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modern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units,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read/write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heads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placed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sealed,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air-filtered enclosure.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approach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known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as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i="1" dirty="0">
                <a:latin typeface="Arial"/>
                <a:cs typeface="Arial"/>
              </a:rPr>
              <a:t>Winchester</a:t>
            </a:r>
            <a:r>
              <a:rPr sz="2200" i="1" spc="-65" dirty="0">
                <a:latin typeface="Arial"/>
                <a:cs typeface="Arial"/>
              </a:rPr>
              <a:t> </a:t>
            </a:r>
            <a:r>
              <a:rPr sz="2200" i="1" spc="-10" dirty="0">
                <a:latin typeface="Arial"/>
                <a:cs typeface="Arial"/>
              </a:rPr>
              <a:t>technology</a:t>
            </a:r>
            <a:r>
              <a:rPr sz="2200" spc="-10" dirty="0">
                <a:latin typeface="Arial MT"/>
                <a:cs typeface="Arial MT"/>
              </a:rPr>
              <a:t>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Magnetic</a:t>
            </a:r>
            <a:r>
              <a:rPr spc="-114" dirty="0"/>
              <a:t> </a:t>
            </a:r>
            <a:r>
              <a:rPr dirty="0"/>
              <a:t>Hard</a:t>
            </a:r>
            <a:r>
              <a:rPr spc="-130" dirty="0"/>
              <a:t> </a:t>
            </a:r>
            <a:r>
              <a:rPr spc="-10" dirty="0"/>
              <a:t>Disks..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0911"/>
            <a:ext cx="8051800" cy="5019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9436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such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units,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read/write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heads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operate </a:t>
            </a:r>
            <a:r>
              <a:rPr sz="2600" dirty="0">
                <a:latin typeface="Arial MT"/>
                <a:cs typeface="Arial MT"/>
              </a:rPr>
              <a:t>closer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magnetized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track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surfaces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because </a:t>
            </a:r>
            <a:r>
              <a:rPr sz="2600" dirty="0">
                <a:latin typeface="Arial MT"/>
                <a:cs typeface="Arial MT"/>
              </a:rPr>
              <a:t>dust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particles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absent..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closer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heads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track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surface,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more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densely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packed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along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track,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closer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tracks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each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other.</a:t>
            </a:r>
            <a:endParaRPr sz="2600">
              <a:latin typeface="Arial MT"/>
              <a:cs typeface="Arial MT"/>
            </a:endParaRPr>
          </a:p>
          <a:p>
            <a:pPr marL="355600" marR="19177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Thus,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Winchester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have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larger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capacity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for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a </a:t>
            </a:r>
            <a:r>
              <a:rPr sz="2600" dirty="0">
                <a:latin typeface="Arial MT"/>
                <a:cs typeface="Arial MT"/>
              </a:rPr>
              <a:t>given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physical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size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compared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unsealed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units.</a:t>
            </a:r>
            <a:endParaRPr sz="2600">
              <a:latin typeface="Arial MT"/>
              <a:cs typeface="Arial MT"/>
            </a:endParaRPr>
          </a:p>
          <a:p>
            <a:pPr marL="355600" marR="114935" indent="-343535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Another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advantage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Winchester</a:t>
            </a:r>
            <a:r>
              <a:rPr sz="2600" spc="-9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technology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7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that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integrity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tends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greater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sealed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units </a:t>
            </a:r>
            <a:r>
              <a:rPr sz="2600" dirty="0">
                <a:latin typeface="Arial MT"/>
                <a:cs typeface="Arial MT"/>
              </a:rPr>
              <a:t>where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storage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medium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not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exposed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to </a:t>
            </a:r>
            <a:r>
              <a:rPr sz="2600" dirty="0">
                <a:latin typeface="Arial MT"/>
                <a:cs typeface="Arial MT"/>
              </a:rPr>
              <a:t>contaminating</a:t>
            </a:r>
            <a:r>
              <a:rPr sz="2600" spc="-1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elements.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Magnetic</a:t>
            </a:r>
            <a:r>
              <a:rPr spc="-114" dirty="0"/>
              <a:t> </a:t>
            </a:r>
            <a:r>
              <a:rPr dirty="0"/>
              <a:t>Hard</a:t>
            </a:r>
            <a:r>
              <a:rPr spc="-130" dirty="0"/>
              <a:t> </a:t>
            </a:r>
            <a:r>
              <a:rPr spc="-10" dirty="0"/>
              <a:t>Disks..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2367"/>
            <a:ext cx="8039100" cy="466280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system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consists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three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key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parts.</a:t>
            </a:r>
            <a:endParaRPr sz="2600">
              <a:latin typeface="Arial MT"/>
              <a:cs typeface="Arial MT"/>
            </a:endParaRPr>
          </a:p>
          <a:p>
            <a:pPr marL="650875" lvl="1" indent="-342900">
              <a:lnSpc>
                <a:spcPct val="100000"/>
              </a:lnSpc>
              <a:spcBef>
                <a:spcPts val="555"/>
              </a:spcBef>
              <a:buClr>
                <a:srgbClr val="330066"/>
              </a:buClr>
              <a:buSzPct val="69565"/>
              <a:buFont typeface="Wingdings"/>
              <a:buChar char=""/>
              <a:tabLst>
                <a:tab pos="650875" algn="l"/>
              </a:tabLst>
            </a:pPr>
            <a:r>
              <a:rPr sz="2300" i="1" dirty="0">
                <a:latin typeface="Arial"/>
                <a:cs typeface="Arial"/>
              </a:rPr>
              <a:t>Disk</a:t>
            </a:r>
            <a:r>
              <a:rPr sz="2300" i="1" spc="-25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Platters</a:t>
            </a:r>
            <a:r>
              <a:rPr sz="2300" i="1" spc="-35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–</a:t>
            </a:r>
            <a:r>
              <a:rPr sz="2300" i="1" spc="-15" dirty="0">
                <a:latin typeface="Arial"/>
                <a:cs typeface="Arial"/>
              </a:rPr>
              <a:t> </a:t>
            </a:r>
            <a:r>
              <a:rPr sz="2300" dirty="0">
                <a:latin typeface="Arial MT"/>
                <a:cs typeface="Arial MT"/>
              </a:rPr>
              <a:t>usually</a:t>
            </a:r>
            <a:r>
              <a:rPr sz="2300" spc="-6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referred</a:t>
            </a:r>
            <a:r>
              <a:rPr sz="2300" spc="-5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to</a:t>
            </a:r>
            <a:r>
              <a:rPr sz="2300" spc="-1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as</a:t>
            </a:r>
            <a:r>
              <a:rPr sz="2300" spc="-3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the</a:t>
            </a:r>
            <a:r>
              <a:rPr sz="2300" spc="-15" dirty="0">
                <a:latin typeface="Arial MT"/>
                <a:cs typeface="Arial MT"/>
              </a:rPr>
              <a:t> </a:t>
            </a:r>
            <a:r>
              <a:rPr sz="2300" i="1" spc="-10" dirty="0">
                <a:latin typeface="Arial"/>
                <a:cs typeface="Arial"/>
              </a:rPr>
              <a:t>disk</a:t>
            </a:r>
            <a:r>
              <a:rPr sz="2300" spc="-10" dirty="0">
                <a:latin typeface="Arial MT"/>
                <a:cs typeface="Arial MT"/>
              </a:rPr>
              <a:t>.</a:t>
            </a:r>
            <a:endParaRPr sz="2300">
              <a:latin typeface="Arial MT"/>
              <a:cs typeface="Arial MT"/>
            </a:endParaRPr>
          </a:p>
          <a:p>
            <a:pPr marL="651510" marR="115570" lvl="1" indent="-343535">
              <a:lnSpc>
                <a:spcPct val="100000"/>
              </a:lnSpc>
              <a:spcBef>
                <a:spcPts val="550"/>
              </a:spcBef>
              <a:buClr>
                <a:srgbClr val="330066"/>
              </a:buClr>
              <a:buSzPct val="69565"/>
              <a:buFont typeface="Wingdings"/>
              <a:buChar char=""/>
              <a:tabLst>
                <a:tab pos="651510" algn="l"/>
              </a:tabLst>
            </a:pPr>
            <a:r>
              <a:rPr sz="2300" i="1" dirty="0">
                <a:latin typeface="Arial"/>
                <a:cs typeface="Arial"/>
              </a:rPr>
              <a:t>Disk</a:t>
            </a:r>
            <a:r>
              <a:rPr sz="2300" i="1" spc="-20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Drive</a:t>
            </a:r>
            <a:r>
              <a:rPr sz="2300" i="1" spc="-25" dirty="0">
                <a:latin typeface="Arial"/>
                <a:cs typeface="Arial"/>
              </a:rPr>
              <a:t> </a:t>
            </a:r>
            <a:r>
              <a:rPr sz="2300" dirty="0">
                <a:latin typeface="Arial MT"/>
                <a:cs typeface="Arial MT"/>
              </a:rPr>
              <a:t>–</a:t>
            </a:r>
            <a:r>
              <a:rPr sz="2300" spc="-1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comprises</a:t>
            </a:r>
            <a:r>
              <a:rPr sz="2300" spc="-5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the</a:t>
            </a:r>
            <a:r>
              <a:rPr sz="2300" spc="-1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electromechanical </a:t>
            </a:r>
            <a:r>
              <a:rPr sz="2300" dirty="0">
                <a:latin typeface="Arial MT"/>
                <a:cs typeface="Arial MT"/>
              </a:rPr>
              <a:t>mechanism</a:t>
            </a:r>
            <a:r>
              <a:rPr sz="2300" spc="-6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that</a:t>
            </a:r>
            <a:r>
              <a:rPr sz="2300" spc="-3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spins</a:t>
            </a:r>
            <a:r>
              <a:rPr sz="2300" spc="-3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the</a:t>
            </a:r>
            <a:r>
              <a:rPr sz="2300" spc="-3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disk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and</a:t>
            </a:r>
            <a:r>
              <a:rPr sz="2300" spc="-3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moves</a:t>
            </a:r>
            <a:r>
              <a:rPr sz="2300" spc="-4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the</a:t>
            </a:r>
            <a:r>
              <a:rPr sz="2300" spc="-3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read/write heads.</a:t>
            </a:r>
            <a:endParaRPr sz="2300">
              <a:latin typeface="Arial MT"/>
              <a:cs typeface="Arial MT"/>
            </a:endParaRPr>
          </a:p>
          <a:p>
            <a:pPr marL="651510" marR="167640" lvl="1" indent="-343535">
              <a:lnSpc>
                <a:spcPct val="100000"/>
              </a:lnSpc>
              <a:spcBef>
                <a:spcPts val="555"/>
              </a:spcBef>
              <a:buClr>
                <a:srgbClr val="330066"/>
              </a:buClr>
              <a:buSzPct val="69565"/>
              <a:buFont typeface="Wingdings"/>
              <a:buChar char=""/>
              <a:tabLst>
                <a:tab pos="651510" algn="l"/>
              </a:tabLst>
            </a:pPr>
            <a:r>
              <a:rPr sz="2300" dirty="0">
                <a:latin typeface="Arial MT"/>
                <a:cs typeface="Arial MT"/>
              </a:rPr>
              <a:t>Disk</a:t>
            </a:r>
            <a:r>
              <a:rPr sz="2300" spc="-2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Controller</a:t>
            </a:r>
            <a:r>
              <a:rPr sz="2300" spc="-5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–</a:t>
            </a:r>
            <a:r>
              <a:rPr sz="2300" spc="-1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the</a:t>
            </a:r>
            <a:r>
              <a:rPr sz="2300" spc="-4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electronic</a:t>
            </a:r>
            <a:r>
              <a:rPr sz="2300" spc="-5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circuitry</a:t>
            </a:r>
            <a:r>
              <a:rPr sz="2300" spc="-3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that</a:t>
            </a:r>
            <a:r>
              <a:rPr sz="2300" spc="-3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controls</a:t>
            </a:r>
            <a:r>
              <a:rPr sz="2300" spc="-45" dirty="0">
                <a:latin typeface="Arial MT"/>
                <a:cs typeface="Arial MT"/>
              </a:rPr>
              <a:t> </a:t>
            </a:r>
            <a:r>
              <a:rPr sz="2300" spc="-25" dirty="0">
                <a:latin typeface="Arial MT"/>
                <a:cs typeface="Arial MT"/>
              </a:rPr>
              <a:t>the </a:t>
            </a:r>
            <a:r>
              <a:rPr sz="2300" dirty="0">
                <a:latin typeface="Arial MT"/>
                <a:cs typeface="Arial MT"/>
              </a:rPr>
              <a:t>operation</a:t>
            </a:r>
            <a:r>
              <a:rPr sz="2300" spc="-6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of</a:t>
            </a:r>
            <a:r>
              <a:rPr sz="2300" spc="-2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the</a:t>
            </a:r>
            <a:r>
              <a:rPr sz="2300" spc="-4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system.</a:t>
            </a:r>
            <a:endParaRPr sz="2300">
              <a:latin typeface="Arial MT"/>
              <a:cs typeface="Arial MT"/>
            </a:endParaRPr>
          </a:p>
          <a:p>
            <a:pPr marL="945515" marR="5080" lvl="2" indent="-342900">
              <a:lnSpc>
                <a:spcPct val="100000"/>
              </a:lnSpc>
              <a:spcBef>
                <a:spcPts val="495"/>
              </a:spcBef>
              <a:buClr>
                <a:srgbClr val="330066"/>
              </a:buClr>
              <a:buSzPct val="75000"/>
              <a:buFont typeface="Wingdings"/>
              <a:buChar char=""/>
              <a:tabLst>
                <a:tab pos="945515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disk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controller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implemented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separate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module,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incorporated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enclosure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contains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entire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disk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system.</a:t>
            </a:r>
            <a:endParaRPr sz="2000">
              <a:latin typeface="Arial MT"/>
              <a:cs typeface="Arial MT"/>
            </a:endParaRPr>
          </a:p>
          <a:p>
            <a:pPr marL="355600" marR="115570" indent="-343535">
              <a:lnSpc>
                <a:spcPct val="100000"/>
              </a:lnSpc>
              <a:spcBef>
                <a:spcPts val="61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term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i="1" dirty="0">
                <a:latin typeface="Arial"/>
                <a:cs typeface="Arial"/>
              </a:rPr>
              <a:t>disk</a:t>
            </a:r>
            <a:r>
              <a:rPr sz="2600" i="1" spc="-30" dirty="0">
                <a:latin typeface="Arial"/>
                <a:cs typeface="Arial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often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used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refer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combined </a:t>
            </a:r>
            <a:r>
              <a:rPr sz="2600" dirty="0">
                <a:latin typeface="Arial MT"/>
                <a:cs typeface="Arial MT"/>
              </a:rPr>
              <a:t>package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drive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contains.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82520" algn="l"/>
              </a:tabLst>
            </a:pPr>
            <a:r>
              <a:rPr dirty="0"/>
              <a:t>Organization</a:t>
            </a:r>
            <a:r>
              <a:rPr spc="-150" dirty="0"/>
              <a:t> </a:t>
            </a:r>
            <a:r>
              <a:rPr dirty="0"/>
              <a:t>and</a:t>
            </a:r>
            <a:r>
              <a:rPr spc="-265" dirty="0"/>
              <a:t> </a:t>
            </a:r>
            <a:r>
              <a:rPr dirty="0"/>
              <a:t>Accessing</a:t>
            </a:r>
            <a:r>
              <a:rPr spc="-145" dirty="0"/>
              <a:t> </a:t>
            </a:r>
            <a:r>
              <a:rPr spc="-25" dirty="0"/>
              <a:t>of </a:t>
            </a:r>
            <a:r>
              <a:rPr dirty="0"/>
              <a:t>Data</a:t>
            </a:r>
            <a:r>
              <a:rPr spc="-60" dirty="0"/>
              <a:t> </a:t>
            </a:r>
            <a:r>
              <a:rPr dirty="0"/>
              <a:t>on</a:t>
            </a:r>
            <a:r>
              <a:rPr spc="-65" dirty="0"/>
              <a:t> </a:t>
            </a:r>
            <a:r>
              <a:rPr spc="-50" dirty="0"/>
              <a:t>a</a:t>
            </a:r>
            <a:r>
              <a:rPr dirty="0"/>
              <a:t>	</a:t>
            </a:r>
            <a:r>
              <a:rPr spc="-20" dirty="0"/>
              <a:t>Disk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9986" y="6293906"/>
            <a:ext cx="2903610" cy="1857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3175" y="2151973"/>
            <a:ext cx="6591268" cy="3720982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82520" algn="l"/>
              </a:tabLst>
            </a:pPr>
            <a:r>
              <a:rPr dirty="0"/>
              <a:t>Organization</a:t>
            </a:r>
            <a:r>
              <a:rPr spc="-150" dirty="0"/>
              <a:t> </a:t>
            </a:r>
            <a:r>
              <a:rPr dirty="0"/>
              <a:t>and</a:t>
            </a:r>
            <a:r>
              <a:rPr spc="-265" dirty="0"/>
              <a:t> </a:t>
            </a:r>
            <a:r>
              <a:rPr dirty="0"/>
              <a:t>Accessing</a:t>
            </a:r>
            <a:r>
              <a:rPr spc="-145" dirty="0"/>
              <a:t> </a:t>
            </a:r>
            <a:r>
              <a:rPr spc="-25" dirty="0"/>
              <a:t>of </a:t>
            </a:r>
            <a:r>
              <a:rPr dirty="0"/>
              <a:t>Data</a:t>
            </a:r>
            <a:r>
              <a:rPr spc="-60" dirty="0"/>
              <a:t> </a:t>
            </a:r>
            <a:r>
              <a:rPr dirty="0"/>
              <a:t>on</a:t>
            </a:r>
            <a:r>
              <a:rPr spc="-65" dirty="0"/>
              <a:t> </a:t>
            </a:r>
            <a:r>
              <a:rPr spc="-50" dirty="0"/>
              <a:t>a</a:t>
            </a:r>
            <a:r>
              <a:rPr dirty="0"/>
              <a:t>	</a:t>
            </a:r>
            <a:r>
              <a:rPr spc="-10" dirty="0"/>
              <a:t>Disk..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5107"/>
            <a:ext cx="7926070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organization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illustrated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Figure 5.30.</a:t>
            </a:r>
            <a:endParaRPr sz="2400">
              <a:latin typeface="Arial MT"/>
              <a:cs typeface="Arial MT"/>
            </a:endParaRPr>
          </a:p>
          <a:p>
            <a:pPr marL="355600" marR="5334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surface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divided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concentric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tracks</a:t>
            </a:r>
            <a:r>
              <a:rPr sz="2400" dirty="0">
                <a:latin typeface="Arial MT"/>
                <a:cs typeface="Arial MT"/>
              </a:rPr>
              <a:t>,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each </a:t>
            </a:r>
            <a:r>
              <a:rPr sz="2400" dirty="0">
                <a:latin typeface="Arial MT"/>
                <a:cs typeface="Arial MT"/>
              </a:rPr>
              <a:t>track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divided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i="1" spc="-10" dirty="0">
                <a:latin typeface="Arial"/>
                <a:cs typeface="Arial"/>
              </a:rPr>
              <a:t>sectors</a:t>
            </a:r>
            <a:r>
              <a:rPr sz="2400" spc="-1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corresponding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tracks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surfaces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a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stack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forms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logical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i="1" spc="-10" dirty="0">
                <a:latin typeface="Arial"/>
                <a:cs typeface="Arial"/>
              </a:rPr>
              <a:t>cylinder</a:t>
            </a:r>
            <a:r>
              <a:rPr sz="2400" spc="-10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55600" marR="54991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tracks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cylinder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accessed </a:t>
            </a:r>
            <a:r>
              <a:rPr sz="2400" dirty="0">
                <a:latin typeface="Arial MT"/>
                <a:cs typeface="Arial MT"/>
              </a:rPr>
              <a:t>without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moving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read/write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heads.</a:t>
            </a:r>
            <a:endParaRPr sz="2400">
              <a:latin typeface="Arial MT"/>
              <a:cs typeface="Arial MT"/>
            </a:endParaRPr>
          </a:p>
          <a:p>
            <a:pPr marL="355600" marR="81915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accessed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specifying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surface number,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track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number,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sector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number.</a:t>
            </a:r>
            <a:endParaRPr sz="2400">
              <a:latin typeface="Arial MT"/>
              <a:cs typeface="Arial MT"/>
            </a:endParaRPr>
          </a:p>
          <a:p>
            <a:pPr marL="355600" marR="140208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Write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start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sector boundaries.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82520" algn="l"/>
              </a:tabLst>
            </a:pPr>
            <a:r>
              <a:rPr dirty="0"/>
              <a:t>Organization</a:t>
            </a:r>
            <a:r>
              <a:rPr spc="-150" dirty="0"/>
              <a:t> </a:t>
            </a:r>
            <a:r>
              <a:rPr dirty="0"/>
              <a:t>and</a:t>
            </a:r>
            <a:r>
              <a:rPr spc="-265" dirty="0"/>
              <a:t> </a:t>
            </a:r>
            <a:r>
              <a:rPr dirty="0"/>
              <a:t>Accessing</a:t>
            </a:r>
            <a:r>
              <a:rPr spc="-145" dirty="0"/>
              <a:t> </a:t>
            </a:r>
            <a:r>
              <a:rPr spc="-25" dirty="0"/>
              <a:t>of </a:t>
            </a:r>
            <a:r>
              <a:rPr dirty="0"/>
              <a:t>Data</a:t>
            </a:r>
            <a:r>
              <a:rPr spc="-60" dirty="0"/>
              <a:t> </a:t>
            </a:r>
            <a:r>
              <a:rPr dirty="0"/>
              <a:t>on</a:t>
            </a:r>
            <a:r>
              <a:rPr spc="-65" dirty="0"/>
              <a:t> </a:t>
            </a:r>
            <a:r>
              <a:rPr spc="-50" dirty="0"/>
              <a:t>a</a:t>
            </a:r>
            <a:r>
              <a:rPr dirty="0"/>
              <a:t>	</a:t>
            </a:r>
            <a:r>
              <a:rPr spc="-10" dirty="0"/>
              <a:t>Disk..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71701"/>
            <a:ext cx="8059420" cy="472059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serially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track.</a:t>
            </a:r>
            <a:endParaRPr sz="2400">
              <a:latin typeface="Arial MT"/>
              <a:cs typeface="Arial MT"/>
            </a:endParaRPr>
          </a:p>
          <a:p>
            <a:pPr marL="355600" marR="3683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sector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usually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contains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512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bytes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other </a:t>
            </a:r>
            <a:r>
              <a:rPr sz="2400" dirty="0">
                <a:latin typeface="Arial MT"/>
                <a:cs typeface="Arial MT"/>
              </a:rPr>
              <a:t>sizes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used.</a:t>
            </a:r>
            <a:endParaRPr sz="2400">
              <a:latin typeface="Arial MT"/>
              <a:cs typeface="Arial MT"/>
            </a:endParaRPr>
          </a:p>
          <a:p>
            <a:pPr marL="355600" marR="187960" indent="-343535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preceded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sector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header</a:t>
            </a:r>
            <a:r>
              <a:rPr sz="2400" i="1" spc="-4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contains </a:t>
            </a:r>
            <a:r>
              <a:rPr sz="2400" dirty="0">
                <a:latin typeface="Arial MT"/>
                <a:cs typeface="Arial MT"/>
              </a:rPr>
              <a:t>identification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(addressing)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information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find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desired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sector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selected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track.</a:t>
            </a:r>
            <a:endParaRPr sz="2400">
              <a:latin typeface="Arial MT"/>
              <a:cs typeface="Arial MT"/>
            </a:endParaRPr>
          </a:p>
          <a:p>
            <a:pPr marL="355600" marR="1287145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Following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additional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bits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that </a:t>
            </a:r>
            <a:r>
              <a:rPr sz="2400" dirty="0">
                <a:latin typeface="Arial MT"/>
                <a:cs typeface="Arial MT"/>
              </a:rPr>
              <a:t>constitute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i="1" spc="-25" dirty="0">
                <a:latin typeface="Arial"/>
                <a:cs typeface="Arial"/>
              </a:rPr>
              <a:t>error-</a:t>
            </a:r>
            <a:r>
              <a:rPr sz="2400" i="1" dirty="0">
                <a:latin typeface="Arial"/>
                <a:cs typeface="Arial"/>
              </a:rPr>
              <a:t>correcting</a:t>
            </a:r>
            <a:r>
              <a:rPr sz="2400" i="1" spc="-8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code</a:t>
            </a:r>
            <a:r>
              <a:rPr sz="2400" i="1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 MT"/>
                <a:cs typeface="Arial MT"/>
              </a:rPr>
              <a:t>(ECC).</a:t>
            </a:r>
            <a:endParaRPr sz="24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484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ECC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bits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detect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correct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errors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have </a:t>
            </a:r>
            <a:r>
              <a:rPr sz="2000" dirty="0">
                <a:latin typeface="Arial MT"/>
                <a:cs typeface="Arial MT"/>
              </a:rPr>
              <a:t>occurred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writing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reading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512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bytes.</a:t>
            </a:r>
            <a:endParaRPr sz="2000">
              <a:latin typeface="Arial MT"/>
              <a:cs typeface="Arial MT"/>
            </a:endParaRPr>
          </a:p>
          <a:p>
            <a:pPr marL="355600" marR="338455" indent="-343535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spc="-135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easily</a:t>
            </a:r>
            <a:r>
              <a:rPr sz="2400" spc="-1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distinguish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between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consecutive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sectors, </a:t>
            </a:r>
            <a:r>
              <a:rPr sz="2400" dirty="0">
                <a:latin typeface="Arial MT"/>
                <a:cs typeface="Arial MT"/>
              </a:rPr>
              <a:t>there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small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i="1" dirty="0">
                <a:latin typeface="Arial"/>
                <a:cs typeface="Arial"/>
              </a:rPr>
              <a:t>intersector</a:t>
            </a:r>
            <a:r>
              <a:rPr sz="2400" i="1" spc="-30" dirty="0">
                <a:latin typeface="Arial"/>
                <a:cs typeface="Arial"/>
              </a:rPr>
              <a:t> </a:t>
            </a:r>
            <a:r>
              <a:rPr sz="2400" spc="-20" dirty="0">
                <a:latin typeface="Arial MT"/>
                <a:cs typeface="Arial MT"/>
              </a:rPr>
              <a:t>gap.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82520" algn="l"/>
              </a:tabLst>
            </a:pPr>
            <a:r>
              <a:rPr dirty="0"/>
              <a:t>Organization</a:t>
            </a:r>
            <a:r>
              <a:rPr spc="-150" dirty="0"/>
              <a:t> </a:t>
            </a:r>
            <a:r>
              <a:rPr dirty="0"/>
              <a:t>and</a:t>
            </a:r>
            <a:r>
              <a:rPr spc="-265" dirty="0"/>
              <a:t> </a:t>
            </a:r>
            <a:r>
              <a:rPr dirty="0"/>
              <a:t>Accessing</a:t>
            </a:r>
            <a:r>
              <a:rPr spc="-145" dirty="0"/>
              <a:t> </a:t>
            </a:r>
            <a:r>
              <a:rPr spc="-25" dirty="0"/>
              <a:t>of </a:t>
            </a:r>
            <a:r>
              <a:rPr dirty="0"/>
              <a:t>Data</a:t>
            </a:r>
            <a:r>
              <a:rPr spc="-60" dirty="0"/>
              <a:t> </a:t>
            </a:r>
            <a:r>
              <a:rPr dirty="0"/>
              <a:t>on</a:t>
            </a:r>
            <a:r>
              <a:rPr spc="-65" dirty="0"/>
              <a:t> </a:t>
            </a:r>
            <a:r>
              <a:rPr spc="-50" dirty="0"/>
              <a:t>a</a:t>
            </a:r>
            <a:r>
              <a:rPr dirty="0"/>
              <a:t>	</a:t>
            </a:r>
            <a:r>
              <a:rPr spc="-10" dirty="0"/>
              <a:t>Disk..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99603"/>
            <a:ext cx="8043545" cy="539305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unformatted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information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tracks.</a:t>
            </a:r>
            <a:endParaRPr sz="2400">
              <a:latin typeface="Arial MT"/>
              <a:cs typeface="Arial MT"/>
            </a:endParaRPr>
          </a:p>
          <a:p>
            <a:pPr marL="355600" marR="409575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formatting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process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divides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physically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into </a:t>
            </a:r>
            <a:r>
              <a:rPr sz="2400" dirty="0">
                <a:latin typeface="Arial MT"/>
                <a:cs typeface="Arial MT"/>
              </a:rPr>
              <a:t>tracks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sectors.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capacity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formatted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proper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indicator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of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storage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capability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given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disk.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formatting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information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accounts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about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15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percent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total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information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stored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disk.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It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comprises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sector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headers,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ECC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bits,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10" dirty="0">
                <a:latin typeface="Arial MT"/>
                <a:cs typeface="Arial MT"/>
              </a:rPr>
              <a:t> intersector</a:t>
            </a:r>
            <a:endParaRPr sz="20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Arial MT"/>
                <a:cs typeface="Arial MT"/>
              </a:rPr>
              <a:t>gaps.</a:t>
            </a:r>
            <a:endParaRPr sz="2000">
              <a:latin typeface="Arial MT"/>
              <a:cs typeface="Arial MT"/>
            </a:endParaRPr>
          </a:p>
          <a:p>
            <a:pPr marL="355600" marR="429259" indent="-343535">
              <a:lnSpc>
                <a:spcPct val="100000"/>
              </a:lnSpc>
              <a:spcBef>
                <a:spcPts val="570"/>
              </a:spcBef>
              <a:buClr>
                <a:srgbClr val="330066"/>
              </a:buClr>
              <a:buSzPct val="68750"/>
              <a:buFont typeface="Wingdings"/>
              <a:buChar char="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typical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computer,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subsequently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divided </a:t>
            </a:r>
            <a:r>
              <a:rPr sz="2400" dirty="0">
                <a:latin typeface="Arial MT"/>
                <a:cs typeface="Arial MT"/>
              </a:rPr>
              <a:t>into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logical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partitions.</a:t>
            </a:r>
            <a:endParaRPr sz="2400">
              <a:latin typeface="Arial MT"/>
              <a:cs typeface="Arial MT"/>
            </a:endParaRPr>
          </a:p>
          <a:p>
            <a:pPr marL="704850" marR="589915" lvl="1" indent="-347980">
              <a:lnSpc>
                <a:spcPct val="100000"/>
              </a:lnSpc>
              <a:spcBef>
                <a:spcPts val="489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850" algn="l"/>
              </a:tabLst>
            </a:pPr>
            <a:r>
              <a:rPr sz="2000" dirty="0">
                <a:latin typeface="Arial MT"/>
                <a:cs typeface="Arial MT"/>
              </a:rPr>
              <a:t>There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must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least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such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partition,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called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primary partition.</a:t>
            </a:r>
            <a:endParaRPr sz="20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480"/>
              </a:spcBef>
              <a:buClr>
                <a:srgbClr val="669999"/>
              </a:buClr>
              <a:buSzPct val="70000"/>
              <a:buFont typeface="Wingdings"/>
              <a:buChar char=""/>
              <a:tabLst>
                <a:tab pos="704215" algn="l"/>
              </a:tabLst>
            </a:pPr>
            <a:r>
              <a:rPr sz="2000" dirty="0">
                <a:latin typeface="Arial MT"/>
                <a:cs typeface="Arial MT"/>
              </a:rPr>
              <a:t>There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number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additional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partitions.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82520" algn="l"/>
              </a:tabLst>
            </a:pPr>
            <a:r>
              <a:rPr dirty="0"/>
              <a:t>Organization</a:t>
            </a:r>
            <a:r>
              <a:rPr spc="-150" dirty="0"/>
              <a:t> </a:t>
            </a:r>
            <a:r>
              <a:rPr dirty="0"/>
              <a:t>and</a:t>
            </a:r>
            <a:r>
              <a:rPr spc="-265" dirty="0"/>
              <a:t> </a:t>
            </a:r>
            <a:r>
              <a:rPr dirty="0"/>
              <a:t>Accessing</a:t>
            </a:r>
            <a:r>
              <a:rPr spc="-145" dirty="0"/>
              <a:t> </a:t>
            </a:r>
            <a:r>
              <a:rPr spc="-25" dirty="0"/>
              <a:t>of </a:t>
            </a:r>
            <a:r>
              <a:rPr dirty="0"/>
              <a:t>Data</a:t>
            </a:r>
            <a:r>
              <a:rPr spc="-60" dirty="0"/>
              <a:t> </a:t>
            </a:r>
            <a:r>
              <a:rPr dirty="0"/>
              <a:t>on</a:t>
            </a:r>
            <a:r>
              <a:rPr spc="-65" dirty="0"/>
              <a:t> </a:t>
            </a:r>
            <a:r>
              <a:rPr spc="-50" dirty="0"/>
              <a:t>a</a:t>
            </a:r>
            <a:r>
              <a:rPr dirty="0"/>
              <a:t>	</a:t>
            </a:r>
            <a:r>
              <a:rPr spc="-10" dirty="0"/>
              <a:t>Disk..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53705" cy="4904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8194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Figure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5.30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indicates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each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track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same </a:t>
            </a:r>
            <a:r>
              <a:rPr sz="2600" dirty="0">
                <a:latin typeface="Arial MT"/>
                <a:cs typeface="Arial MT"/>
              </a:rPr>
              <a:t>number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sectors.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So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all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tracks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have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same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storage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capacity.</a:t>
            </a:r>
            <a:endParaRPr sz="22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Thus,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information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packed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more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densely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inner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tracks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outer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tracks.</a:t>
            </a:r>
            <a:endParaRPr sz="2600">
              <a:latin typeface="Arial MT"/>
              <a:cs typeface="Arial MT"/>
            </a:endParaRPr>
          </a:p>
          <a:p>
            <a:pPr marL="704850" marR="72390" lvl="1" indent="-347980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arrangement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used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many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disks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because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it </a:t>
            </a:r>
            <a:r>
              <a:rPr sz="2200" dirty="0">
                <a:latin typeface="Arial MT"/>
                <a:cs typeface="Arial MT"/>
              </a:rPr>
              <a:t>simplifies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electronic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circuits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needed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access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data.</a:t>
            </a:r>
            <a:endParaRPr sz="2200">
              <a:latin typeface="Arial MT"/>
              <a:cs typeface="Arial MT"/>
            </a:endParaRPr>
          </a:p>
          <a:p>
            <a:pPr marL="355600" marR="170180" indent="-343535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But,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possible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increase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storage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density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by </a:t>
            </a:r>
            <a:r>
              <a:rPr sz="2600" dirty="0">
                <a:latin typeface="Arial MT"/>
                <a:cs typeface="Arial MT"/>
              </a:rPr>
              <a:t>placing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more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sectors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outer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tracks,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which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have </a:t>
            </a:r>
            <a:r>
              <a:rPr sz="2600" dirty="0">
                <a:latin typeface="Arial MT"/>
                <a:cs typeface="Arial MT"/>
              </a:rPr>
              <a:t>longer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circumference.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5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Requires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more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complicated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access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circuitry.</a:t>
            </a:r>
            <a:endParaRPr sz="22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scheme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used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large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disks.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</a:t>
            </a:r>
            <a:r>
              <a:rPr spc="-135" dirty="0"/>
              <a:t> </a:t>
            </a:r>
            <a:r>
              <a:rPr spc="-20" dirty="0"/>
              <a:t>Time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50530" cy="4898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5562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i="1" dirty="0">
                <a:latin typeface="Arial"/>
                <a:cs typeface="Arial"/>
              </a:rPr>
              <a:t>Seek</a:t>
            </a:r>
            <a:r>
              <a:rPr sz="2600" i="1" spc="-4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time</a:t>
            </a:r>
            <a:r>
              <a:rPr sz="2600" i="1" spc="-15" dirty="0">
                <a:latin typeface="Arial"/>
                <a:cs typeface="Arial"/>
              </a:rPr>
              <a:t> </a:t>
            </a:r>
            <a:r>
              <a:rPr sz="2600" dirty="0">
                <a:latin typeface="Arial MT"/>
                <a:cs typeface="Arial MT"/>
              </a:rPr>
              <a:t>–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time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required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move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read/write </a:t>
            </a:r>
            <a:r>
              <a:rPr sz="2600" dirty="0">
                <a:latin typeface="Arial MT"/>
                <a:cs typeface="Arial MT"/>
              </a:rPr>
              <a:t>head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proper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track.</a:t>
            </a:r>
            <a:endParaRPr sz="2600">
              <a:latin typeface="Arial MT"/>
              <a:cs typeface="Arial MT"/>
            </a:endParaRPr>
          </a:p>
          <a:p>
            <a:pPr marL="704850" marR="376555" lvl="1" indent="-347980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850" algn="l"/>
              </a:tabLst>
            </a:pPr>
            <a:r>
              <a:rPr sz="2200" dirty="0">
                <a:latin typeface="Arial MT"/>
                <a:cs typeface="Arial MT"/>
              </a:rPr>
              <a:t>Depends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on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initial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position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head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relative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the </a:t>
            </a:r>
            <a:r>
              <a:rPr sz="2200" dirty="0">
                <a:latin typeface="Arial MT"/>
                <a:cs typeface="Arial MT"/>
              </a:rPr>
              <a:t>track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specified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address.</a:t>
            </a:r>
            <a:endParaRPr sz="22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Average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values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are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5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8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ms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range.</a:t>
            </a:r>
            <a:endParaRPr sz="22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i="1" dirty="0">
                <a:latin typeface="Arial"/>
                <a:cs typeface="Arial"/>
              </a:rPr>
              <a:t>Rotational</a:t>
            </a:r>
            <a:r>
              <a:rPr sz="2600" i="1" spc="-50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delay</a:t>
            </a:r>
            <a:r>
              <a:rPr sz="2600" i="1" spc="-45" dirty="0">
                <a:latin typeface="Arial"/>
                <a:cs typeface="Arial"/>
              </a:rPr>
              <a:t> </a:t>
            </a:r>
            <a:r>
              <a:rPr sz="2600" dirty="0">
                <a:latin typeface="Arial MT"/>
                <a:cs typeface="Arial MT"/>
              </a:rPr>
              <a:t>(</a:t>
            </a:r>
            <a:r>
              <a:rPr sz="2600" i="1" dirty="0">
                <a:latin typeface="Arial"/>
                <a:cs typeface="Arial"/>
              </a:rPr>
              <a:t>Latency</a:t>
            </a:r>
            <a:r>
              <a:rPr sz="2600" i="1" spc="-6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time</a:t>
            </a:r>
            <a:r>
              <a:rPr sz="2600" dirty="0">
                <a:latin typeface="Arial MT"/>
                <a:cs typeface="Arial MT"/>
              </a:rPr>
              <a:t>)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-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amount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time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that </a:t>
            </a:r>
            <a:r>
              <a:rPr sz="2600" dirty="0">
                <a:latin typeface="Arial MT"/>
                <a:cs typeface="Arial MT"/>
              </a:rPr>
              <a:t>elapses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after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head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positioned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over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correct </a:t>
            </a:r>
            <a:r>
              <a:rPr sz="2600" dirty="0">
                <a:latin typeface="Arial MT"/>
                <a:cs typeface="Arial MT"/>
              </a:rPr>
              <a:t>track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until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starting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position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addressed </a:t>
            </a:r>
            <a:r>
              <a:rPr sz="2600" dirty="0">
                <a:latin typeface="Arial MT"/>
                <a:cs typeface="Arial MT"/>
              </a:rPr>
              <a:t>sector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passes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under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read/write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head.</a:t>
            </a:r>
            <a:endParaRPr sz="26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4215" algn="l"/>
              </a:tabLst>
            </a:pPr>
            <a:r>
              <a:rPr sz="2200" dirty="0">
                <a:latin typeface="Arial MT"/>
                <a:cs typeface="Arial MT"/>
              </a:rPr>
              <a:t>On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average,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is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time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half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rotation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of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disk.</a:t>
            </a:r>
            <a:endParaRPr sz="22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2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sum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these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two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delays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called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disk</a:t>
            </a:r>
            <a:endParaRPr sz="26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600" i="1" dirty="0">
                <a:latin typeface="Arial"/>
                <a:cs typeface="Arial"/>
              </a:rPr>
              <a:t>access</a:t>
            </a:r>
            <a:r>
              <a:rPr sz="2600" i="1" spc="-25" dirty="0">
                <a:latin typeface="Arial"/>
                <a:cs typeface="Arial"/>
              </a:rPr>
              <a:t> </a:t>
            </a:r>
            <a:r>
              <a:rPr sz="2600" i="1" spc="-10" dirty="0">
                <a:latin typeface="Arial"/>
                <a:cs typeface="Arial"/>
              </a:rPr>
              <a:t>time</a:t>
            </a:r>
            <a:r>
              <a:rPr sz="2600" spc="-10" dirty="0">
                <a:latin typeface="Arial MT"/>
                <a:cs typeface="Arial MT"/>
              </a:rPr>
              <a:t>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Data</a:t>
            </a:r>
            <a:r>
              <a:rPr spc="-85" dirty="0"/>
              <a:t> </a:t>
            </a:r>
            <a:r>
              <a:rPr spc="-10" dirty="0"/>
              <a:t>Buffer/Cache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38465" cy="4556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56870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</a:t>
            </a:r>
            <a:r>
              <a:rPr sz="2600" spc="-1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drive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connected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rest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computer </a:t>
            </a:r>
            <a:r>
              <a:rPr sz="2600" dirty="0">
                <a:latin typeface="Arial MT"/>
                <a:cs typeface="Arial MT"/>
              </a:rPr>
              <a:t>system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using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some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standard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interconnection </a:t>
            </a:r>
            <a:r>
              <a:rPr sz="2600" dirty="0">
                <a:latin typeface="Arial MT"/>
                <a:cs typeface="Arial MT"/>
              </a:rPr>
              <a:t>scheme,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such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 SCSI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SATA.</a:t>
            </a:r>
            <a:endParaRPr sz="2600">
              <a:latin typeface="Arial MT"/>
              <a:cs typeface="Arial MT"/>
            </a:endParaRPr>
          </a:p>
          <a:p>
            <a:pPr marL="703580" lvl="1" indent="-346710" algn="just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3580" algn="l"/>
              </a:tabLst>
            </a:pPr>
            <a:r>
              <a:rPr sz="2200" dirty="0">
                <a:latin typeface="Arial MT"/>
                <a:cs typeface="Arial MT"/>
              </a:rPr>
              <a:t>SCSI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–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Small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Computer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System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Interface</a:t>
            </a:r>
            <a:endParaRPr sz="2200">
              <a:latin typeface="Arial MT"/>
              <a:cs typeface="Arial MT"/>
            </a:endParaRPr>
          </a:p>
          <a:p>
            <a:pPr marL="703580" lvl="1" indent="-346710" algn="just">
              <a:lnSpc>
                <a:spcPct val="100000"/>
              </a:lnSpc>
              <a:spcBef>
                <a:spcPts val="530"/>
              </a:spcBef>
              <a:buClr>
                <a:srgbClr val="669999"/>
              </a:buClr>
              <a:buSzPct val="68181"/>
              <a:buFont typeface="Wingdings"/>
              <a:buChar char=""/>
              <a:tabLst>
                <a:tab pos="703580" algn="l"/>
              </a:tabLst>
            </a:pPr>
            <a:r>
              <a:rPr sz="2200" spc="-95" dirty="0">
                <a:latin typeface="Arial MT"/>
                <a:cs typeface="Arial MT"/>
              </a:rPr>
              <a:t>SATA</a:t>
            </a:r>
            <a:r>
              <a:rPr sz="2200" spc="-1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–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Serial</a:t>
            </a:r>
            <a:r>
              <a:rPr sz="2200" spc="-1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Advanced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40" dirty="0">
                <a:latin typeface="Arial MT"/>
                <a:cs typeface="Arial MT"/>
              </a:rPr>
              <a:t>Technology</a:t>
            </a:r>
            <a:r>
              <a:rPr sz="2200" spc="-114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Attachment</a:t>
            </a:r>
            <a:endParaRPr sz="2200">
              <a:latin typeface="Arial MT"/>
              <a:cs typeface="Arial MT"/>
            </a:endParaRPr>
          </a:p>
          <a:p>
            <a:pPr marL="355600" marR="211454" indent="-343535" algn="just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interconnection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hardware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usually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capable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of </a:t>
            </a:r>
            <a:r>
              <a:rPr sz="2600" dirty="0">
                <a:latin typeface="Arial MT"/>
                <a:cs typeface="Arial MT"/>
              </a:rPr>
              <a:t>transferring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much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higher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rates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rate </a:t>
            </a:r>
            <a:r>
              <a:rPr sz="2600" dirty="0">
                <a:latin typeface="Arial MT"/>
                <a:cs typeface="Arial MT"/>
              </a:rPr>
              <a:t>at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which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from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tracks.</a:t>
            </a:r>
            <a:endParaRPr sz="2600">
              <a:latin typeface="Arial MT"/>
              <a:cs typeface="Arial MT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efficient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way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deal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with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possible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differences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transfer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rates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include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i="1" dirty="0">
                <a:latin typeface="Arial"/>
                <a:cs typeface="Arial"/>
              </a:rPr>
              <a:t>data</a:t>
            </a:r>
            <a:r>
              <a:rPr sz="2600" i="1" spc="-2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buffer</a:t>
            </a:r>
            <a:r>
              <a:rPr sz="2600" i="1" spc="-20" dirty="0">
                <a:latin typeface="Arial"/>
                <a:cs typeface="Arial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disk </a:t>
            </a:r>
            <a:r>
              <a:rPr sz="2600" spc="-10" dirty="0">
                <a:latin typeface="Arial MT"/>
                <a:cs typeface="Arial MT"/>
              </a:rPr>
              <a:t>unit.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Data</a:t>
            </a:r>
            <a:r>
              <a:rPr spc="-85" dirty="0"/>
              <a:t> </a:t>
            </a:r>
            <a:r>
              <a:rPr spc="-10" dirty="0"/>
              <a:t>Buffer/Cache..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8019415" cy="3610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30" marR="170180" indent="-342265" algn="just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buffer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semiconductor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memory,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capable 	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storing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few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megabytes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data.</a:t>
            </a:r>
            <a:endParaRPr sz="2800">
              <a:latin typeface="Arial MT"/>
              <a:cs typeface="Arial MT"/>
            </a:endParaRPr>
          </a:p>
          <a:p>
            <a:pPr marL="354330" marR="5080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requested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transferred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	</a:t>
            </a:r>
            <a:r>
              <a:rPr sz="2800" dirty="0">
                <a:latin typeface="Arial MT"/>
                <a:cs typeface="Arial MT"/>
              </a:rPr>
              <a:t>disk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tracks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buffer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rate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dependent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on 	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rotational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disk.</a:t>
            </a:r>
            <a:endParaRPr sz="2800">
              <a:latin typeface="Arial MT"/>
              <a:cs typeface="Arial MT"/>
            </a:endParaRPr>
          </a:p>
          <a:p>
            <a:pPr marL="355600" marR="17653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0" dirty="0">
                <a:latin typeface="Arial MT"/>
                <a:cs typeface="Arial MT"/>
              </a:rPr>
              <a:t>Transfers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buffer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main </a:t>
            </a:r>
            <a:r>
              <a:rPr sz="2800" dirty="0">
                <a:latin typeface="Arial MT"/>
                <a:cs typeface="Arial MT"/>
              </a:rPr>
              <a:t>memory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take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place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maximum </a:t>
            </a:r>
            <a:r>
              <a:rPr sz="2800" dirty="0">
                <a:latin typeface="Arial MT"/>
                <a:cs typeface="Arial MT"/>
              </a:rPr>
              <a:t>rate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allowed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bus.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Data</a:t>
            </a:r>
            <a:r>
              <a:rPr spc="-85" dirty="0"/>
              <a:t> </a:t>
            </a:r>
            <a:r>
              <a:rPr spc="-10" dirty="0"/>
              <a:t>Buffer/Cache..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4736" rIns="0" bIns="0" rtlCol="0">
            <a:spAutoFit/>
          </a:bodyPr>
          <a:lstStyle/>
          <a:p>
            <a:pPr marL="355600" marR="44259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The</a:t>
            </a:r>
            <a:r>
              <a:rPr spc="-45" dirty="0"/>
              <a:t> </a:t>
            </a:r>
            <a:r>
              <a:rPr dirty="0"/>
              <a:t>data</a:t>
            </a:r>
            <a:r>
              <a:rPr spc="-65" dirty="0"/>
              <a:t> </a:t>
            </a:r>
            <a:r>
              <a:rPr dirty="0"/>
              <a:t>buffer</a:t>
            </a:r>
            <a:r>
              <a:rPr spc="-50" dirty="0"/>
              <a:t> </a:t>
            </a:r>
            <a:r>
              <a:rPr dirty="0"/>
              <a:t>can</a:t>
            </a:r>
            <a:r>
              <a:rPr spc="-65" dirty="0"/>
              <a:t> </a:t>
            </a:r>
            <a:r>
              <a:rPr dirty="0"/>
              <a:t>also</a:t>
            </a:r>
            <a:r>
              <a:rPr spc="-50" dirty="0"/>
              <a:t> </a:t>
            </a:r>
            <a:r>
              <a:rPr dirty="0"/>
              <a:t>be</a:t>
            </a:r>
            <a:r>
              <a:rPr spc="-50" dirty="0"/>
              <a:t> </a:t>
            </a:r>
            <a:r>
              <a:rPr dirty="0"/>
              <a:t>used</a:t>
            </a:r>
            <a:r>
              <a:rPr spc="-55" dirty="0"/>
              <a:t> </a:t>
            </a:r>
            <a:r>
              <a:rPr dirty="0"/>
              <a:t>to</a:t>
            </a:r>
            <a:r>
              <a:rPr spc="-65" dirty="0"/>
              <a:t> </a:t>
            </a:r>
            <a:r>
              <a:rPr dirty="0"/>
              <a:t>provide</a:t>
            </a:r>
            <a:r>
              <a:rPr spc="-45" dirty="0"/>
              <a:t> </a:t>
            </a:r>
            <a:r>
              <a:rPr spc="-50" dirty="0"/>
              <a:t>a </a:t>
            </a:r>
            <a:r>
              <a:rPr dirty="0"/>
              <a:t>caching</a:t>
            </a:r>
            <a:r>
              <a:rPr spc="-85" dirty="0"/>
              <a:t> </a:t>
            </a:r>
            <a:r>
              <a:rPr dirty="0"/>
              <a:t>mechanism</a:t>
            </a:r>
            <a:r>
              <a:rPr spc="-65" dirty="0"/>
              <a:t> </a:t>
            </a:r>
            <a:r>
              <a:rPr dirty="0"/>
              <a:t>for</a:t>
            </a:r>
            <a:r>
              <a:rPr spc="-70" dirty="0"/>
              <a:t> </a:t>
            </a:r>
            <a:r>
              <a:rPr dirty="0"/>
              <a:t>the</a:t>
            </a:r>
            <a:r>
              <a:rPr spc="-80" dirty="0"/>
              <a:t> </a:t>
            </a:r>
            <a:r>
              <a:rPr spc="-10" dirty="0"/>
              <a:t>disk.</a:t>
            </a:r>
          </a:p>
          <a:p>
            <a:pPr marL="355600" marR="163195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When</a:t>
            </a:r>
            <a:r>
              <a:rPr spc="-45" dirty="0"/>
              <a:t> </a:t>
            </a:r>
            <a:r>
              <a:rPr dirty="0"/>
              <a:t>a</a:t>
            </a:r>
            <a:r>
              <a:rPr spc="-55" dirty="0"/>
              <a:t> </a:t>
            </a:r>
            <a:r>
              <a:rPr dirty="0"/>
              <a:t>read</a:t>
            </a:r>
            <a:r>
              <a:rPr spc="-55" dirty="0"/>
              <a:t> </a:t>
            </a:r>
            <a:r>
              <a:rPr dirty="0"/>
              <a:t>request</a:t>
            </a:r>
            <a:r>
              <a:rPr spc="-55" dirty="0"/>
              <a:t> </a:t>
            </a:r>
            <a:r>
              <a:rPr dirty="0"/>
              <a:t>arrives</a:t>
            </a:r>
            <a:r>
              <a:rPr spc="-45" dirty="0"/>
              <a:t> </a:t>
            </a:r>
            <a:r>
              <a:rPr dirty="0"/>
              <a:t>at</a:t>
            </a:r>
            <a:r>
              <a:rPr spc="-5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dirty="0"/>
              <a:t>disk,</a:t>
            </a:r>
            <a:r>
              <a:rPr spc="-75" dirty="0"/>
              <a:t> </a:t>
            </a:r>
            <a:r>
              <a:rPr spc="-25" dirty="0"/>
              <a:t>the </a:t>
            </a:r>
            <a:r>
              <a:rPr dirty="0"/>
              <a:t>controller</a:t>
            </a:r>
            <a:r>
              <a:rPr spc="-55" dirty="0"/>
              <a:t> </a:t>
            </a:r>
            <a:r>
              <a:rPr dirty="0"/>
              <a:t>can</a:t>
            </a:r>
            <a:r>
              <a:rPr spc="-40" dirty="0"/>
              <a:t> </a:t>
            </a:r>
            <a:r>
              <a:rPr dirty="0"/>
              <a:t>first</a:t>
            </a:r>
            <a:r>
              <a:rPr spc="-70" dirty="0"/>
              <a:t> </a:t>
            </a:r>
            <a:r>
              <a:rPr dirty="0"/>
              <a:t>check</a:t>
            </a:r>
            <a:r>
              <a:rPr spc="-50" dirty="0"/>
              <a:t> </a:t>
            </a:r>
            <a:r>
              <a:rPr dirty="0"/>
              <a:t>to</a:t>
            </a:r>
            <a:r>
              <a:rPr spc="-55" dirty="0"/>
              <a:t> </a:t>
            </a:r>
            <a:r>
              <a:rPr dirty="0"/>
              <a:t>see</a:t>
            </a:r>
            <a:r>
              <a:rPr spc="-50" dirty="0"/>
              <a:t> </a:t>
            </a:r>
            <a:r>
              <a:rPr dirty="0"/>
              <a:t>if</a:t>
            </a:r>
            <a:r>
              <a:rPr spc="-4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desired </a:t>
            </a:r>
            <a:r>
              <a:rPr dirty="0"/>
              <a:t>data</a:t>
            </a:r>
            <a:r>
              <a:rPr spc="-55" dirty="0"/>
              <a:t> </a:t>
            </a:r>
            <a:r>
              <a:rPr dirty="0"/>
              <a:t>are</a:t>
            </a:r>
            <a:r>
              <a:rPr spc="-65" dirty="0"/>
              <a:t> </a:t>
            </a:r>
            <a:r>
              <a:rPr dirty="0"/>
              <a:t>already</a:t>
            </a:r>
            <a:r>
              <a:rPr spc="-55" dirty="0"/>
              <a:t> </a:t>
            </a:r>
            <a:r>
              <a:rPr dirty="0"/>
              <a:t>available</a:t>
            </a:r>
            <a:r>
              <a:rPr spc="-50" dirty="0"/>
              <a:t> </a:t>
            </a:r>
            <a:r>
              <a:rPr dirty="0"/>
              <a:t>in</a:t>
            </a:r>
            <a:r>
              <a:rPr spc="-55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cache</a:t>
            </a:r>
            <a:r>
              <a:rPr spc="-55" dirty="0"/>
              <a:t> </a:t>
            </a:r>
            <a:r>
              <a:rPr spc="-10" dirty="0"/>
              <a:t>(buffer).</a:t>
            </a:r>
          </a:p>
          <a:p>
            <a:pPr marL="704850" marR="970280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dirty="0">
                <a:latin typeface="Arial MT"/>
                <a:cs typeface="Arial MT"/>
              </a:rPr>
              <a:t>If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transferred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in </a:t>
            </a:r>
            <a:r>
              <a:rPr sz="2400" dirty="0">
                <a:latin typeface="Arial MT"/>
                <a:cs typeface="Arial MT"/>
              </a:rPr>
              <a:t>microseconds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instead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milliseconds.</a:t>
            </a: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5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dirty="0"/>
              <a:t>Otherwise,</a:t>
            </a:r>
            <a:r>
              <a:rPr spc="-60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data</a:t>
            </a:r>
            <a:r>
              <a:rPr spc="-40" dirty="0"/>
              <a:t> </a:t>
            </a:r>
            <a:r>
              <a:rPr dirty="0"/>
              <a:t>are</a:t>
            </a:r>
            <a:r>
              <a:rPr spc="-55" dirty="0"/>
              <a:t> </a:t>
            </a:r>
            <a:r>
              <a:rPr dirty="0"/>
              <a:t>read</a:t>
            </a:r>
            <a:r>
              <a:rPr spc="-55" dirty="0"/>
              <a:t> </a:t>
            </a:r>
            <a:r>
              <a:rPr dirty="0"/>
              <a:t>from</a:t>
            </a:r>
            <a:r>
              <a:rPr spc="-55" dirty="0"/>
              <a:t> </a:t>
            </a:r>
            <a:r>
              <a:rPr dirty="0"/>
              <a:t>a</a:t>
            </a:r>
            <a:r>
              <a:rPr spc="-55" dirty="0"/>
              <a:t> </a:t>
            </a:r>
            <a:r>
              <a:rPr dirty="0"/>
              <a:t>disk</a:t>
            </a:r>
            <a:r>
              <a:rPr spc="-55" dirty="0"/>
              <a:t> </a:t>
            </a:r>
            <a:r>
              <a:rPr dirty="0"/>
              <a:t>track</a:t>
            </a:r>
            <a:r>
              <a:rPr spc="-55" dirty="0"/>
              <a:t> </a:t>
            </a:r>
            <a:r>
              <a:rPr spc="-25" dirty="0"/>
              <a:t>in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usual</a:t>
            </a:r>
            <a:r>
              <a:rPr spc="-80" dirty="0"/>
              <a:t> </a:t>
            </a:r>
            <a:r>
              <a:rPr spc="-25" dirty="0"/>
              <a:t>way,</a:t>
            </a:r>
            <a:r>
              <a:rPr spc="-80" dirty="0"/>
              <a:t> </a:t>
            </a:r>
            <a:r>
              <a:rPr dirty="0"/>
              <a:t>stored</a:t>
            </a:r>
            <a:r>
              <a:rPr spc="-70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spc="-20" dirty="0"/>
              <a:t>buffer,</a:t>
            </a:r>
            <a:r>
              <a:rPr spc="-75" dirty="0"/>
              <a:t> </a:t>
            </a:r>
            <a:r>
              <a:rPr spc="-20" dirty="0"/>
              <a:t>then </a:t>
            </a:r>
            <a:r>
              <a:rPr dirty="0"/>
              <a:t>transferred</a:t>
            </a:r>
            <a:r>
              <a:rPr spc="-65" dirty="0"/>
              <a:t> </a:t>
            </a:r>
            <a:r>
              <a:rPr dirty="0"/>
              <a:t>to</a:t>
            </a:r>
            <a:r>
              <a:rPr spc="-65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spc="-10" dirty="0"/>
              <a:t>memory.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Disk</a:t>
            </a:r>
            <a:r>
              <a:rPr spc="-90" dirty="0"/>
              <a:t> </a:t>
            </a:r>
            <a:r>
              <a:rPr spc="-10" dirty="0"/>
              <a:t>Controller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1754"/>
            <a:ext cx="7905115" cy="3824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Operation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disk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drive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controlled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by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a</a:t>
            </a:r>
            <a:endParaRPr sz="30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3000" i="1" dirty="0">
                <a:latin typeface="Arial"/>
                <a:cs typeface="Arial"/>
              </a:rPr>
              <a:t>disk</a:t>
            </a:r>
            <a:r>
              <a:rPr sz="3000" i="1" spc="-1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controller</a:t>
            </a:r>
            <a:r>
              <a:rPr sz="3000" i="1" spc="-35" dirty="0">
                <a:latin typeface="Arial"/>
                <a:cs typeface="Arial"/>
              </a:rPr>
              <a:t> </a:t>
            </a:r>
            <a:r>
              <a:rPr sz="3000" spc="-10" dirty="0">
                <a:latin typeface="Arial MT"/>
                <a:cs typeface="Arial MT"/>
              </a:rPr>
              <a:t>circuit</a:t>
            </a:r>
            <a:endParaRPr sz="3000">
              <a:latin typeface="Arial MT"/>
              <a:cs typeface="Arial MT"/>
            </a:endParaRPr>
          </a:p>
          <a:p>
            <a:pPr marL="704850" marR="5080" lvl="1" indent="-347980">
              <a:lnSpc>
                <a:spcPct val="100000"/>
              </a:lnSpc>
              <a:spcBef>
                <a:spcPts val="640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850" algn="l"/>
              </a:tabLst>
            </a:pPr>
            <a:r>
              <a:rPr sz="2600" dirty="0">
                <a:latin typeface="Arial MT"/>
                <a:cs typeface="Arial MT"/>
              </a:rPr>
              <a:t>Also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provides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interface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between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drive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rest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computer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system.</a:t>
            </a:r>
            <a:endParaRPr sz="2600">
              <a:latin typeface="Arial MT"/>
              <a:cs typeface="Arial MT"/>
            </a:endParaRPr>
          </a:p>
          <a:p>
            <a:pPr marL="355600" marR="411480" indent="-343535">
              <a:lnSpc>
                <a:spcPct val="100000"/>
              </a:lnSpc>
              <a:spcBef>
                <a:spcPts val="70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One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disk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controller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may</a:t>
            </a:r>
            <a:r>
              <a:rPr sz="3000" spc="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used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control </a:t>
            </a:r>
            <a:r>
              <a:rPr sz="3000" dirty="0">
                <a:latin typeface="Arial MT"/>
                <a:cs typeface="Arial MT"/>
              </a:rPr>
              <a:t>more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than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drive.</a:t>
            </a:r>
            <a:endParaRPr sz="3000">
              <a:latin typeface="Arial MT"/>
              <a:cs typeface="Arial MT"/>
            </a:endParaRPr>
          </a:p>
          <a:p>
            <a:pPr marL="355600" marR="581025" indent="-343535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Figure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5.31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shows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disk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controller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which </a:t>
            </a:r>
            <a:r>
              <a:rPr sz="3000" dirty="0">
                <a:latin typeface="Arial MT"/>
                <a:cs typeface="Arial MT"/>
              </a:rPr>
              <a:t>controls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two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disk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drives.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382524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Disk</a:t>
            </a:r>
            <a:r>
              <a:rPr spc="-85" dirty="0"/>
              <a:t> </a:t>
            </a:r>
            <a:r>
              <a:rPr spc="-10" dirty="0"/>
              <a:t>Controller..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76044" y="1915667"/>
            <a:ext cx="1651000" cy="673735"/>
          </a:xfrm>
          <a:prstGeom prst="rect">
            <a:avLst/>
          </a:prstGeom>
          <a:ln w="24383">
            <a:solidFill>
              <a:srgbClr val="00AFEF"/>
            </a:solidFill>
          </a:ln>
        </p:spPr>
        <p:txBody>
          <a:bodyPr vert="horz" wrap="square" lIns="0" tIns="175260" rIns="0" bIns="0" rtlCol="0">
            <a:spAutoFit/>
          </a:bodyPr>
          <a:lstStyle/>
          <a:p>
            <a:pPr marL="417830">
              <a:lnSpc>
                <a:spcPct val="100000"/>
              </a:lnSpc>
              <a:spcBef>
                <a:spcPts val="1380"/>
              </a:spcBef>
            </a:pPr>
            <a:r>
              <a:rPr sz="1700" spc="-10" dirty="0">
                <a:latin typeface="Calibri"/>
                <a:cs typeface="Calibri"/>
              </a:rPr>
              <a:t>Processor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36185" y="1915667"/>
            <a:ext cx="1965325" cy="673735"/>
          </a:xfrm>
          <a:prstGeom prst="rect">
            <a:avLst/>
          </a:prstGeom>
          <a:ln w="24384">
            <a:solidFill>
              <a:srgbClr val="00AFEF"/>
            </a:solidFill>
          </a:ln>
        </p:spPr>
        <p:txBody>
          <a:bodyPr vert="horz" wrap="square" lIns="0" tIns="175260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380"/>
              </a:spcBef>
            </a:pPr>
            <a:r>
              <a:rPr sz="1700" dirty="0">
                <a:latin typeface="Calibri"/>
                <a:cs typeface="Calibri"/>
              </a:rPr>
              <a:t>Main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memory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76044" y="2589276"/>
            <a:ext cx="5274945" cy="977265"/>
          </a:xfrm>
          <a:custGeom>
            <a:avLst/>
            <a:gdLst/>
            <a:ahLst/>
            <a:cxnLst/>
            <a:rect l="l" t="t" r="r" b="b"/>
            <a:pathLst>
              <a:path w="5274945" h="977264">
                <a:moveTo>
                  <a:pt x="5274563" y="510539"/>
                </a:moveTo>
                <a:lnTo>
                  <a:pt x="0" y="512063"/>
                </a:lnTo>
              </a:path>
              <a:path w="5274945" h="977264">
                <a:moveTo>
                  <a:pt x="859536" y="510539"/>
                </a:moveTo>
                <a:lnTo>
                  <a:pt x="861060" y="0"/>
                </a:lnTo>
              </a:path>
              <a:path w="5274945" h="977264">
                <a:moveTo>
                  <a:pt x="3624072" y="510539"/>
                </a:moveTo>
                <a:lnTo>
                  <a:pt x="3625596" y="0"/>
                </a:lnTo>
              </a:path>
              <a:path w="5274945" h="977264">
                <a:moveTo>
                  <a:pt x="2185416" y="976884"/>
                </a:moveTo>
                <a:lnTo>
                  <a:pt x="2186940" y="510539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74264" y="4216908"/>
            <a:ext cx="791210" cy="1000125"/>
          </a:xfrm>
          <a:custGeom>
            <a:avLst/>
            <a:gdLst/>
            <a:ahLst/>
            <a:cxnLst/>
            <a:rect l="l" t="t" r="r" b="b"/>
            <a:pathLst>
              <a:path w="791210" h="1000125">
                <a:moveTo>
                  <a:pt x="0" y="999744"/>
                </a:moveTo>
                <a:lnTo>
                  <a:pt x="0" y="534797"/>
                </a:lnTo>
                <a:lnTo>
                  <a:pt x="790956" y="534797"/>
                </a:lnTo>
                <a:lnTo>
                  <a:pt x="790956" y="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84547" y="4216908"/>
            <a:ext cx="791210" cy="1000125"/>
          </a:xfrm>
          <a:custGeom>
            <a:avLst/>
            <a:gdLst/>
            <a:ahLst/>
            <a:cxnLst/>
            <a:rect l="l" t="t" r="r" b="b"/>
            <a:pathLst>
              <a:path w="791210" h="1000125">
                <a:moveTo>
                  <a:pt x="790955" y="999744"/>
                </a:moveTo>
                <a:lnTo>
                  <a:pt x="790955" y="534797"/>
                </a:lnTo>
                <a:lnTo>
                  <a:pt x="0" y="534797"/>
                </a:lnTo>
                <a:lnTo>
                  <a:pt x="0" y="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093967" y="3146298"/>
            <a:ext cx="101346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10" dirty="0">
                <a:latin typeface="Calibri"/>
                <a:cs typeface="Calibri"/>
              </a:rPr>
              <a:t>System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bus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00400" y="3566159"/>
            <a:ext cx="1649095" cy="650875"/>
          </a:xfrm>
          <a:prstGeom prst="rect">
            <a:avLst/>
          </a:prstGeom>
          <a:ln w="24383">
            <a:solidFill>
              <a:srgbClr val="00AFEF"/>
            </a:solidFill>
          </a:ln>
        </p:spPr>
        <p:txBody>
          <a:bodyPr vert="horz" wrap="square" lIns="0" tIns="173990" rIns="0" bIns="0" rtlCol="0">
            <a:spAutoFit/>
          </a:bodyPr>
          <a:lstStyle/>
          <a:p>
            <a:pPr marL="186055">
              <a:lnSpc>
                <a:spcPct val="100000"/>
              </a:lnSpc>
              <a:spcBef>
                <a:spcPts val="1370"/>
              </a:spcBef>
            </a:pPr>
            <a:r>
              <a:rPr sz="1700" dirty="0">
                <a:latin typeface="Calibri"/>
                <a:cs typeface="Calibri"/>
              </a:rPr>
              <a:t>Disk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controller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02179" y="5216652"/>
            <a:ext cx="1324610" cy="650875"/>
          </a:xfrm>
          <a:prstGeom prst="rect">
            <a:avLst/>
          </a:prstGeom>
          <a:ln w="24383">
            <a:solidFill>
              <a:srgbClr val="00AFEF"/>
            </a:solidFill>
          </a:ln>
        </p:spPr>
        <p:txBody>
          <a:bodyPr vert="horz" wrap="square" lIns="0" tIns="175260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1380"/>
              </a:spcBef>
            </a:pPr>
            <a:r>
              <a:rPr sz="1700" dirty="0">
                <a:latin typeface="Calibri"/>
                <a:cs typeface="Calibri"/>
              </a:rPr>
              <a:t>Disk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drive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36185" y="5216652"/>
            <a:ext cx="1290320" cy="650875"/>
          </a:xfrm>
          <a:prstGeom prst="rect">
            <a:avLst/>
          </a:prstGeom>
          <a:ln w="24383">
            <a:solidFill>
              <a:srgbClr val="00AFEF"/>
            </a:solidFill>
          </a:ln>
        </p:spPr>
        <p:txBody>
          <a:bodyPr vert="horz" wrap="square" lIns="0" tIns="175260" rIns="0" bIns="0" rtlCol="0">
            <a:spAutoFit/>
          </a:bodyPr>
          <a:lstStyle/>
          <a:p>
            <a:pPr marL="222250">
              <a:lnSpc>
                <a:spcPct val="100000"/>
              </a:lnSpc>
              <a:spcBef>
                <a:spcPts val="1380"/>
              </a:spcBef>
            </a:pPr>
            <a:r>
              <a:rPr sz="1700" dirty="0">
                <a:latin typeface="Calibri"/>
                <a:cs typeface="Calibri"/>
              </a:rPr>
              <a:t>Disk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drive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6728" y="6398257"/>
            <a:ext cx="2895414" cy="180163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382587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Disk</a:t>
            </a:r>
            <a:r>
              <a:rPr spc="-90" dirty="0"/>
              <a:t> </a:t>
            </a:r>
            <a:r>
              <a:rPr spc="-10" dirty="0"/>
              <a:t>Controller..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20990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controller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communicates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directly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with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processor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contains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number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registers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written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operating system.</a:t>
            </a:r>
            <a:endParaRPr sz="2800">
              <a:latin typeface="Arial MT"/>
              <a:cs typeface="Arial MT"/>
            </a:endParaRPr>
          </a:p>
          <a:p>
            <a:pPr marL="354330" marR="233679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Thus,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communication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the 	</a:t>
            </a:r>
            <a:r>
              <a:rPr sz="2800" dirty="0">
                <a:latin typeface="Arial MT"/>
                <a:cs typeface="Arial MT"/>
              </a:rPr>
              <a:t>disk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controller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achieved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same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manner 	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any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I/O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interface.</a:t>
            </a:r>
            <a:endParaRPr sz="2800">
              <a:latin typeface="Arial MT"/>
              <a:cs typeface="Arial MT"/>
            </a:endParaRPr>
          </a:p>
          <a:p>
            <a:pPr marL="354330" marR="594995" indent="-342265" algn="just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controller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DMA</a:t>
            </a:r>
            <a:r>
              <a:rPr sz="2800" spc="-1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scheme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to 	</a:t>
            </a:r>
            <a:r>
              <a:rPr sz="2800" dirty="0">
                <a:latin typeface="Arial MT"/>
                <a:cs typeface="Arial MT"/>
              </a:rPr>
              <a:t>transfer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data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main 	</a:t>
            </a:r>
            <a:r>
              <a:rPr sz="2800" spc="-10" dirty="0">
                <a:latin typeface="Arial MT"/>
                <a:cs typeface="Arial MT"/>
              </a:rPr>
              <a:t>memory.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382587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Disk</a:t>
            </a:r>
            <a:r>
              <a:rPr spc="-90" dirty="0"/>
              <a:t> </a:t>
            </a:r>
            <a:r>
              <a:rPr spc="-10" dirty="0"/>
              <a:t>Controller..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934959" cy="4599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3147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initiates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issuing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Read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Write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requests,</a:t>
            </a:r>
            <a:endParaRPr sz="2800">
              <a:latin typeface="Arial MT"/>
              <a:cs typeface="Arial MT"/>
            </a:endParaRPr>
          </a:p>
          <a:p>
            <a:pPr marL="355600" marR="6350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Controller’s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registers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loaded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necessary </a:t>
            </a:r>
            <a:r>
              <a:rPr sz="2800" dirty="0">
                <a:latin typeface="Arial MT"/>
                <a:cs typeface="Arial MT"/>
              </a:rPr>
              <a:t>information</a:t>
            </a:r>
            <a:r>
              <a:rPr sz="2800" spc="-13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like:</a:t>
            </a:r>
            <a:endParaRPr sz="2800">
              <a:latin typeface="Arial MT"/>
              <a:cs typeface="Arial MT"/>
            </a:endParaRPr>
          </a:p>
          <a:p>
            <a:pPr marL="703580" marR="5080" lvl="1" indent="-346710" algn="just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i="1" dirty="0">
                <a:latin typeface="Arial"/>
                <a:cs typeface="Arial"/>
              </a:rPr>
              <a:t>Main</a:t>
            </a:r>
            <a:r>
              <a:rPr sz="2400" i="1" spc="-5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memory</a:t>
            </a:r>
            <a:r>
              <a:rPr sz="2400" i="1" spc="-1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address</a:t>
            </a:r>
            <a:r>
              <a:rPr sz="2400" i="1" spc="-5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–</a:t>
            </a:r>
            <a:r>
              <a:rPr sz="2400" i="1" spc="-5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main 	</a:t>
            </a:r>
            <a:r>
              <a:rPr sz="2400" dirty="0">
                <a:latin typeface="Arial MT"/>
                <a:cs typeface="Arial MT"/>
              </a:rPr>
              <a:t>memory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involved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	</a:t>
            </a:r>
            <a:r>
              <a:rPr sz="2400" spc="-10" dirty="0">
                <a:latin typeface="Arial MT"/>
                <a:cs typeface="Arial MT"/>
              </a:rPr>
              <a:t>transfer.</a:t>
            </a:r>
            <a:endParaRPr sz="2400">
              <a:latin typeface="Arial MT"/>
              <a:cs typeface="Arial MT"/>
            </a:endParaRPr>
          </a:p>
          <a:p>
            <a:pPr marL="704215" lvl="1" indent="-347345" algn="just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i="1" dirty="0">
                <a:latin typeface="Arial"/>
                <a:cs typeface="Arial"/>
              </a:rPr>
              <a:t>Disk</a:t>
            </a:r>
            <a:r>
              <a:rPr sz="2400" i="1" spc="-2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address</a:t>
            </a:r>
            <a:r>
              <a:rPr sz="2400" i="1" spc="-4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–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location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sector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containing</a:t>
            </a:r>
            <a:endParaRPr sz="2400">
              <a:latin typeface="Arial MT"/>
              <a:cs typeface="Arial MT"/>
            </a:endParaRPr>
          </a:p>
          <a:p>
            <a:pPr marL="704850" algn="just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beginning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desired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words.</a:t>
            </a:r>
            <a:endParaRPr sz="2400">
              <a:latin typeface="Arial MT"/>
              <a:cs typeface="Arial MT"/>
            </a:endParaRPr>
          </a:p>
          <a:p>
            <a:pPr marL="703580" marR="55880" lvl="1" indent="-346710" algn="just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i="1" dirty="0">
                <a:latin typeface="Arial"/>
                <a:cs typeface="Arial"/>
              </a:rPr>
              <a:t>Word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count</a:t>
            </a:r>
            <a:r>
              <a:rPr sz="2400" i="1" spc="-4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–</a:t>
            </a:r>
            <a:r>
              <a:rPr sz="2400" i="1" spc="-4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number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words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be 	</a:t>
            </a:r>
            <a:r>
              <a:rPr sz="2400" spc="-10" dirty="0">
                <a:latin typeface="Arial MT"/>
                <a:cs typeface="Arial MT"/>
              </a:rPr>
              <a:t>transferred.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382587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Disk</a:t>
            </a:r>
            <a:r>
              <a:rPr spc="-90" dirty="0"/>
              <a:t> </a:t>
            </a:r>
            <a:r>
              <a:rPr spc="-10" dirty="0"/>
              <a:t>Controller..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2"/>
            <a:ext cx="7789545" cy="4218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97840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drive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side,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controller’s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major </a:t>
            </a:r>
            <a:r>
              <a:rPr sz="2800" dirty="0">
                <a:latin typeface="Arial MT"/>
                <a:cs typeface="Arial MT"/>
              </a:rPr>
              <a:t>functions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are:</a:t>
            </a:r>
            <a:endParaRPr sz="2800">
              <a:latin typeface="Arial MT"/>
              <a:cs typeface="Arial MT"/>
            </a:endParaRPr>
          </a:p>
          <a:p>
            <a:pPr marL="704850" marR="29209" lvl="1" indent="-347980">
              <a:lnSpc>
                <a:spcPct val="100000"/>
              </a:lnSpc>
              <a:spcBef>
                <a:spcPts val="59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850" algn="l"/>
              </a:tabLst>
            </a:pPr>
            <a:r>
              <a:rPr sz="2400" i="1" dirty="0">
                <a:latin typeface="Arial"/>
                <a:cs typeface="Arial"/>
              </a:rPr>
              <a:t>Seek</a:t>
            </a:r>
            <a:r>
              <a:rPr sz="2400" i="1" spc="-5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–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Causes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drive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move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read/write </a:t>
            </a:r>
            <a:r>
              <a:rPr sz="2400" dirty="0">
                <a:latin typeface="Arial MT"/>
                <a:cs typeface="Arial MT"/>
              </a:rPr>
              <a:t>head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position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desired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track.</a:t>
            </a:r>
            <a:endParaRPr sz="2400">
              <a:latin typeface="Arial MT"/>
              <a:cs typeface="Arial MT"/>
            </a:endParaRPr>
          </a:p>
          <a:p>
            <a:pPr marL="704215" lvl="1" indent="-347345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704215" algn="l"/>
              </a:tabLst>
            </a:pPr>
            <a:r>
              <a:rPr sz="2400" i="1" dirty="0">
                <a:latin typeface="Arial"/>
                <a:cs typeface="Arial"/>
              </a:rPr>
              <a:t>Read</a:t>
            </a:r>
            <a:r>
              <a:rPr sz="2400" i="1" spc="-4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–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Initiates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starting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70485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specified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address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register.</a:t>
            </a:r>
            <a:endParaRPr sz="2400">
              <a:latin typeface="Arial MT"/>
              <a:cs typeface="Arial MT"/>
            </a:endParaRPr>
          </a:p>
          <a:p>
            <a:pPr marL="1000125" marR="5080" lvl="2" indent="-294640">
              <a:lnSpc>
                <a:spcPct val="100000"/>
              </a:lnSpc>
              <a:spcBef>
                <a:spcPts val="500"/>
              </a:spcBef>
              <a:buClr>
                <a:srgbClr val="CCCC00"/>
              </a:buClr>
              <a:buSzPct val="69047"/>
              <a:buFont typeface="Wingdings"/>
              <a:buChar char=""/>
              <a:tabLst>
                <a:tab pos="1000125" algn="l"/>
              </a:tabLst>
            </a:pPr>
            <a:r>
              <a:rPr sz="2100" dirty="0">
                <a:latin typeface="Arial MT"/>
                <a:cs typeface="Arial MT"/>
              </a:rPr>
              <a:t>Data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read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serially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from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disk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are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assembled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into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words </a:t>
            </a:r>
            <a:r>
              <a:rPr sz="2100" dirty="0">
                <a:latin typeface="Arial MT"/>
                <a:cs typeface="Arial MT"/>
              </a:rPr>
              <a:t>and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placed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into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data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buffer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for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transfer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20" dirty="0">
                <a:latin typeface="Arial MT"/>
                <a:cs typeface="Arial MT"/>
              </a:rPr>
              <a:t>main </a:t>
            </a:r>
            <a:r>
              <a:rPr sz="2100" spc="-10" dirty="0">
                <a:latin typeface="Arial MT"/>
                <a:cs typeface="Arial MT"/>
              </a:rPr>
              <a:t>memory.</a:t>
            </a:r>
            <a:endParaRPr sz="2100">
              <a:latin typeface="Arial MT"/>
              <a:cs typeface="Arial MT"/>
            </a:endParaRPr>
          </a:p>
          <a:p>
            <a:pPr marL="1000125" marR="414655" lvl="2" indent="-294640">
              <a:lnSpc>
                <a:spcPct val="100000"/>
              </a:lnSpc>
              <a:spcBef>
                <a:spcPts val="509"/>
              </a:spcBef>
              <a:buClr>
                <a:srgbClr val="CCCC00"/>
              </a:buClr>
              <a:buSzPct val="69047"/>
              <a:buFont typeface="Wingdings"/>
              <a:buChar char=""/>
              <a:tabLst>
                <a:tab pos="1000125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number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words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determined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by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word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count register.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382587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Disk</a:t>
            </a:r>
            <a:r>
              <a:rPr spc="-90" dirty="0"/>
              <a:t> </a:t>
            </a:r>
            <a:r>
              <a:rPr spc="-10" dirty="0"/>
              <a:t>Controller..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0668" y="1745107"/>
            <a:ext cx="7623175" cy="4342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 marR="626745" indent="-347980">
              <a:lnSpc>
                <a:spcPct val="100000"/>
              </a:lnSpc>
              <a:spcBef>
                <a:spcPts val="100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360045" algn="l"/>
              </a:tabLst>
            </a:pPr>
            <a:r>
              <a:rPr sz="2400" i="1" dirty="0">
                <a:latin typeface="Arial"/>
                <a:cs typeface="Arial"/>
              </a:rPr>
              <a:t>Write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–</a:t>
            </a:r>
            <a:r>
              <a:rPr sz="2400" i="1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 MT"/>
                <a:cs typeface="Arial MT"/>
              </a:rPr>
              <a:t>Transfers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disk,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using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control </a:t>
            </a:r>
            <a:r>
              <a:rPr sz="2400" dirty="0">
                <a:latin typeface="Arial MT"/>
                <a:cs typeface="Arial MT"/>
              </a:rPr>
              <a:t>method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similar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operations.</a:t>
            </a:r>
            <a:endParaRPr sz="2400">
              <a:latin typeface="Arial MT"/>
              <a:cs typeface="Arial MT"/>
            </a:endParaRPr>
          </a:p>
          <a:p>
            <a:pPr marL="360045" marR="5080" indent="-347980">
              <a:lnSpc>
                <a:spcPct val="100000"/>
              </a:lnSpc>
              <a:spcBef>
                <a:spcPts val="575"/>
              </a:spcBef>
              <a:buClr>
                <a:srgbClr val="669999"/>
              </a:buClr>
              <a:buSzPct val="68750"/>
              <a:buFont typeface="Wingdings"/>
              <a:buChar char=""/>
              <a:tabLst>
                <a:tab pos="360045" algn="l"/>
              </a:tabLst>
            </a:pPr>
            <a:r>
              <a:rPr sz="2400" i="1" dirty="0">
                <a:latin typeface="Arial"/>
                <a:cs typeface="Arial"/>
              </a:rPr>
              <a:t>Error</a:t>
            </a:r>
            <a:r>
              <a:rPr sz="2400" i="1" spc="-8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checking</a:t>
            </a:r>
            <a:r>
              <a:rPr sz="2400" i="1" spc="-5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–</a:t>
            </a:r>
            <a:r>
              <a:rPr sz="2400" i="1" spc="-8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Computes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error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correcting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code </a:t>
            </a:r>
            <a:r>
              <a:rPr sz="2400" dirty="0">
                <a:latin typeface="Arial MT"/>
                <a:cs typeface="Arial MT"/>
              </a:rPr>
              <a:t>(ECC)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value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given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sector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compares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corresponding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ECC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value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read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disk.</a:t>
            </a:r>
            <a:endParaRPr sz="2400">
              <a:latin typeface="Arial MT"/>
              <a:cs typeface="Arial MT"/>
            </a:endParaRPr>
          </a:p>
          <a:p>
            <a:pPr marL="655320" marR="201930" lvl="1" indent="-294640">
              <a:lnSpc>
                <a:spcPct val="100000"/>
              </a:lnSpc>
              <a:spcBef>
                <a:spcPts val="509"/>
              </a:spcBef>
              <a:buClr>
                <a:srgbClr val="CCCC00"/>
              </a:buClr>
              <a:buSzPct val="69047"/>
              <a:buFont typeface="Wingdings"/>
              <a:buChar char=""/>
              <a:tabLst>
                <a:tab pos="655320" algn="l"/>
              </a:tabLst>
            </a:pPr>
            <a:r>
              <a:rPr sz="2100" dirty="0">
                <a:latin typeface="Arial MT"/>
                <a:cs typeface="Arial MT"/>
              </a:rPr>
              <a:t>In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case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mismatch,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corrects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error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if</a:t>
            </a:r>
            <a:r>
              <a:rPr sz="2100" spc="-10" dirty="0">
                <a:latin typeface="Arial MT"/>
                <a:cs typeface="Arial MT"/>
              </a:rPr>
              <a:t> possible; </a:t>
            </a:r>
            <a:r>
              <a:rPr sz="2100" dirty="0">
                <a:latin typeface="Arial MT"/>
                <a:cs typeface="Arial MT"/>
              </a:rPr>
              <a:t>otherwise,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it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raises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interrupt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inform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that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an </a:t>
            </a:r>
            <a:r>
              <a:rPr sz="2100" dirty="0">
                <a:latin typeface="Arial MT"/>
                <a:cs typeface="Arial MT"/>
              </a:rPr>
              <a:t>error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has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occurred.</a:t>
            </a:r>
            <a:endParaRPr sz="2100">
              <a:latin typeface="Arial MT"/>
              <a:cs typeface="Arial MT"/>
            </a:endParaRPr>
          </a:p>
          <a:p>
            <a:pPr marL="654050" marR="43180" lvl="1" indent="-293370" algn="just">
              <a:lnSpc>
                <a:spcPct val="100000"/>
              </a:lnSpc>
              <a:spcBef>
                <a:spcPts val="505"/>
              </a:spcBef>
              <a:buClr>
                <a:srgbClr val="CCCC00"/>
              </a:buClr>
              <a:buSzPct val="69047"/>
              <a:buFont typeface="Wingdings"/>
              <a:buChar char=""/>
              <a:tabLst>
                <a:tab pos="655320" algn="l"/>
              </a:tabLst>
            </a:pPr>
            <a:r>
              <a:rPr sz="2100" dirty="0">
                <a:latin typeface="Arial MT"/>
                <a:cs typeface="Arial MT"/>
              </a:rPr>
              <a:t>During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Write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operation,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controller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computes</a:t>
            </a:r>
            <a:r>
              <a:rPr sz="2100" spc="-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ECC 	</a:t>
            </a:r>
            <a:r>
              <a:rPr sz="2100" dirty="0">
                <a:latin typeface="Arial MT"/>
                <a:cs typeface="Arial MT"/>
              </a:rPr>
              <a:t>value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for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data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be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written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and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stores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this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value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on</a:t>
            </a:r>
            <a:r>
              <a:rPr sz="2100" spc="-25" dirty="0">
                <a:latin typeface="Arial MT"/>
                <a:cs typeface="Arial MT"/>
              </a:rPr>
              <a:t> the 	</a:t>
            </a:r>
            <a:r>
              <a:rPr sz="2100" spc="-10" dirty="0">
                <a:latin typeface="Arial MT"/>
                <a:cs typeface="Arial MT"/>
              </a:rPr>
              <a:t>disk.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61848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13255" algn="l"/>
              </a:tabLst>
            </a:pPr>
            <a:r>
              <a:rPr dirty="0"/>
              <a:t>Software</a:t>
            </a:r>
            <a:r>
              <a:rPr spc="-114" dirty="0"/>
              <a:t> </a:t>
            </a:r>
            <a:r>
              <a:rPr dirty="0"/>
              <a:t>and</a:t>
            </a:r>
            <a:r>
              <a:rPr spc="-110" dirty="0"/>
              <a:t> </a:t>
            </a:r>
            <a:r>
              <a:rPr spc="-10" dirty="0"/>
              <a:t>Operating System</a:t>
            </a:r>
            <a:r>
              <a:rPr dirty="0"/>
              <a:t>	</a:t>
            </a:r>
            <a:r>
              <a:rPr spc="-10" dirty="0"/>
              <a:t>Implications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4025"/>
            <a:ext cx="8067040" cy="5099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330" marR="5080" indent="-342265" algn="just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All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transfer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activities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involving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disks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initiated 	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operating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system.</a:t>
            </a:r>
            <a:endParaRPr sz="2600">
              <a:latin typeface="Arial MT"/>
              <a:cs typeface="Arial MT"/>
            </a:endParaRPr>
          </a:p>
          <a:p>
            <a:pPr marL="355600" marR="53975" indent="-343535" algn="just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nonvolatile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storage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medium,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OS </a:t>
            </a:r>
            <a:r>
              <a:rPr sz="2600" dirty="0">
                <a:latin typeface="Arial MT"/>
                <a:cs typeface="Arial MT"/>
              </a:rPr>
              <a:t>itself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disk.</a:t>
            </a:r>
            <a:endParaRPr sz="2600">
              <a:latin typeface="Arial MT"/>
              <a:cs typeface="Arial MT"/>
            </a:endParaRPr>
          </a:p>
          <a:p>
            <a:pPr marL="355600" marR="221615" indent="-343535" algn="just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During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normal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operation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computer,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parts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OS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executed </a:t>
            </a:r>
            <a:r>
              <a:rPr sz="2600" dirty="0">
                <a:latin typeface="Arial MT"/>
                <a:cs typeface="Arial MT"/>
              </a:rPr>
              <a:t>as </a:t>
            </a:r>
            <a:r>
              <a:rPr sz="2600" spc="-10" dirty="0">
                <a:latin typeface="Arial MT"/>
                <a:cs typeface="Arial MT"/>
              </a:rPr>
              <a:t>needed.</a:t>
            </a:r>
            <a:endParaRPr sz="2600">
              <a:latin typeface="Arial MT"/>
              <a:cs typeface="Arial MT"/>
            </a:endParaRPr>
          </a:p>
          <a:p>
            <a:pPr marL="355600" marR="319405" indent="-343535" algn="just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When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power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turned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off,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main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are </a:t>
            </a:r>
            <a:r>
              <a:rPr sz="2600" spc="-20" dirty="0">
                <a:latin typeface="Arial MT"/>
                <a:cs typeface="Arial MT"/>
              </a:rPr>
              <a:t>lost.</a:t>
            </a:r>
            <a:endParaRPr sz="2600">
              <a:latin typeface="Arial MT"/>
              <a:cs typeface="Arial MT"/>
            </a:endParaRPr>
          </a:p>
          <a:p>
            <a:pPr marL="355600" marR="20764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When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power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turned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again,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to </a:t>
            </a:r>
            <a:r>
              <a:rPr sz="2600" dirty="0">
                <a:latin typeface="Arial MT"/>
                <a:cs typeface="Arial MT"/>
              </a:rPr>
              <a:t>be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memory,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which</a:t>
            </a:r>
            <a:r>
              <a:rPr sz="2600" spc="-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takes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place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part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process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known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i="1" spc="-10" dirty="0">
                <a:latin typeface="Arial"/>
                <a:cs typeface="Arial"/>
              </a:rPr>
              <a:t>booting</a:t>
            </a:r>
            <a:r>
              <a:rPr sz="2600" spc="-10" dirty="0">
                <a:latin typeface="Arial MT"/>
                <a:cs typeface="Arial MT"/>
              </a:rPr>
              <a:t>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57098"/>
            <a:ext cx="561848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13255" algn="l"/>
              </a:tabLst>
            </a:pPr>
            <a:r>
              <a:rPr dirty="0"/>
              <a:t>Software</a:t>
            </a:r>
            <a:r>
              <a:rPr spc="-114" dirty="0"/>
              <a:t> </a:t>
            </a:r>
            <a:r>
              <a:rPr dirty="0"/>
              <a:t>and</a:t>
            </a:r>
            <a:r>
              <a:rPr spc="-110" dirty="0"/>
              <a:t> </a:t>
            </a:r>
            <a:r>
              <a:rPr spc="-10" dirty="0"/>
              <a:t>Operating System</a:t>
            </a:r>
            <a:r>
              <a:rPr dirty="0"/>
              <a:t>	</a:t>
            </a:r>
            <a:r>
              <a:rPr spc="-10" dirty="0"/>
              <a:t>Implications..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4025"/>
            <a:ext cx="7994015" cy="4624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25475" indent="-343535">
              <a:lnSpc>
                <a:spcPct val="100000"/>
              </a:lnSpc>
              <a:spcBef>
                <a:spcPts val="10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spc="-120" dirty="0">
                <a:latin typeface="Arial MT"/>
                <a:cs typeface="Arial MT"/>
              </a:rPr>
              <a:t>To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initiate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booting,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tiny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part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is </a:t>
            </a:r>
            <a:r>
              <a:rPr sz="2600" dirty="0">
                <a:latin typeface="Arial MT"/>
                <a:cs typeface="Arial MT"/>
              </a:rPr>
              <a:t>implemented</a:t>
            </a:r>
            <a:r>
              <a:rPr sz="2600" spc="-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nonvolatile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ROM.</a:t>
            </a:r>
            <a:endParaRPr sz="2600">
              <a:latin typeface="Arial MT"/>
              <a:cs typeface="Arial MT"/>
            </a:endParaRPr>
          </a:p>
          <a:p>
            <a:pPr marL="355600" marR="15875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ROM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small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monitor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program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that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can </a:t>
            </a:r>
            <a:r>
              <a:rPr sz="2600" dirty="0">
                <a:latin typeface="Arial MT"/>
                <a:cs typeface="Arial MT"/>
              </a:rPr>
              <a:t>read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write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locations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well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as </a:t>
            </a:r>
            <a:r>
              <a:rPr sz="2600" dirty="0">
                <a:latin typeface="Arial MT"/>
                <a:cs typeface="Arial MT"/>
              </a:rPr>
              <a:t>read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data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stored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disk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at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address </a:t>
            </a:r>
            <a:r>
              <a:rPr sz="2600" spc="-25" dirty="0">
                <a:latin typeface="Arial MT"/>
                <a:cs typeface="Arial MT"/>
              </a:rPr>
              <a:t>0.</a:t>
            </a:r>
            <a:endParaRPr sz="2600">
              <a:latin typeface="Arial MT"/>
              <a:cs typeface="Arial MT"/>
            </a:endParaRPr>
          </a:p>
          <a:p>
            <a:pPr marL="355600" marR="144780" indent="-343535">
              <a:lnSpc>
                <a:spcPct val="100000"/>
              </a:lnSpc>
              <a:spcBef>
                <a:spcPts val="630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This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block,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referred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i="1" dirty="0">
                <a:latin typeface="Arial"/>
                <a:cs typeface="Arial"/>
              </a:rPr>
              <a:t>boot</a:t>
            </a:r>
            <a:r>
              <a:rPr sz="2600" i="1" spc="-20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block</a:t>
            </a:r>
            <a:r>
              <a:rPr sz="2600" dirty="0">
                <a:latin typeface="Arial MT"/>
                <a:cs typeface="Arial MT"/>
              </a:rPr>
              <a:t>,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contains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a </a:t>
            </a:r>
            <a:r>
              <a:rPr sz="2600" dirty="0">
                <a:latin typeface="Arial MT"/>
                <a:cs typeface="Arial MT"/>
              </a:rPr>
              <a:t>loader</a:t>
            </a:r>
            <a:r>
              <a:rPr sz="2600" spc="-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program.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Clr>
                <a:srgbClr val="330066"/>
              </a:buClr>
              <a:buSzPct val="6923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After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boot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block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loaded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memory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by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ROM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monitor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program,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loads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parts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 </a:t>
            </a:r>
            <a:r>
              <a:rPr sz="2600" dirty="0">
                <a:latin typeface="Arial MT"/>
                <a:cs typeface="Arial MT"/>
              </a:rPr>
              <a:t>OS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into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main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memory.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Floppy</a:t>
            </a:r>
            <a:r>
              <a:rPr spc="-105" dirty="0"/>
              <a:t> </a:t>
            </a:r>
            <a:r>
              <a:rPr spc="-10" dirty="0"/>
              <a:t>Disks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4711"/>
            <a:ext cx="8035290" cy="4036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30" marR="346710" indent="-342265" algn="just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i="1" dirty="0">
                <a:latin typeface="Arial"/>
                <a:cs typeface="Arial"/>
              </a:rPr>
              <a:t>Floppy</a:t>
            </a:r>
            <a:r>
              <a:rPr sz="2800" i="1" spc="-8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disks</a:t>
            </a:r>
            <a:r>
              <a:rPr sz="2800" i="1" spc="-8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smaller,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simpler,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cheaper 	</a:t>
            </a:r>
            <a:r>
              <a:rPr sz="2800" dirty="0">
                <a:latin typeface="Arial MT"/>
                <a:cs typeface="Arial MT"/>
              </a:rPr>
              <a:t>disk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units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consist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flexible,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removable, 	</a:t>
            </a:r>
            <a:r>
              <a:rPr sz="2800" dirty="0">
                <a:latin typeface="Arial MT"/>
                <a:cs typeface="Arial MT"/>
              </a:rPr>
              <a:t>plastic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diskette</a:t>
            </a:r>
            <a:r>
              <a:rPr sz="2800" i="1" spc="-8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coated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magnetic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material.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diskette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enclosed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plastic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jacket,</a:t>
            </a:r>
            <a:r>
              <a:rPr sz="2800" spc="7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which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opening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where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read/write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head </a:t>
            </a:r>
            <a:r>
              <a:rPr sz="2800" dirty="0">
                <a:latin typeface="Arial MT"/>
                <a:cs typeface="Arial MT"/>
              </a:rPr>
              <a:t>can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positioned.</a:t>
            </a:r>
            <a:endParaRPr sz="2800">
              <a:latin typeface="Arial MT"/>
              <a:cs typeface="Arial MT"/>
            </a:endParaRPr>
          </a:p>
          <a:p>
            <a:pPr marL="355600" marR="33147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hole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center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diskette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allows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50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spindle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mechanism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drive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position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rotate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diskette.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Floppy</a:t>
            </a:r>
            <a:r>
              <a:rPr spc="-105" dirty="0"/>
              <a:t> </a:t>
            </a:r>
            <a:r>
              <a:rPr spc="-10" dirty="0"/>
              <a:t>Disks..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4711"/>
            <a:ext cx="7966075" cy="3609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7305" indent="-343535">
              <a:lnSpc>
                <a:spcPct val="100000"/>
              </a:lnSpc>
              <a:spcBef>
                <a:spcPts val="9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main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feature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floppy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disks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their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low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cost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shipping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convenience.</a:t>
            </a:r>
            <a:endParaRPr sz="2800">
              <a:latin typeface="Arial MT"/>
              <a:cs typeface="Arial MT"/>
            </a:endParaRPr>
          </a:p>
          <a:p>
            <a:pPr marL="355600" marR="798195" indent="-343535">
              <a:lnSpc>
                <a:spcPct val="100000"/>
              </a:lnSpc>
              <a:spcBef>
                <a:spcPts val="670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spc="-10" dirty="0">
                <a:latin typeface="Arial MT"/>
                <a:cs typeface="Arial MT"/>
              </a:rPr>
              <a:t>However,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much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smaller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storage </a:t>
            </a:r>
            <a:r>
              <a:rPr sz="2800" dirty="0">
                <a:latin typeface="Arial MT"/>
                <a:cs typeface="Arial MT"/>
              </a:rPr>
              <a:t>capacities,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longer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access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times,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higher </a:t>
            </a:r>
            <a:r>
              <a:rPr sz="2800" dirty="0">
                <a:latin typeface="Arial MT"/>
                <a:cs typeface="Arial MT"/>
              </a:rPr>
              <a:t>failure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rates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than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hard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disks.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330066"/>
              </a:buClr>
              <a:buSzPct val="69642"/>
              <a:buFont typeface="Wingdings"/>
              <a:buChar char="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recent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years,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have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largely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been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replaced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CDs,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DVDs,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flash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cards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portable </a:t>
            </a:r>
            <a:r>
              <a:rPr sz="2800" dirty="0">
                <a:latin typeface="Arial MT"/>
                <a:cs typeface="Arial MT"/>
              </a:rPr>
              <a:t>storage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media.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RAID</a:t>
            </a:r>
            <a:r>
              <a:rPr spc="-65" dirty="0"/>
              <a:t> </a:t>
            </a:r>
            <a:r>
              <a:rPr dirty="0"/>
              <a:t>Disk</a:t>
            </a:r>
            <a:r>
              <a:rPr spc="-170" dirty="0"/>
              <a:t> </a:t>
            </a:r>
            <a:r>
              <a:rPr spc="-10" dirty="0"/>
              <a:t>Arrays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8402"/>
            <a:ext cx="7800340" cy="352171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i="1" dirty="0">
                <a:latin typeface="Arial"/>
                <a:cs typeface="Arial"/>
              </a:rPr>
              <a:t>Redundant</a:t>
            </a:r>
            <a:r>
              <a:rPr sz="3000" i="1" spc="-18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Array</a:t>
            </a:r>
            <a:r>
              <a:rPr sz="3000" i="1" spc="-3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of</a:t>
            </a:r>
            <a:r>
              <a:rPr sz="3000" i="1" spc="-3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Independent</a:t>
            </a:r>
            <a:r>
              <a:rPr sz="3000" i="1" spc="-65" dirty="0">
                <a:latin typeface="Arial"/>
                <a:cs typeface="Arial"/>
              </a:rPr>
              <a:t> </a:t>
            </a:r>
            <a:r>
              <a:rPr sz="3000" i="1" spc="-10" dirty="0">
                <a:latin typeface="Arial"/>
                <a:cs typeface="Arial"/>
              </a:rPr>
              <a:t>Disks</a:t>
            </a:r>
            <a:endParaRPr sz="3000">
              <a:latin typeface="Arial"/>
              <a:cs typeface="Arial"/>
            </a:endParaRPr>
          </a:p>
          <a:p>
            <a:pPr marL="704215" lvl="1" indent="-347345">
              <a:lnSpc>
                <a:spcPct val="100000"/>
              </a:lnSpc>
              <a:spcBef>
                <a:spcPts val="645"/>
              </a:spcBef>
              <a:buClr>
                <a:srgbClr val="669999"/>
              </a:buClr>
              <a:buSzPct val="69230"/>
              <a:buFont typeface="Wingdings"/>
              <a:buChar char=""/>
              <a:tabLst>
                <a:tab pos="704215" algn="l"/>
              </a:tabLst>
            </a:pPr>
            <a:r>
              <a:rPr sz="2600" dirty="0">
                <a:latin typeface="Arial MT"/>
                <a:cs typeface="Arial MT"/>
              </a:rPr>
              <a:t>Originally</a:t>
            </a:r>
            <a:r>
              <a:rPr sz="2600" spc="-35" dirty="0">
                <a:latin typeface="Arial MT"/>
                <a:cs typeface="Arial MT"/>
              </a:rPr>
              <a:t> </a:t>
            </a:r>
            <a:r>
              <a:rPr sz="2600" i="1" spc="-10" dirty="0">
                <a:latin typeface="Arial"/>
                <a:cs typeface="Arial"/>
              </a:rPr>
              <a:t>Redundant</a:t>
            </a:r>
            <a:r>
              <a:rPr sz="2600" i="1" spc="-16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Array</a:t>
            </a:r>
            <a:r>
              <a:rPr sz="2600" i="1" spc="-20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of</a:t>
            </a:r>
            <a:r>
              <a:rPr sz="2600" i="1" spc="-25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Inexpensive</a:t>
            </a:r>
            <a:r>
              <a:rPr sz="2600" i="1" spc="-45" dirty="0">
                <a:latin typeface="Arial"/>
                <a:cs typeface="Arial"/>
              </a:rPr>
              <a:t> </a:t>
            </a:r>
            <a:r>
              <a:rPr sz="2600" i="1" spc="-10" dirty="0">
                <a:latin typeface="Arial"/>
                <a:cs typeface="Arial"/>
              </a:rPr>
              <a:t>Disks</a:t>
            </a:r>
            <a:endParaRPr sz="2600">
              <a:latin typeface="Arial"/>
              <a:cs typeface="Arial"/>
            </a:endParaRPr>
          </a:p>
          <a:p>
            <a:pPr marL="355600" marR="181610" indent="-343535">
              <a:lnSpc>
                <a:spcPct val="100000"/>
              </a:lnSpc>
              <a:spcBef>
                <a:spcPts val="70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Using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multiple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disks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makes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it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cheaper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for </a:t>
            </a:r>
            <a:r>
              <a:rPr sz="3000" dirty="0">
                <a:latin typeface="Arial MT"/>
                <a:cs typeface="Arial MT"/>
              </a:rPr>
              <a:t>huge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storage,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also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possible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improve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reliability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overall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system.</a:t>
            </a:r>
            <a:endParaRPr sz="3000">
              <a:latin typeface="Arial MT"/>
              <a:cs typeface="Arial MT"/>
            </a:endParaRPr>
          </a:p>
          <a:p>
            <a:pPr marL="355600" marR="60960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Different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configurations</a:t>
            </a:r>
            <a:r>
              <a:rPr sz="3000" spc="-5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were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proposed,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and </a:t>
            </a:r>
            <a:r>
              <a:rPr sz="3000" dirty="0">
                <a:latin typeface="Arial MT"/>
                <a:cs typeface="Arial MT"/>
              </a:rPr>
              <a:t>many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more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have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been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developed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since.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7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RAID</a:t>
            </a:r>
            <a:r>
              <a:rPr spc="-65" dirty="0"/>
              <a:t> </a:t>
            </a:r>
            <a:r>
              <a:rPr dirty="0"/>
              <a:t>Disk</a:t>
            </a:r>
            <a:r>
              <a:rPr spc="-170" dirty="0"/>
              <a:t> </a:t>
            </a:r>
            <a:r>
              <a:rPr spc="-10" dirty="0"/>
              <a:t>Arrays..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0047"/>
            <a:ext cx="7983220" cy="322707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RAID0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–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 </a:t>
            </a:r>
            <a:r>
              <a:rPr sz="3000" spc="-10" dirty="0">
                <a:latin typeface="Arial MT"/>
                <a:cs typeface="Arial MT"/>
              </a:rPr>
              <a:t>striping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RAID1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–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identical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copies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data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on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two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disks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RAID2,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3,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4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– increased</a:t>
            </a:r>
            <a:r>
              <a:rPr sz="3000" spc="-3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reliability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RAID5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–</a:t>
            </a:r>
            <a:r>
              <a:rPr sz="3000" spc="1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parity-</a:t>
            </a:r>
            <a:r>
              <a:rPr sz="3000" dirty="0">
                <a:latin typeface="Arial MT"/>
                <a:cs typeface="Arial MT"/>
              </a:rPr>
              <a:t>based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error-recovery</a:t>
            </a:r>
            <a:endParaRPr sz="3000">
              <a:latin typeface="Arial MT"/>
              <a:cs typeface="Arial MT"/>
            </a:endParaRPr>
          </a:p>
          <a:p>
            <a:pPr marL="355600" marR="248285" indent="-343535">
              <a:lnSpc>
                <a:spcPct val="100000"/>
              </a:lnSpc>
              <a:spcBef>
                <a:spcPts val="725"/>
              </a:spcBef>
              <a:buClr>
                <a:srgbClr val="330066"/>
              </a:buClr>
              <a:buSzPct val="70000"/>
              <a:buFont typeface="Wingdings"/>
              <a:buChar char=""/>
              <a:tabLst>
                <a:tab pos="355600" algn="l"/>
              </a:tabLst>
            </a:pPr>
            <a:r>
              <a:rPr sz="3000" dirty="0">
                <a:latin typeface="Arial MT"/>
                <a:cs typeface="Arial MT"/>
              </a:rPr>
              <a:t>RAID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10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–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combines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features</a:t>
            </a:r>
            <a:r>
              <a:rPr sz="3000" spc="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 RAID</a:t>
            </a:r>
            <a:r>
              <a:rPr sz="3000" spc="5" dirty="0">
                <a:latin typeface="Arial MT"/>
                <a:cs typeface="Arial MT"/>
              </a:rPr>
              <a:t> </a:t>
            </a:r>
            <a:r>
              <a:rPr sz="3000" spc="-50" dirty="0">
                <a:latin typeface="Arial MT"/>
                <a:cs typeface="Arial MT"/>
              </a:rPr>
              <a:t>0 </a:t>
            </a:r>
            <a:r>
              <a:rPr sz="3000" dirty="0">
                <a:latin typeface="Arial MT"/>
                <a:cs typeface="Arial MT"/>
              </a:rPr>
              <a:t>and</a:t>
            </a:r>
            <a:r>
              <a:rPr sz="3000" spc="-3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RAID</a:t>
            </a:r>
            <a:r>
              <a:rPr sz="3000" spc="-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1.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8033</Words>
  <Application>Microsoft Office PowerPoint</Application>
  <PresentationFormat>On-screen Show (4:3)</PresentationFormat>
  <Paragraphs>610</Paragraphs>
  <Slides>109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5" baseType="lpstr">
      <vt:lpstr>Arial</vt:lpstr>
      <vt:lpstr>Arial MT</vt:lpstr>
      <vt:lpstr>Calibri</vt:lpstr>
      <vt:lpstr>Cambria Math</vt:lpstr>
      <vt:lpstr>Wingdings</vt:lpstr>
      <vt:lpstr>Office Theme</vt:lpstr>
      <vt:lpstr>MEMORY SYSTEM</vt:lpstr>
      <vt:lpstr>Basic Concepts</vt:lpstr>
      <vt:lpstr>Basic Concepts..</vt:lpstr>
      <vt:lpstr>Basic Concepts..</vt:lpstr>
      <vt:lpstr>Basic Concepts..</vt:lpstr>
      <vt:lpstr>Basic Concepts..</vt:lpstr>
      <vt:lpstr>Basic Concepts..</vt:lpstr>
      <vt:lpstr>Basic Concepts..</vt:lpstr>
      <vt:lpstr>Basic Concepts..</vt:lpstr>
      <vt:lpstr>Basic Concepts..</vt:lpstr>
      <vt:lpstr>Basic Concepts..</vt:lpstr>
      <vt:lpstr>Basic Concepts..</vt:lpstr>
      <vt:lpstr>Basic Concepts..</vt:lpstr>
      <vt:lpstr>Semiconductor RAM Memories</vt:lpstr>
      <vt:lpstr>Semiconductor RAM Memories</vt:lpstr>
      <vt:lpstr>Internal Organization of Memory Chips</vt:lpstr>
      <vt:lpstr>Internal Organization of Memory Chips..</vt:lpstr>
      <vt:lpstr>Internal Organization of Memory Chips..</vt:lpstr>
      <vt:lpstr>Internal Organization of Memory Chips..</vt:lpstr>
      <vt:lpstr>Internal Organization of Memory Chips..</vt:lpstr>
      <vt:lpstr>Internal Organization of Memory Chips..</vt:lpstr>
      <vt:lpstr>Internal Organization of Memory Chips..</vt:lpstr>
      <vt:lpstr>Static Memories</vt:lpstr>
      <vt:lpstr>Static RAM (SRAM)</vt:lpstr>
      <vt:lpstr>SRAM Cell</vt:lpstr>
      <vt:lpstr>Static RAM (SRAM)..</vt:lpstr>
      <vt:lpstr>Static RAM (SRAM)..</vt:lpstr>
      <vt:lpstr>CMOS Cell</vt:lpstr>
      <vt:lpstr>CMOS Cell..</vt:lpstr>
      <vt:lpstr>Static RAM (SRAM)..</vt:lpstr>
      <vt:lpstr>SRAMs vs. DRAMs</vt:lpstr>
      <vt:lpstr>Asynchronous DRAMs</vt:lpstr>
      <vt:lpstr>Asynchronous DRAMs..</vt:lpstr>
      <vt:lpstr>Asynchronous DRAMs..</vt:lpstr>
      <vt:lpstr>Asynchronous DRAMs..</vt:lpstr>
      <vt:lpstr>Asynchronous DRAMs..</vt:lpstr>
      <vt:lpstr>Asynchronous DRAMs..</vt:lpstr>
      <vt:lpstr>Asynchronous DRAMs..</vt:lpstr>
      <vt:lpstr>Asynchronous DRAMs..</vt:lpstr>
      <vt:lpstr>Asynchronous DRAMs..</vt:lpstr>
      <vt:lpstr>Asynchronous DRAMs..</vt:lpstr>
      <vt:lpstr>Asynchronous DRAMs..</vt:lpstr>
      <vt:lpstr>Fast Page Mode</vt:lpstr>
      <vt:lpstr>Read-Only Memories (ROMs)</vt:lpstr>
      <vt:lpstr>Read-Only Memories - Introduction</vt:lpstr>
      <vt:lpstr>Read-Only Memories – Introduction..</vt:lpstr>
      <vt:lpstr>Read-Only Memory (ROM)</vt:lpstr>
      <vt:lpstr>Read-Only Memory (ROM)..</vt:lpstr>
      <vt:lpstr>Programmable Read-Only Memory (PROM)</vt:lpstr>
      <vt:lpstr>Erasable Programmable Read- Only Memory (EPROM)</vt:lpstr>
      <vt:lpstr>Erasable Programmable Read- Only Memory (EPROM)..</vt:lpstr>
      <vt:lpstr>Electrically Erasable Programmable Read-Only Memory (EEPROM)</vt:lpstr>
      <vt:lpstr>Flash Memory</vt:lpstr>
      <vt:lpstr>Flash Memory..</vt:lpstr>
      <vt:lpstr>Flash Cards</vt:lpstr>
      <vt:lpstr>Flash Drives</vt:lpstr>
      <vt:lpstr>Flash Drives..</vt:lpstr>
      <vt:lpstr>Memory Hierarchy</vt:lpstr>
      <vt:lpstr>Cache Memories</vt:lpstr>
      <vt:lpstr>Cache Memories</vt:lpstr>
      <vt:lpstr>Locality of Reference</vt:lpstr>
      <vt:lpstr>Locality of Reference..</vt:lpstr>
      <vt:lpstr>Operation of Cache Memories</vt:lpstr>
      <vt:lpstr>Operation of Cache Memories..</vt:lpstr>
      <vt:lpstr>Operation of Cache Memories..</vt:lpstr>
      <vt:lpstr>Cache Hit</vt:lpstr>
      <vt:lpstr>Cache Hit..</vt:lpstr>
      <vt:lpstr>Cache Miss</vt:lpstr>
      <vt:lpstr>Cache Miss..</vt:lpstr>
      <vt:lpstr>Virtual Memories</vt:lpstr>
      <vt:lpstr>Virtual Memories</vt:lpstr>
      <vt:lpstr>Virtual Memories..</vt:lpstr>
      <vt:lpstr>Virtual Memories..</vt:lpstr>
      <vt:lpstr>Virtual Memories..</vt:lpstr>
      <vt:lpstr>Virtual Memories..</vt:lpstr>
      <vt:lpstr>Virtual Memories..</vt:lpstr>
      <vt:lpstr>Virtual Memories..</vt:lpstr>
      <vt:lpstr>Secondary Storage</vt:lpstr>
      <vt:lpstr>Secondary Storage</vt:lpstr>
      <vt:lpstr>Magnetic Hard Disks</vt:lpstr>
      <vt:lpstr>Magnetic Hard Disks..</vt:lpstr>
      <vt:lpstr>Magnetic Hard Disks..</vt:lpstr>
      <vt:lpstr>Magnetic Hard Disks..</vt:lpstr>
      <vt:lpstr>Magnetic Hard Disks..</vt:lpstr>
      <vt:lpstr>Magnetic Hard Disks..</vt:lpstr>
      <vt:lpstr>Magnetic Hard Disks..</vt:lpstr>
      <vt:lpstr>Magnetic Hard Disks..</vt:lpstr>
      <vt:lpstr>Magnetic Hard Disks..</vt:lpstr>
      <vt:lpstr>Organization and Accessing of Data on a Disk</vt:lpstr>
      <vt:lpstr>Organization and Accessing of Data on a Disk..</vt:lpstr>
      <vt:lpstr>Organization and Accessing of Data on a Disk..</vt:lpstr>
      <vt:lpstr>Organization and Accessing of Data on a Disk..</vt:lpstr>
      <vt:lpstr>Organization and Accessing of Data on a Disk..</vt:lpstr>
      <vt:lpstr>Access Time</vt:lpstr>
      <vt:lpstr>Data Buffer/Cache</vt:lpstr>
      <vt:lpstr>Data Buffer/Cache..</vt:lpstr>
      <vt:lpstr>Data Buffer/Cache..</vt:lpstr>
      <vt:lpstr>Disk Controller</vt:lpstr>
      <vt:lpstr>Disk Controller..</vt:lpstr>
      <vt:lpstr>Disk Controller..</vt:lpstr>
      <vt:lpstr>Disk Controller..</vt:lpstr>
      <vt:lpstr>Disk Controller..</vt:lpstr>
      <vt:lpstr>Disk Controller..</vt:lpstr>
      <vt:lpstr>Software and Operating System Implications</vt:lpstr>
      <vt:lpstr>Software and Operating System Implications..</vt:lpstr>
      <vt:lpstr>Floppy Disks</vt:lpstr>
      <vt:lpstr>Floppy Disks..</vt:lpstr>
      <vt:lpstr>RAID Disk Arrays</vt:lpstr>
      <vt:lpstr>RAID Disk Arrays..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Organization and Architecture - Memory System (Module 4)</dc:title>
  <dc:creator>Shrishail Bhat</dc:creator>
  <cp:lastModifiedBy>HP</cp:lastModifiedBy>
  <cp:revision>1</cp:revision>
  <dcterms:created xsi:type="dcterms:W3CDTF">2025-04-28T13:26:40Z</dcterms:created>
  <dcterms:modified xsi:type="dcterms:W3CDTF">2025-04-28T13:27:45Z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2025-04-28T00:00:00Z</vt:filetime>
  </property>
  <property fmtid="{D5CDD505-2E9C-101B-9397-08002B2CF9AE}" pid="5" name="Producer">
    <vt:lpwstr>Microsoft® PowerPoint® 2016</vt:lpwstr>
  </property>
</Properties>
</file>