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315200" y="1066800"/>
            <a:ext cx="0" cy="4495800"/>
          </a:xfrm>
          <a:custGeom>
            <a:avLst/>
            <a:gdLst/>
            <a:ahLst/>
            <a:cxnLst/>
            <a:rect l="l" t="t" r="r" b="b"/>
            <a:pathLst>
              <a:path h="4495800">
                <a:moveTo>
                  <a:pt x="0" y="0"/>
                </a:moveTo>
                <a:lnTo>
                  <a:pt x="0" y="4495800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3000" y="2992120"/>
            <a:ext cx="200659" cy="2032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7480" y="2992120"/>
            <a:ext cx="200660" cy="2032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61959" y="2992120"/>
            <a:ext cx="200660" cy="2032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3000" y="3276600"/>
            <a:ext cx="200659" cy="20066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7480" y="3276600"/>
            <a:ext cx="200660" cy="20066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61959" y="3276600"/>
            <a:ext cx="200660" cy="20066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6440" y="3276600"/>
            <a:ext cx="200659" cy="20066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3000" y="3561079"/>
            <a:ext cx="200659" cy="20066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7480" y="3561079"/>
            <a:ext cx="200660" cy="20066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61959" y="3561079"/>
            <a:ext cx="200660" cy="20066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30919" y="3561079"/>
            <a:ext cx="200659" cy="200660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6440" y="3561079"/>
            <a:ext cx="200659" cy="20066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3000" y="3843020"/>
            <a:ext cx="200659" cy="203200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77480" y="3843020"/>
            <a:ext cx="200660" cy="20320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61959" y="3843020"/>
            <a:ext cx="200660" cy="20320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46440" y="3843020"/>
            <a:ext cx="200659" cy="20320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93000" y="4127500"/>
            <a:ext cx="200659" cy="20320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77480" y="4127500"/>
            <a:ext cx="200660" cy="203200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61959" y="4127500"/>
            <a:ext cx="200660" cy="203200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46440" y="4127500"/>
            <a:ext cx="200659" cy="203200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30919" y="4127500"/>
            <a:ext cx="200659" cy="203200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93000" y="4411979"/>
            <a:ext cx="200659" cy="200659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777480" y="4411979"/>
            <a:ext cx="200660" cy="200659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61959" y="4411979"/>
            <a:ext cx="200660" cy="200659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46440" y="4411979"/>
            <a:ext cx="200659" cy="200659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93000" y="4696459"/>
            <a:ext cx="200659" cy="20065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77480" y="4696459"/>
            <a:ext cx="200660" cy="200659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61959" y="4696459"/>
            <a:ext cx="200660" cy="200659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46440" y="4696459"/>
            <a:ext cx="200659" cy="200659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777480" y="4980940"/>
            <a:ext cx="200660" cy="200660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46440" y="4980940"/>
            <a:ext cx="200659" cy="200660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306070" y="282067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30704" y="1061402"/>
            <a:ext cx="4692015" cy="1489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5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962900" y="152400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400" y="152400"/>
            <a:ext cx="119379" cy="11937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21040" y="152400"/>
            <a:ext cx="119379" cy="11937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88680" y="152400"/>
            <a:ext cx="114300" cy="11937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53400" y="320040"/>
            <a:ext cx="119379" cy="11683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21040" y="320040"/>
            <a:ext cx="119379" cy="11683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488680" y="320040"/>
            <a:ext cx="114300" cy="11683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56319" y="320040"/>
            <a:ext cx="114300" cy="11683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153400" y="487680"/>
            <a:ext cx="119379" cy="11176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21040" y="487680"/>
            <a:ext cx="119379" cy="11176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88680" y="487680"/>
            <a:ext cx="114300" cy="11176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56319" y="487680"/>
            <a:ext cx="114300" cy="111760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826500" y="487680"/>
            <a:ext cx="119379" cy="11176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153400" y="655319"/>
            <a:ext cx="119379" cy="12191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321040" y="655319"/>
            <a:ext cx="119379" cy="121919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488680" y="655319"/>
            <a:ext cx="114300" cy="121919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656319" y="655319"/>
            <a:ext cx="114300" cy="121919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153400" y="822960"/>
            <a:ext cx="119379" cy="121919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321040" y="822960"/>
            <a:ext cx="119379" cy="121919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488680" y="822960"/>
            <a:ext cx="114300" cy="121919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656319" y="822960"/>
            <a:ext cx="114300" cy="121919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826500" y="822960"/>
            <a:ext cx="119379" cy="121919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53400" y="993139"/>
            <a:ext cx="119379" cy="116839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21040" y="993139"/>
            <a:ext cx="119379" cy="116839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88680" y="993139"/>
            <a:ext cx="114300" cy="116839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656319" y="993139"/>
            <a:ext cx="114300" cy="116839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153400" y="1160780"/>
            <a:ext cx="119379" cy="111760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321040" y="1160780"/>
            <a:ext cx="119379" cy="11176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488680" y="1160780"/>
            <a:ext cx="114300" cy="111760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656319" y="1160780"/>
            <a:ext cx="114300" cy="111760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321040" y="1328419"/>
            <a:ext cx="119379" cy="119379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656319" y="1328419"/>
            <a:ext cx="114300" cy="1193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6257" y="158115"/>
            <a:ext cx="7045959" cy="1244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6257" y="1716874"/>
            <a:ext cx="8030209" cy="474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371600" y="3733800"/>
            <a:ext cx="469201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7480">
              <a:lnSpc>
                <a:spcPct val="100000"/>
              </a:lnSpc>
              <a:spcBef>
                <a:spcPts val="100"/>
              </a:spcBef>
            </a:pPr>
            <a:r>
              <a:rPr sz="4800" spc="-10" dirty="0"/>
              <a:t>INPUT/OUTPUT </a:t>
            </a:r>
            <a:r>
              <a:rPr sz="4800" spc="-40" dirty="0"/>
              <a:t>ORGANIZATION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981200" y="0"/>
            <a:ext cx="4582793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Arial MT"/>
                <a:cs typeface="Arial MT"/>
              </a:rPr>
              <a:t>Module</a:t>
            </a:r>
            <a:r>
              <a:rPr sz="4400" spc="-55" dirty="0">
                <a:latin typeface="Arial MT"/>
                <a:cs typeface="Arial MT"/>
              </a:rPr>
              <a:t> </a:t>
            </a:r>
            <a:r>
              <a:rPr sz="4400" spc="-50" dirty="0">
                <a:latin typeface="Arial MT"/>
                <a:cs typeface="Arial MT"/>
              </a:rPr>
              <a:t>3</a:t>
            </a:r>
            <a:endParaRPr sz="44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4916"/>
            <a:ext cx="8046720" cy="467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One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basic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features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computer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ability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exchange</a:t>
            </a:r>
            <a:endParaRPr sz="20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 MT"/>
                <a:cs typeface="Arial MT"/>
              </a:rPr>
              <a:t>data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other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devices.</a:t>
            </a:r>
            <a:endParaRPr sz="2000">
              <a:latin typeface="Arial MT"/>
              <a:cs typeface="Arial MT"/>
            </a:endParaRPr>
          </a:p>
          <a:p>
            <a:pPr marL="706120" marR="347980" lvl="1" indent="-347980">
              <a:lnSpc>
                <a:spcPct val="100000"/>
              </a:lnSpc>
              <a:spcBef>
                <a:spcPts val="440"/>
              </a:spcBef>
              <a:buClr>
                <a:srgbClr val="669999"/>
              </a:buClr>
              <a:buSzPct val="69444"/>
              <a:buFont typeface="Wingdings"/>
              <a:buChar char=""/>
              <a:tabLst>
                <a:tab pos="706120" algn="l"/>
              </a:tabLst>
            </a:pPr>
            <a:r>
              <a:rPr sz="1800" dirty="0">
                <a:latin typeface="Arial MT"/>
                <a:cs typeface="Arial MT"/>
              </a:rPr>
              <a:t>Enables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human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operator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use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keyboard and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display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screen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to </a:t>
            </a:r>
            <a:r>
              <a:rPr sz="1800" dirty="0">
                <a:latin typeface="Arial MT"/>
                <a:cs typeface="Arial MT"/>
              </a:rPr>
              <a:t>process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text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graphics.</a:t>
            </a:r>
            <a:endParaRPr sz="1800">
              <a:latin typeface="Arial MT"/>
              <a:cs typeface="Arial MT"/>
            </a:endParaRPr>
          </a:p>
          <a:p>
            <a:pPr marL="354965" marR="223520" indent="-34290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Computers</a:t>
            </a:r>
            <a:r>
              <a:rPr sz="2000" spc="-9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integral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home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appliances,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manufacturing </a:t>
            </a:r>
            <a:r>
              <a:rPr sz="2000" dirty="0">
                <a:latin typeface="Arial MT"/>
                <a:cs typeface="Arial MT"/>
              </a:rPr>
              <a:t>equipment,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transportation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systems,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banking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point-of-</a:t>
            </a:r>
            <a:r>
              <a:rPr sz="2000" spc="-20" dirty="0">
                <a:latin typeface="Arial MT"/>
                <a:cs typeface="Arial MT"/>
              </a:rPr>
              <a:t>sale </a:t>
            </a:r>
            <a:r>
              <a:rPr sz="2000" spc="-10" dirty="0">
                <a:latin typeface="Arial MT"/>
                <a:cs typeface="Arial MT"/>
              </a:rPr>
              <a:t>terminals.</a:t>
            </a:r>
            <a:endParaRPr sz="2000">
              <a:latin typeface="Arial MT"/>
              <a:cs typeface="Arial MT"/>
            </a:endParaRPr>
          </a:p>
          <a:p>
            <a:pPr marL="705485" lvl="1" indent="-347980">
              <a:lnSpc>
                <a:spcPct val="100000"/>
              </a:lnSpc>
              <a:spcBef>
                <a:spcPts val="445"/>
              </a:spcBef>
              <a:buClr>
                <a:srgbClr val="669999"/>
              </a:buClr>
              <a:buSzPct val="69444"/>
              <a:buFont typeface="Wingdings"/>
              <a:buChar char=""/>
              <a:tabLst>
                <a:tab pos="705485" algn="l"/>
              </a:tabLst>
            </a:pPr>
            <a:r>
              <a:rPr sz="1800" dirty="0">
                <a:latin typeface="Arial MT"/>
                <a:cs typeface="Arial MT"/>
              </a:rPr>
              <a:t>Input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computer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may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from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sensor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switch,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digital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camera,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a</a:t>
            </a:r>
            <a:endParaRPr sz="1800">
              <a:latin typeface="Arial MT"/>
              <a:cs typeface="Arial MT"/>
            </a:endParaRPr>
          </a:p>
          <a:p>
            <a:pPr marL="706120">
              <a:lnSpc>
                <a:spcPct val="100000"/>
              </a:lnSpc>
            </a:pPr>
            <a:r>
              <a:rPr sz="1800" dirty="0">
                <a:latin typeface="Arial MT"/>
                <a:cs typeface="Arial MT"/>
              </a:rPr>
              <a:t>microphone,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fire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alarm.</a:t>
            </a:r>
            <a:endParaRPr sz="1800">
              <a:latin typeface="Arial MT"/>
              <a:cs typeface="Arial MT"/>
            </a:endParaRPr>
          </a:p>
          <a:p>
            <a:pPr marL="706120" marR="5080" lvl="1" indent="-347980">
              <a:lnSpc>
                <a:spcPct val="100000"/>
              </a:lnSpc>
              <a:spcBef>
                <a:spcPts val="420"/>
              </a:spcBef>
              <a:buClr>
                <a:srgbClr val="669999"/>
              </a:buClr>
              <a:buSzPct val="69444"/>
              <a:buFont typeface="Wingdings"/>
              <a:buChar char=""/>
              <a:tabLst>
                <a:tab pos="706120" algn="l"/>
              </a:tabLst>
            </a:pPr>
            <a:r>
              <a:rPr sz="1800" dirty="0">
                <a:latin typeface="Arial MT"/>
                <a:cs typeface="Arial MT"/>
              </a:rPr>
              <a:t>Output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may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sound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signal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sent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speaker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0" dirty="0">
                <a:latin typeface="Arial MT"/>
                <a:cs typeface="Arial MT"/>
              </a:rPr>
              <a:t> digitally</a:t>
            </a:r>
            <a:r>
              <a:rPr sz="1800" spc="5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coded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command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change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speed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0" dirty="0">
                <a:latin typeface="Arial MT"/>
                <a:cs typeface="Arial MT"/>
              </a:rPr>
              <a:t> motor,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open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valve,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cause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robot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move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specified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manner.</a:t>
            </a:r>
            <a:endParaRPr sz="1800">
              <a:latin typeface="Arial MT"/>
              <a:cs typeface="Arial MT"/>
            </a:endParaRPr>
          </a:p>
          <a:p>
            <a:pPr marL="354965" marR="650875" indent="-34290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In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short,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general-</a:t>
            </a:r>
            <a:r>
              <a:rPr sz="2000" dirty="0">
                <a:latin typeface="Arial MT"/>
                <a:cs typeface="Arial MT"/>
              </a:rPr>
              <a:t>purpose</a:t>
            </a:r>
            <a:r>
              <a:rPr sz="2000" spc="-8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computer</a:t>
            </a:r>
            <a:r>
              <a:rPr sz="2000" spc="-8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should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have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ability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to </a:t>
            </a:r>
            <a:r>
              <a:rPr sz="2000" dirty="0">
                <a:latin typeface="Arial MT"/>
                <a:cs typeface="Arial MT"/>
              </a:rPr>
              <a:t>exchange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information</a:t>
            </a:r>
            <a:r>
              <a:rPr sz="2000" spc="-9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wide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range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devices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varying environments.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944" y="2655887"/>
            <a:ext cx="506285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0" dirty="0"/>
              <a:t>Accessing</a:t>
            </a:r>
            <a:r>
              <a:rPr sz="6000" spc="-40" dirty="0"/>
              <a:t> </a:t>
            </a:r>
            <a:r>
              <a:rPr sz="6000" spc="-25" dirty="0"/>
              <a:t>I/O </a:t>
            </a:r>
            <a:r>
              <a:rPr sz="6000" spc="-10" dirty="0"/>
              <a:t>Devices</a:t>
            </a:r>
            <a:endParaRPr sz="6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3075"/>
            <a:ext cx="7980680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4572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3000" dirty="0">
                <a:latin typeface="Arial MT"/>
                <a:cs typeface="Arial MT"/>
              </a:rPr>
              <a:t>A</a:t>
            </a:r>
            <a:r>
              <a:rPr sz="3000" spc="-204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simple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arrangement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connect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I/O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devices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computer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use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single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bus </a:t>
            </a:r>
            <a:r>
              <a:rPr sz="3000" spc="-10" dirty="0">
                <a:latin typeface="Arial MT"/>
                <a:cs typeface="Arial MT"/>
              </a:rPr>
              <a:t>arrangement.</a:t>
            </a:r>
            <a:endParaRPr sz="30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bus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enables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all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devices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connected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to </a:t>
            </a:r>
            <a:r>
              <a:rPr sz="3000" dirty="0">
                <a:latin typeface="Arial MT"/>
                <a:cs typeface="Arial MT"/>
              </a:rPr>
              <a:t>it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exchange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information.</a:t>
            </a:r>
            <a:endParaRPr sz="3000">
              <a:latin typeface="Arial MT"/>
              <a:cs typeface="Arial MT"/>
            </a:endParaRPr>
          </a:p>
          <a:p>
            <a:pPr marL="354965" marR="104775" indent="-342900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3000" dirty="0">
                <a:latin typeface="Arial MT"/>
                <a:cs typeface="Arial MT"/>
              </a:rPr>
              <a:t>It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consists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three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sets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lines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used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carry </a:t>
            </a:r>
            <a:r>
              <a:rPr sz="3000" dirty="0">
                <a:latin typeface="Arial MT"/>
                <a:cs typeface="Arial MT"/>
              </a:rPr>
              <a:t>address,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data,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signals.</a:t>
            </a:r>
            <a:endParaRPr sz="3000">
              <a:latin typeface="Arial MT"/>
              <a:cs typeface="Arial MT"/>
            </a:endParaRPr>
          </a:p>
          <a:p>
            <a:pPr marL="354965" marR="320675" indent="-342900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3000" dirty="0">
                <a:latin typeface="Arial MT"/>
                <a:cs typeface="Arial MT"/>
              </a:rPr>
              <a:t>Each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I/O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device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assigned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unique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set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of </a:t>
            </a:r>
            <a:r>
              <a:rPr sz="3000" spc="-10" dirty="0">
                <a:latin typeface="Arial MT"/>
                <a:cs typeface="Arial MT"/>
              </a:rPr>
              <a:t>addresses.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2907" y="5381714"/>
            <a:ext cx="2779157" cy="24845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576069" y="3214370"/>
            <a:ext cx="6238240" cy="683260"/>
          </a:xfrm>
          <a:custGeom>
            <a:avLst/>
            <a:gdLst/>
            <a:ahLst/>
            <a:cxnLst/>
            <a:rect l="l" t="t" r="r" b="b"/>
            <a:pathLst>
              <a:path w="6238240" h="683260">
                <a:moveTo>
                  <a:pt x="6238239" y="345439"/>
                </a:moveTo>
                <a:lnTo>
                  <a:pt x="0" y="347979"/>
                </a:lnTo>
              </a:path>
              <a:path w="6238240" h="683260">
                <a:moveTo>
                  <a:pt x="4508500" y="337819"/>
                </a:moveTo>
                <a:lnTo>
                  <a:pt x="4511040" y="0"/>
                </a:lnTo>
              </a:path>
              <a:path w="6238240" h="683260">
                <a:moveTo>
                  <a:pt x="5140959" y="683259"/>
                </a:moveTo>
                <a:lnTo>
                  <a:pt x="5143500" y="345439"/>
                </a:lnTo>
              </a:path>
              <a:path w="6238240" h="683260">
                <a:moveTo>
                  <a:pt x="1729740" y="337819"/>
                </a:moveTo>
                <a:lnTo>
                  <a:pt x="1732280" y="0"/>
                </a:lnTo>
              </a:path>
              <a:path w="6238240" h="683260">
                <a:moveTo>
                  <a:pt x="1097280" y="683259"/>
                </a:moveTo>
                <a:lnTo>
                  <a:pt x="1099820" y="345439"/>
                </a:lnTo>
              </a:path>
            </a:pathLst>
          </a:custGeom>
          <a:ln w="228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18894" y="3119120"/>
            <a:ext cx="34099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25" dirty="0">
                <a:latin typeface="Calibri"/>
                <a:cs typeface="Calibri"/>
              </a:rPr>
              <a:t>Bus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93570" y="3890009"/>
            <a:ext cx="1557020" cy="949960"/>
          </a:xfrm>
          <a:prstGeom prst="rect">
            <a:avLst/>
          </a:prstGeom>
          <a:ln w="22859">
            <a:solidFill>
              <a:srgbClr val="C0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0"/>
              </a:spcBef>
            </a:pPr>
            <a:endParaRPr sz="17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sz="1700" dirty="0">
                <a:latin typeface="Calibri"/>
                <a:cs typeface="Calibri"/>
              </a:rPr>
              <a:t>I/O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device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spc="-50" dirty="0">
                <a:latin typeface="Calibri"/>
                <a:cs typeface="Calibri"/>
              </a:rPr>
              <a:t>1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37250" y="3890009"/>
            <a:ext cx="1559560" cy="949960"/>
          </a:xfrm>
          <a:prstGeom prst="rect">
            <a:avLst/>
          </a:prstGeom>
          <a:ln w="22859">
            <a:solidFill>
              <a:srgbClr val="C0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0"/>
              </a:spcBef>
            </a:pPr>
            <a:endParaRPr sz="1700">
              <a:latin typeface="Times New Roman"/>
              <a:cs typeface="Times New Roman"/>
            </a:endParaRPr>
          </a:p>
          <a:p>
            <a:pPr marL="243204">
              <a:lnSpc>
                <a:spcPct val="100000"/>
              </a:lnSpc>
            </a:pPr>
            <a:r>
              <a:rPr sz="1700" dirty="0">
                <a:latin typeface="Calibri"/>
                <a:cs typeface="Calibri"/>
              </a:rPr>
              <a:t>I/O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device</a:t>
            </a:r>
            <a:r>
              <a:rPr sz="1700" spc="215" dirty="0">
                <a:latin typeface="Calibri"/>
                <a:cs typeface="Calibri"/>
              </a:rPr>
              <a:t> </a:t>
            </a:r>
            <a:r>
              <a:rPr sz="1700" i="1" spc="-50" dirty="0">
                <a:latin typeface="Calibri"/>
                <a:cs typeface="Calibri"/>
              </a:rPr>
              <a:t>n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424678" y="4318000"/>
            <a:ext cx="63500" cy="60960"/>
            <a:chOff x="4424678" y="4318000"/>
            <a:chExt cx="63500" cy="60960"/>
          </a:xfrm>
        </p:grpSpPr>
        <p:sp>
          <p:nvSpPr>
            <p:cNvPr id="9" name="object 9"/>
            <p:cNvSpPr/>
            <p:nvPr/>
          </p:nvSpPr>
          <p:spPr>
            <a:xfrm>
              <a:off x="4425950" y="4329429"/>
              <a:ext cx="50800" cy="48260"/>
            </a:xfrm>
            <a:custGeom>
              <a:avLst/>
              <a:gdLst/>
              <a:ahLst/>
              <a:cxnLst/>
              <a:rect l="l" t="t" r="r" b="b"/>
              <a:pathLst>
                <a:path w="50800" h="48260">
                  <a:moveTo>
                    <a:pt x="50800" y="0"/>
                  </a:moveTo>
                  <a:lnTo>
                    <a:pt x="0" y="0"/>
                  </a:lnTo>
                  <a:lnTo>
                    <a:pt x="0" y="48260"/>
                  </a:lnTo>
                  <a:lnTo>
                    <a:pt x="50800" y="48260"/>
                  </a:lnTo>
                  <a:lnTo>
                    <a:pt x="508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25950" y="4329429"/>
              <a:ext cx="50800" cy="48260"/>
            </a:xfrm>
            <a:custGeom>
              <a:avLst/>
              <a:gdLst/>
              <a:ahLst/>
              <a:cxnLst/>
              <a:rect l="l" t="t" r="r" b="b"/>
              <a:pathLst>
                <a:path w="50800" h="48260">
                  <a:moveTo>
                    <a:pt x="26162" y="23368"/>
                  </a:moveTo>
                  <a:lnTo>
                    <a:pt x="0" y="23368"/>
                  </a:lnTo>
                  <a:lnTo>
                    <a:pt x="0" y="48260"/>
                  </a:lnTo>
                  <a:lnTo>
                    <a:pt x="26162" y="48260"/>
                  </a:lnTo>
                  <a:lnTo>
                    <a:pt x="50800" y="48260"/>
                  </a:lnTo>
                  <a:lnTo>
                    <a:pt x="50800" y="23368"/>
                  </a:lnTo>
                  <a:lnTo>
                    <a:pt x="50800" y="0"/>
                  </a:lnTo>
                  <a:lnTo>
                    <a:pt x="26162" y="0"/>
                  </a:lnTo>
                  <a:lnTo>
                    <a:pt x="0" y="0"/>
                  </a:lnTo>
                  <a:lnTo>
                    <a:pt x="0" y="23368"/>
                  </a:lnTo>
                  <a:lnTo>
                    <a:pt x="26162" y="23368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51350" y="4329429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25400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51350" y="4329429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0" y="0"/>
                  </a:moveTo>
                  <a:lnTo>
                    <a:pt x="0" y="22860"/>
                  </a:lnTo>
                  <a:lnTo>
                    <a:pt x="25400" y="0"/>
                  </a:lnTo>
                  <a:lnTo>
                    <a:pt x="0" y="0"/>
                  </a:lnTo>
                </a:path>
              </a:pathLst>
            </a:custGeom>
            <a:ln w="2286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668518" y="4318000"/>
            <a:ext cx="60960" cy="60960"/>
            <a:chOff x="4668518" y="4318000"/>
            <a:chExt cx="60960" cy="60960"/>
          </a:xfrm>
        </p:grpSpPr>
        <p:sp>
          <p:nvSpPr>
            <p:cNvPr id="14" name="object 14"/>
            <p:cNvSpPr/>
            <p:nvPr/>
          </p:nvSpPr>
          <p:spPr>
            <a:xfrm>
              <a:off x="4669790" y="4329429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48260" y="0"/>
                  </a:moveTo>
                  <a:lnTo>
                    <a:pt x="0" y="0"/>
                  </a:lnTo>
                  <a:lnTo>
                    <a:pt x="0" y="48260"/>
                  </a:lnTo>
                  <a:lnTo>
                    <a:pt x="48260" y="48260"/>
                  </a:lnTo>
                  <a:lnTo>
                    <a:pt x="4826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69790" y="4329429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130" y="23368"/>
                  </a:moveTo>
                  <a:lnTo>
                    <a:pt x="0" y="23368"/>
                  </a:lnTo>
                  <a:lnTo>
                    <a:pt x="0" y="48260"/>
                  </a:lnTo>
                  <a:lnTo>
                    <a:pt x="24130" y="48260"/>
                  </a:lnTo>
                  <a:lnTo>
                    <a:pt x="48260" y="48260"/>
                  </a:lnTo>
                  <a:lnTo>
                    <a:pt x="48260" y="23368"/>
                  </a:lnTo>
                  <a:lnTo>
                    <a:pt x="48260" y="0"/>
                  </a:lnTo>
                  <a:lnTo>
                    <a:pt x="24130" y="0"/>
                  </a:lnTo>
                  <a:lnTo>
                    <a:pt x="0" y="0"/>
                  </a:lnTo>
                  <a:lnTo>
                    <a:pt x="0" y="23368"/>
                  </a:lnTo>
                  <a:lnTo>
                    <a:pt x="24130" y="23368"/>
                  </a:lnTo>
                  <a:close/>
                </a:path>
              </a:pathLst>
            </a:custGeom>
            <a:ln w="31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95190" y="4329429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860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95190" y="4329429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0" y="0"/>
                  </a:moveTo>
                  <a:lnTo>
                    <a:pt x="0" y="22860"/>
                  </a:lnTo>
                  <a:lnTo>
                    <a:pt x="22860" y="0"/>
                  </a:lnTo>
                  <a:lnTo>
                    <a:pt x="0" y="0"/>
                  </a:lnTo>
                </a:path>
              </a:pathLst>
            </a:custGeom>
            <a:ln w="2286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912358" y="4318000"/>
            <a:ext cx="60960" cy="60960"/>
            <a:chOff x="4912358" y="4318000"/>
            <a:chExt cx="60960" cy="60960"/>
          </a:xfrm>
        </p:grpSpPr>
        <p:sp>
          <p:nvSpPr>
            <p:cNvPr id="19" name="object 19"/>
            <p:cNvSpPr/>
            <p:nvPr/>
          </p:nvSpPr>
          <p:spPr>
            <a:xfrm>
              <a:off x="4913629" y="4329429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48260" y="0"/>
                  </a:moveTo>
                  <a:lnTo>
                    <a:pt x="0" y="0"/>
                  </a:lnTo>
                  <a:lnTo>
                    <a:pt x="0" y="48260"/>
                  </a:lnTo>
                  <a:lnTo>
                    <a:pt x="48260" y="48260"/>
                  </a:lnTo>
                  <a:lnTo>
                    <a:pt x="4826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13629" y="4329429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892" y="23368"/>
                  </a:moveTo>
                  <a:lnTo>
                    <a:pt x="0" y="23368"/>
                  </a:lnTo>
                  <a:lnTo>
                    <a:pt x="0" y="48260"/>
                  </a:lnTo>
                  <a:lnTo>
                    <a:pt x="24892" y="48260"/>
                  </a:lnTo>
                  <a:lnTo>
                    <a:pt x="48260" y="48260"/>
                  </a:lnTo>
                  <a:lnTo>
                    <a:pt x="48260" y="23368"/>
                  </a:lnTo>
                  <a:lnTo>
                    <a:pt x="48260" y="0"/>
                  </a:lnTo>
                  <a:lnTo>
                    <a:pt x="24892" y="0"/>
                  </a:lnTo>
                  <a:lnTo>
                    <a:pt x="0" y="0"/>
                  </a:lnTo>
                  <a:lnTo>
                    <a:pt x="0" y="23368"/>
                  </a:lnTo>
                  <a:lnTo>
                    <a:pt x="24892" y="23368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39029" y="4329429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860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939029" y="4329429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0" y="0"/>
                  </a:moveTo>
                  <a:lnTo>
                    <a:pt x="0" y="22860"/>
                  </a:lnTo>
                  <a:lnTo>
                    <a:pt x="22860" y="0"/>
                  </a:lnTo>
                  <a:lnTo>
                    <a:pt x="0" y="0"/>
                  </a:lnTo>
                </a:path>
              </a:pathLst>
            </a:custGeom>
            <a:ln w="2286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526029" y="2287270"/>
            <a:ext cx="1559560" cy="927100"/>
          </a:xfrm>
          <a:prstGeom prst="rect">
            <a:avLst/>
          </a:prstGeom>
          <a:ln w="22859">
            <a:solidFill>
              <a:srgbClr val="C0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0"/>
              </a:spcBef>
            </a:pPr>
            <a:endParaRPr sz="1700">
              <a:latin typeface="Times New Roman"/>
              <a:cs typeface="Times New Roman"/>
            </a:endParaRPr>
          </a:p>
          <a:p>
            <a:pPr marL="340360">
              <a:lnSpc>
                <a:spcPct val="100000"/>
              </a:lnSpc>
            </a:pPr>
            <a:r>
              <a:rPr sz="1700" spc="-10" dirty="0">
                <a:latin typeface="Calibri"/>
                <a:cs typeface="Calibri"/>
              </a:rPr>
              <a:t>Processor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327650" y="2287270"/>
            <a:ext cx="1536700" cy="927100"/>
          </a:xfrm>
          <a:prstGeom prst="rect">
            <a:avLst/>
          </a:prstGeom>
          <a:ln w="22859">
            <a:solidFill>
              <a:srgbClr val="C0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0"/>
              </a:spcBef>
            </a:pPr>
            <a:endParaRPr sz="1700">
              <a:latin typeface="Times New Roman"/>
              <a:cs typeface="Times New Roman"/>
            </a:endParaRPr>
          </a:p>
          <a:p>
            <a:pPr marL="391160">
              <a:lnSpc>
                <a:spcPct val="100000"/>
              </a:lnSpc>
            </a:pPr>
            <a:r>
              <a:rPr sz="1700" spc="-10" dirty="0">
                <a:latin typeface="Calibri"/>
                <a:cs typeface="Calibri"/>
              </a:rPr>
              <a:t>Memory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3075"/>
            <a:ext cx="7644130" cy="3409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473709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3000" spc="-155" dirty="0">
                <a:latin typeface="Arial MT"/>
                <a:cs typeface="Arial MT"/>
              </a:rPr>
              <a:t>To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access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I/O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device,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processor </a:t>
            </a:r>
            <a:r>
              <a:rPr sz="3000" dirty="0">
                <a:latin typeface="Arial MT"/>
                <a:cs typeface="Arial MT"/>
              </a:rPr>
              <a:t>places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address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address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lines.</a:t>
            </a:r>
            <a:endParaRPr sz="3000">
              <a:latin typeface="Arial MT"/>
              <a:cs typeface="Arial MT"/>
            </a:endParaRPr>
          </a:p>
          <a:p>
            <a:pPr marL="354965" marR="536575" indent="-342900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7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device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recognizes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address,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and </a:t>
            </a:r>
            <a:r>
              <a:rPr sz="3000" dirty="0">
                <a:latin typeface="Arial MT"/>
                <a:cs typeface="Arial MT"/>
              </a:rPr>
              <a:t>responds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signals.</a:t>
            </a:r>
            <a:endParaRPr sz="30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processor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requests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either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read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or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50" dirty="0">
                <a:latin typeface="Arial MT"/>
                <a:cs typeface="Arial MT"/>
              </a:rPr>
              <a:t>a </a:t>
            </a:r>
            <a:r>
              <a:rPr sz="3000" dirty="0">
                <a:latin typeface="Arial MT"/>
                <a:cs typeface="Arial MT"/>
              </a:rPr>
              <a:t>write operation,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requested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data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are </a:t>
            </a:r>
            <a:r>
              <a:rPr sz="3000" dirty="0">
                <a:latin typeface="Arial MT"/>
                <a:cs typeface="Arial MT"/>
              </a:rPr>
              <a:t>transferred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over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data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lines.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3075"/>
            <a:ext cx="7851775" cy="4576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I/O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share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same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space,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arrangement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called </a:t>
            </a:r>
            <a:r>
              <a:rPr sz="2800" i="1" spc="-25" dirty="0">
                <a:latin typeface="Arial"/>
                <a:cs typeface="Arial"/>
              </a:rPr>
              <a:t>memory-</a:t>
            </a:r>
            <a:r>
              <a:rPr sz="2800" i="1" dirty="0">
                <a:latin typeface="Arial"/>
                <a:cs typeface="Arial"/>
              </a:rPr>
              <a:t>mapped</a:t>
            </a:r>
            <a:r>
              <a:rPr sz="2800" i="1" spc="-5" dirty="0">
                <a:latin typeface="Arial"/>
                <a:cs typeface="Arial"/>
              </a:rPr>
              <a:t> </a:t>
            </a:r>
            <a:r>
              <a:rPr sz="2800" i="1" spc="-20" dirty="0">
                <a:latin typeface="Arial"/>
                <a:cs typeface="Arial"/>
              </a:rPr>
              <a:t>I/O</a:t>
            </a:r>
            <a:r>
              <a:rPr sz="2800" spc="-20" dirty="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  <a:p>
            <a:pPr marL="354965" marR="4953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Any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machine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access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from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I/O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device.</a:t>
            </a:r>
            <a:endParaRPr sz="2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66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Simpler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software.</a:t>
            </a:r>
            <a:endParaRPr sz="2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example,</a:t>
            </a:r>
            <a:endParaRPr sz="28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58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649605" algn="l"/>
              </a:tabLst>
            </a:pP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Move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DATAIN,R0</a:t>
            </a:r>
            <a:endParaRPr sz="24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649605" algn="l"/>
              </a:tabLst>
            </a:pP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Move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R0,DATAOUT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7818120" cy="3976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1115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different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spaces,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arrangement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called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i="1" spc="-10" dirty="0">
                <a:latin typeface="Arial"/>
                <a:cs typeface="Arial"/>
              </a:rPr>
              <a:t>I/O-mapped </a:t>
            </a:r>
            <a:r>
              <a:rPr sz="2400" i="1" spc="-20" dirty="0">
                <a:latin typeface="Arial"/>
                <a:cs typeface="Arial"/>
              </a:rPr>
              <a:t>I/O</a:t>
            </a:r>
            <a:r>
              <a:rPr sz="2400" spc="-20" dirty="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Special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Out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instructions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perform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transfers.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6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deal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fewer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lines.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need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physically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separate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from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lines.</a:t>
            </a:r>
            <a:endParaRPr sz="2400">
              <a:latin typeface="Arial MT"/>
              <a:cs typeface="Arial MT"/>
            </a:endParaRPr>
          </a:p>
          <a:p>
            <a:pPr marL="354965" marR="339725" indent="-34290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fact,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shared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between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I/O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memory,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signal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indicate </a:t>
            </a:r>
            <a:r>
              <a:rPr sz="2400" dirty="0">
                <a:latin typeface="Arial MT"/>
                <a:cs typeface="Arial MT"/>
              </a:rPr>
              <a:t>whether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address.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06600" y="2435860"/>
            <a:ext cx="4386580" cy="2153920"/>
            <a:chOff x="2006600" y="2435860"/>
            <a:chExt cx="4386580" cy="2153920"/>
          </a:xfrm>
        </p:grpSpPr>
        <p:sp>
          <p:nvSpPr>
            <p:cNvPr id="4" name="object 4"/>
            <p:cNvSpPr/>
            <p:nvPr/>
          </p:nvSpPr>
          <p:spPr>
            <a:xfrm>
              <a:off x="2018029" y="3260090"/>
              <a:ext cx="4366260" cy="1112520"/>
            </a:xfrm>
            <a:custGeom>
              <a:avLst/>
              <a:gdLst/>
              <a:ahLst/>
              <a:cxnLst/>
              <a:rect l="l" t="t" r="r" b="b"/>
              <a:pathLst>
                <a:path w="4366260" h="1112520">
                  <a:moveTo>
                    <a:pt x="4366260" y="0"/>
                  </a:moveTo>
                  <a:lnTo>
                    <a:pt x="0" y="0"/>
                  </a:lnTo>
                  <a:lnTo>
                    <a:pt x="0" y="1112519"/>
                  </a:lnTo>
                  <a:lnTo>
                    <a:pt x="4366260" y="1112519"/>
                  </a:lnTo>
                  <a:lnTo>
                    <a:pt x="4366260" y="0"/>
                  </a:lnTo>
                  <a:close/>
                </a:path>
              </a:pathLst>
            </a:custGeom>
            <a:solidFill>
              <a:srgbClr val="F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18029" y="3260090"/>
              <a:ext cx="4366260" cy="1112520"/>
            </a:xfrm>
            <a:custGeom>
              <a:avLst/>
              <a:gdLst/>
              <a:ahLst/>
              <a:cxnLst/>
              <a:rect l="l" t="t" r="r" b="b"/>
              <a:pathLst>
                <a:path w="4366260" h="1112520">
                  <a:moveTo>
                    <a:pt x="0" y="1112519"/>
                  </a:moveTo>
                  <a:lnTo>
                    <a:pt x="4366260" y="1112519"/>
                  </a:lnTo>
                  <a:lnTo>
                    <a:pt x="4366260" y="0"/>
                  </a:lnTo>
                  <a:lnTo>
                    <a:pt x="0" y="0"/>
                  </a:lnTo>
                  <a:lnTo>
                    <a:pt x="0" y="1112519"/>
                  </a:lnTo>
                  <a:close/>
                </a:path>
              </a:pathLst>
            </a:custGeom>
            <a:ln w="31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16760" y="3258820"/>
              <a:ext cx="4366260" cy="1112520"/>
            </a:xfrm>
            <a:custGeom>
              <a:avLst/>
              <a:gdLst/>
              <a:ahLst/>
              <a:cxnLst/>
              <a:rect l="l" t="t" r="r" b="b"/>
              <a:pathLst>
                <a:path w="4366260" h="1112520">
                  <a:moveTo>
                    <a:pt x="0" y="1112519"/>
                  </a:moveTo>
                  <a:lnTo>
                    <a:pt x="4366260" y="1112519"/>
                  </a:lnTo>
                  <a:lnTo>
                    <a:pt x="4366260" y="0"/>
                  </a:lnTo>
                  <a:lnTo>
                    <a:pt x="0" y="0"/>
                  </a:lnTo>
                  <a:lnTo>
                    <a:pt x="0" y="1112519"/>
                  </a:lnTo>
                  <a:close/>
                </a:path>
              </a:pathLst>
            </a:custGeom>
            <a:ln w="2032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07659" y="3395980"/>
              <a:ext cx="38100" cy="114300"/>
            </a:xfrm>
            <a:custGeom>
              <a:avLst/>
              <a:gdLst/>
              <a:ahLst/>
              <a:cxnLst/>
              <a:rect l="l" t="t" r="r" b="b"/>
              <a:pathLst>
                <a:path w="38100" h="114300">
                  <a:moveTo>
                    <a:pt x="0" y="0"/>
                  </a:moveTo>
                  <a:lnTo>
                    <a:pt x="19050" y="114300"/>
                  </a:lnTo>
                  <a:lnTo>
                    <a:pt x="38100" y="0"/>
                  </a:lnTo>
                  <a:lnTo>
                    <a:pt x="19050" y="0"/>
                  </a:lnTo>
                  <a:lnTo>
                    <a:pt x="0" y="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08929" y="3397250"/>
              <a:ext cx="38100" cy="114300"/>
            </a:xfrm>
            <a:custGeom>
              <a:avLst/>
              <a:gdLst/>
              <a:ahLst/>
              <a:cxnLst/>
              <a:rect l="l" t="t" r="r" b="b"/>
              <a:pathLst>
                <a:path w="38100" h="114300">
                  <a:moveTo>
                    <a:pt x="38100" y="0"/>
                  </a:moveTo>
                  <a:lnTo>
                    <a:pt x="0" y="0"/>
                  </a:lnTo>
                  <a:lnTo>
                    <a:pt x="19050" y="1143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08929" y="3397250"/>
              <a:ext cx="38100" cy="114300"/>
            </a:xfrm>
            <a:custGeom>
              <a:avLst/>
              <a:gdLst/>
              <a:ahLst/>
              <a:cxnLst/>
              <a:rect l="l" t="t" r="r" b="b"/>
              <a:pathLst>
                <a:path w="38100" h="114300">
                  <a:moveTo>
                    <a:pt x="0" y="0"/>
                  </a:moveTo>
                  <a:lnTo>
                    <a:pt x="19050" y="114300"/>
                  </a:lnTo>
                  <a:lnTo>
                    <a:pt x="38100" y="0"/>
                  </a:lnTo>
                  <a:lnTo>
                    <a:pt x="1905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07659" y="2682240"/>
              <a:ext cx="38100" cy="116839"/>
            </a:xfrm>
            <a:custGeom>
              <a:avLst/>
              <a:gdLst/>
              <a:ahLst/>
              <a:cxnLst/>
              <a:rect l="l" t="t" r="r" b="b"/>
              <a:pathLst>
                <a:path w="38100" h="116839">
                  <a:moveTo>
                    <a:pt x="38100" y="116839"/>
                  </a:moveTo>
                  <a:lnTo>
                    <a:pt x="19050" y="0"/>
                  </a:lnTo>
                  <a:lnTo>
                    <a:pt x="0" y="116839"/>
                  </a:lnTo>
                  <a:lnTo>
                    <a:pt x="19050" y="116839"/>
                  </a:lnTo>
                  <a:lnTo>
                    <a:pt x="38100" y="116839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08929" y="2683510"/>
              <a:ext cx="38100" cy="116839"/>
            </a:xfrm>
            <a:custGeom>
              <a:avLst/>
              <a:gdLst/>
              <a:ahLst/>
              <a:cxnLst/>
              <a:rect l="l" t="t" r="r" b="b"/>
              <a:pathLst>
                <a:path w="38100" h="116839">
                  <a:moveTo>
                    <a:pt x="19050" y="0"/>
                  </a:moveTo>
                  <a:lnTo>
                    <a:pt x="0" y="116839"/>
                  </a:lnTo>
                  <a:lnTo>
                    <a:pt x="38100" y="116839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08929" y="2683510"/>
              <a:ext cx="38100" cy="116839"/>
            </a:xfrm>
            <a:custGeom>
              <a:avLst/>
              <a:gdLst/>
              <a:ahLst/>
              <a:cxnLst/>
              <a:rect l="l" t="t" r="r" b="b"/>
              <a:pathLst>
                <a:path w="38100" h="116839">
                  <a:moveTo>
                    <a:pt x="38100" y="116839"/>
                  </a:moveTo>
                  <a:lnTo>
                    <a:pt x="19050" y="0"/>
                  </a:lnTo>
                  <a:lnTo>
                    <a:pt x="0" y="116839"/>
                  </a:lnTo>
                  <a:lnTo>
                    <a:pt x="19050" y="116839"/>
                  </a:lnTo>
                  <a:lnTo>
                    <a:pt x="38100" y="1168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27979" y="2809240"/>
              <a:ext cx="2540" cy="601980"/>
            </a:xfrm>
            <a:custGeom>
              <a:avLst/>
              <a:gdLst/>
              <a:ahLst/>
              <a:cxnLst/>
              <a:rect l="l" t="t" r="r" b="b"/>
              <a:pathLst>
                <a:path w="2539" h="601979">
                  <a:moveTo>
                    <a:pt x="0" y="0"/>
                  </a:moveTo>
                  <a:lnTo>
                    <a:pt x="2540" y="60198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7959" y="3385820"/>
              <a:ext cx="78740" cy="13462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758440" y="2446020"/>
              <a:ext cx="2540" cy="929640"/>
            </a:xfrm>
            <a:custGeom>
              <a:avLst/>
              <a:gdLst/>
              <a:ahLst/>
              <a:cxnLst/>
              <a:rect l="l" t="t" r="r" b="b"/>
              <a:pathLst>
                <a:path w="2539" h="929639">
                  <a:moveTo>
                    <a:pt x="0" y="929639"/>
                  </a:moveTo>
                  <a:lnTo>
                    <a:pt x="2540" y="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4779" y="3385820"/>
              <a:ext cx="78740" cy="1346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54779" y="2893060"/>
              <a:ext cx="78740" cy="13462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985260" y="3017520"/>
              <a:ext cx="2540" cy="365760"/>
            </a:xfrm>
            <a:custGeom>
              <a:avLst/>
              <a:gdLst/>
              <a:ahLst/>
              <a:cxnLst/>
              <a:rect l="l" t="t" r="r" b="b"/>
              <a:pathLst>
                <a:path w="2539" h="365760">
                  <a:moveTo>
                    <a:pt x="0" y="0"/>
                  </a:moveTo>
                  <a:lnTo>
                    <a:pt x="2539" y="365759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54779" y="4107180"/>
              <a:ext cx="78740" cy="13716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986529" y="4241800"/>
              <a:ext cx="0" cy="336550"/>
            </a:xfrm>
            <a:custGeom>
              <a:avLst/>
              <a:gdLst/>
              <a:ahLst/>
              <a:cxnLst/>
              <a:rect l="l" t="t" r="r" b="b"/>
              <a:pathLst>
                <a:path h="336550">
                  <a:moveTo>
                    <a:pt x="0" y="0"/>
                  </a:moveTo>
                  <a:lnTo>
                    <a:pt x="0" y="336550"/>
                  </a:lnTo>
                </a:path>
              </a:pathLst>
            </a:custGeom>
            <a:ln w="22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07659" y="4117339"/>
              <a:ext cx="38100" cy="116839"/>
            </a:xfrm>
            <a:custGeom>
              <a:avLst/>
              <a:gdLst/>
              <a:ahLst/>
              <a:cxnLst/>
              <a:rect l="l" t="t" r="r" b="b"/>
              <a:pathLst>
                <a:path w="38100" h="116839">
                  <a:moveTo>
                    <a:pt x="38100" y="116840"/>
                  </a:moveTo>
                  <a:lnTo>
                    <a:pt x="19050" y="0"/>
                  </a:lnTo>
                  <a:lnTo>
                    <a:pt x="0" y="116840"/>
                  </a:lnTo>
                  <a:lnTo>
                    <a:pt x="19050" y="116840"/>
                  </a:lnTo>
                  <a:lnTo>
                    <a:pt x="38100" y="11684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08929" y="4118610"/>
              <a:ext cx="38100" cy="116839"/>
            </a:xfrm>
            <a:custGeom>
              <a:avLst/>
              <a:gdLst/>
              <a:ahLst/>
              <a:cxnLst/>
              <a:rect l="l" t="t" r="r" b="b"/>
              <a:pathLst>
                <a:path w="38100" h="116839">
                  <a:moveTo>
                    <a:pt x="19050" y="0"/>
                  </a:moveTo>
                  <a:lnTo>
                    <a:pt x="0" y="116839"/>
                  </a:lnTo>
                  <a:lnTo>
                    <a:pt x="38100" y="116839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08929" y="4118610"/>
              <a:ext cx="38100" cy="116839"/>
            </a:xfrm>
            <a:custGeom>
              <a:avLst/>
              <a:gdLst/>
              <a:ahLst/>
              <a:cxnLst/>
              <a:rect l="l" t="t" r="r" b="b"/>
              <a:pathLst>
                <a:path w="38100" h="116839">
                  <a:moveTo>
                    <a:pt x="38100" y="116839"/>
                  </a:moveTo>
                  <a:lnTo>
                    <a:pt x="19050" y="0"/>
                  </a:lnTo>
                  <a:lnTo>
                    <a:pt x="0" y="116839"/>
                  </a:lnTo>
                  <a:lnTo>
                    <a:pt x="19050" y="116839"/>
                  </a:lnTo>
                  <a:lnTo>
                    <a:pt x="38100" y="1168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29250" y="4241800"/>
              <a:ext cx="0" cy="336550"/>
            </a:xfrm>
            <a:custGeom>
              <a:avLst/>
              <a:gdLst/>
              <a:ahLst/>
              <a:cxnLst/>
              <a:rect l="l" t="t" r="r" b="b"/>
              <a:pathLst>
                <a:path h="336550">
                  <a:moveTo>
                    <a:pt x="0" y="0"/>
                  </a:moveTo>
                  <a:lnTo>
                    <a:pt x="0" y="336550"/>
                  </a:lnTo>
                </a:path>
              </a:pathLst>
            </a:custGeom>
            <a:ln w="22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780530" y="3568065"/>
            <a:ext cx="653415" cy="434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10"/>
              </a:lnSpc>
              <a:spcBef>
                <a:spcPts val="100"/>
              </a:spcBef>
            </a:pPr>
            <a:r>
              <a:rPr sz="1400" spc="-25" dirty="0">
                <a:latin typeface="Calibri"/>
                <a:cs typeface="Calibri"/>
              </a:rPr>
              <a:t>I/O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10"/>
              </a:lnSpc>
            </a:pPr>
            <a:r>
              <a:rPr sz="1400" spc="-20" dirty="0">
                <a:latin typeface="Calibri"/>
                <a:cs typeface="Calibri"/>
              </a:rPr>
              <a:t>interface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537959" y="3238500"/>
            <a:ext cx="116839" cy="1150620"/>
          </a:xfrm>
          <a:custGeom>
            <a:avLst/>
            <a:gdLst/>
            <a:ahLst/>
            <a:cxnLst/>
            <a:rect l="l" t="t" r="r" b="b"/>
            <a:pathLst>
              <a:path w="116840" h="1150620">
                <a:moveTo>
                  <a:pt x="0" y="0"/>
                </a:moveTo>
                <a:lnTo>
                  <a:pt x="19431" y="19558"/>
                </a:lnTo>
                <a:lnTo>
                  <a:pt x="38989" y="19558"/>
                </a:lnTo>
                <a:lnTo>
                  <a:pt x="38989" y="39115"/>
                </a:lnTo>
                <a:lnTo>
                  <a:pt x="38989" y="546862"/>
                </a:lnTo>
                <a:lnTo>
                  <a:pt x="58420" y="546862"/>
                </a:lnTo>
                <a:lnTo>
                  <a:pt x="116840" y="566419"/>
                </a:lnTo>
              </a:path>
              <a:path w="116840" h="1150620">
                <a:moveTo>
                  <a:pt x="0" y="1150620"/>
                </a:moveTo>
                <a:lnTo>
                  <a:pt x="19431" y="1131189"/>
                </a:lnTo>
                <a:lnTo>
                  <a:pt x="38989" y="1131189"/>
                </a:lnTo>
                <a:lnTo>
                  <a:pt x="38989" y="1111631"/>
                </a:lnTo>
                <a:lnTo>
                  <a:pt x="38989" y="605408"/>
                </a:lnTo>
                <a:lnTo>
                  <a:pt x="58420" y="605408"/>
                </a:lnTo>
                <a:lnTo>
                  <a:pt x="116840" y="566419"/>
                </a:lnTo>
              </a:path>
            </a:pathLst>
          </a:custGeom>
          <a:ln w="203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270760" y="3533140"/>
            <a:ext cx="993140" cy="563880"/>
          </a:xfrm>
          <a:prstGeom prst="rect">
            <a:avLst/>
          </a:prstGeom>
          <a:solidFill>
            <a:srgbClr val="FFFFFF"/>
          </a:solidFill>
          <a:ln w="20320">
            <a:solidFill>
              <a:srgbClr val="C00000"/>
            </a:solidFill>
          </a:ln>
        </p:spPr>
        <p:txBody>
          <a:bodyPr vert="horz" wrap="square" lIns="0" tIns="68580" rIns="0" bIns="0" rtlCol="0">
            <a:spAutoFit/>
          </a:bodyPr>
          <a:lstStyle/>
          <a:p>
            <a:pPr marL="213995" marR="175895">
              <a:lnSpc>
                <a:spcPts val="1540"/>
              </a:lnSpc>
              <a:spcBef>
                <a:spcPts val="540"/>
              </a:spcBef>
            </a:pPr>
            <a:r>
              <a:rPr sz="1400" spc="-10" dirty="0">
                <a:latin typeface="Calibri"/>
                <a:cs typeface="Calibri"/>
              </a:rPr>
              <a:t>Address decoder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26940" y="3533140"/>
            <a:ext cx="1422400" cy="563880"/>
          </a:xfrm>
          <a:prstGeom prst="rect">
            <a:avLst/>
          </a:prstGeom>
          <a:solidFill>
            <a:srgbClr val="FFFFFF"/>
          </a:solidFill>
          <a:ln w="20320">
            <a:solidFill>
              <a:srgbClr val="C00000"/>
            </a:solidFill>
          </a:ln>
        </p:spPr>
        <p:txBody>
          <a:bodyPr vert="horz" wrap="square" lIns="0" tIns="68580" rIns="0" bIns="0" rtlCol="0">
            <a:spAutoFit/>
          </a:bodyPr>
          <a:lstStyle/>
          <a:p>
            <a:pPr marL="195580" marR="136525" indent="193675">
              <a:lnSpc>
                <a:spcPts val="1540"/>
              </a:lnSpc>
              <a:spcBef>
                <a:spcPts val="540"/>
              </a:spcBef>
            </a:pPr>
            <a:r>
              <a:rPr sz="1400" dirty="0">
                <a:latin typeface="Calibri"/>
                <a:cs typeface="Calibri"/>
              </a:rPr>
              <a:t>Data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and </a:t>
            </a:r>
            <a:r>
              <a:rPr sz="1400" spc="-10" dirty="0">
                <a:latin typeface="Calibri"/>
                <a:cs typeface="Calibri"/>
              </a:rPr>
              <a:t>status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registers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59479" y="3533140"/>
            <a:ext cx="1071880" cy="563880"/>
          </a:xfrm>
          <a:prstGeom prst="rect">
            <a:avLst/>
          </a:prstGeom>
          <a:solidFill>
            <a:srgbClr val="FFFFFF"/>
          </a:solidFill>
          <a:ln w="20320">
            <a:solidFill>
              <a:srgbClr val="C00000"/>
            </a:solidFill>
          </a:ln>
        </p:spPr>
        <p:txBody>
          <a:bodyPr vert="horz" wrap="square" lIns="0" tIns="68580" rIns="0" bIns="0" rtlCol="0">
            <a:spAutoFit/>
          </a:bodyPr>
          <a:lstStyle/>
          <a:p>
            <a:pPr marL="273685" marR="259079">
              <a:lnSpc>
                <a:spcPts val="1540"/>
              </a:lnSpc>
              <a:spcBef>
                <a:spcPts val="540"/>
              </a:spcBef>
            </a:pPr>
            <a:r>
              <a:rPr sz="1400" spc="-15" dirty="0">
                <a:latin typeface="Calibri"/>
                <a:cs typeface="Calibri"/>
              </a:rPr>
              <a:t>Control </a:t>
            </a:r>
            <a:r>
              <a:rPr sz="1400" spc="-10" dirty="0">
                <a:latin typeface="Calibri"/>
                <a:cs typeface="Calibri"/>
              </a:rPr>
              <a:t>circuits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85160" y="4577079"/>
            <a:ext cx="3060700" cy="447040"/>
          </a:xfrm>
          <a:prstGeom prst="rect">
            <a:avLst/>
          </a:prstGeom>
          <a:ln w="20320">
            <a:solidFill>
              <a:srgbClr val="C00000"/>
            </a:solidFill>
          </a:ln>
        </p:spPr>
        <p:txBody>
          <a:bodyPr vert="horz" wrap="square" lIns="0" tIns="88265" rIns="0" bIns="0" rtlCol="0">
            <a:spAutoFit/>
          </a:bodyPr>
          <a:lstStyle/>
          <a:p>
            <a:pPr marL="22860" algn="ctr">
              <a:lnSpc>
                <a:spcPct val="100000"/>
              </a:lnSpc>
              <a:spcBef>
                <a:spcPts val="695"/>
              </a:spcBef>
            </a:pPr>
            <a:r>
              <a:rPr sz="1400" dirty="0">
                <a:latin typeface="Calibri"/>
                <a:cs typeface="Calibri"/>
              </a:rPr>
              <a:t>Input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device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24660" y="2423160"/>
            <a:ext cx="4950460" cy="528320"/>
          </a:xfrm>
          <a:custGeom>
            <a:avLst/>
            <a:gdLst/>
            <a:ahLst/>
            <a:cxnLst/>
            <a:rect l="l" t="t" r="r" b="b"/>
            <a:pathLst>
              <a:path w="4950459" h="528319">
                <a:moveTo>
                  <a:pt x="4950460" y="525779"/>
                </a:moveTo>
                <a:lnTo>
                  <a:pt x="0" y="528319"/>
                </a:lnTo>
              </a:path>
              <a:path w="4950459" h="528319">
                <a:moveTo>
                  <a:pt x="4950460" y="254000"/>
                </a:moveTo>
                <a:lnTo>
                  <a:pt x="0" y="256539"/>
                </a:lnTo>
              </a:path>
              <a:path w="4950459" h="528319">
                <a:moveTo>
                  <a:pt x="4950460" y="0"/>
                </a:moveTo>
                <a:lnTo>
                  <a:pt x="0" y="2539"/>
                </a:lnTo>
              </a:path>
            </a:pathLst>
          </a:custGeom>
          <a:ln w="203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127442" y="2516504"/>
            <a:ext cx="2851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Calibri"/>
                <a:cs typeface="Calibri"/>
              </a:rPr>
              <a:t>Bus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99580" y="2206117"/>
            <a:ext cx="975360" cy="82296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ct val="123200"/>
              </a:lnSpc>
              <a:spcBef>
                <a:spcPts val="165"/>
              </a:spcBef>
            </a:pPr>
            <a:r>
              <a:rPr sz="1400" spc="-10" dirty="0">
                <a:latin typeface="Calibri"/>
                <a:cs typeface="Calibri"/>
              </a:rPr>
              <a:t>Address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lines </a:t>
            </a:r>
            <a:r>
              <a:rPr sz="1400" dirty="0">
                <a:latin typeface="Calibri"/>
                <a:cs typeface="Calibri"/>
              </a:rPr>
              <a:t>Data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lines Control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lines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508760" y="2382520"/>
            <a:ext cx="119380" cy="586740"/>
          </a:xfrm>
          <a:custGeom>
            <a:avLst/>
            <a:gdLst/>
            <a:ahLst/>
            <a:cxnLst/>
            <a:rect l="l" t="t" r="r" b="b"/>
            <a:pathLst>
              <a:path w="119380" h="586739">
                <a:moveTo>
                  <a:pt x="119379" y="0"/>
                </a:moveTo>
                <a:lnTo>
                  <a:pt x="99440" y="19684"/>
                </a:lnTo>
                <a:lnTo>
                  <a:pt x="79628" y="39242"/>
                </a:lnTo>
                <a:lnTo>
                  <a:pt x="79628" y="58927"/>
                </a:lnTo>
                <a:lnTo>
                  <a:pt x="79628" y="255396"/>
                </a:lnTo>
                <a:lnTo>
                  <a:pt x="39751" y="274954"/>
                </a:lnTo>
                <a:lnTo>
                  <a:pt x="0" y="294639"/>
                </a:lnTo>
              </a:path>
              <a:path w="119380" h="586739">
                <a:moveTo>
                  <a:pt x="119379" y="586739"/>
                </a:moveTo>
                <a:lnTo>
                  <a:pt x="99440" y="567308"/>
                </a:lnTo>
                <a:lnTo>
                  <a:pt x="79628" y="547751"/>
                </a:lnTo>
                <a:lnTo>
                  <a:pt x="79628" y="528319"/>
                </a:lnTo>
                <a:lnTo>
                  <a:pt x="79628" y="489330"/>
                </a:lnTo>
                <a:lnTo>
                  <a:pt x="79628" y="333628"/>
                </a:lnTo>
                <a:lnTo>
                  <a:pt x="39751" y="314070"/>
                </a:lnTo>
                <a:lnTo>
                  <a:pt x="0" y="294639"/>
                </a:lnTo>
              </a:path>
            </a:pathLst>
          </a:custGeom>
          <a:ln w="203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22629" y="5706101"/>
            <a:ext cx="3602791" cy="24827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3075"/>
            <a:ext cx="7564755" cy="409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9906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4965" algn="l"/>
              </a:tabLst>
            </a:pPr>
            <a:r>
              <a:rPr sz="3200" dirty="0">
                <a:latin typeface="Arial MT"/>
                <a:cs typeface="Arial MT"/>
              </a:rPr>
              <a:t>Figure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4.2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illustrates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the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hardware </a:t>
            </a:r>
            <a:r>
              <a:rPr sz="3200" dirty="0">
                <a:latin typeface="Arial MT"/>
                <a:cs typeface="Arial MT"/>
              </a:rPr>
              <a:t>required</a:t>
            </a:r>
            <a:r>
              <a:rPr sz="3200" spc="-6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to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connect</a:t>
            </a:r>
            <a:r>
              <a:rPr sz="3200" spc="-4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an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I/O device</a:t>
            </a:r>
            <a:r>
              <a:rPr sz="3200" spc="-5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to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25" dirty="0">
                <a:latin typeface="Arial MT"/>
                <a:cs typeface="Arial MT"/>
              </a:rPr>
              <a:t>the </a:t>
            </a:r>
            <a:r>
              <a:rPr sz="3200" spc="-20" dirty="0">
                <a:latin typeface="Arial MT"/>
                <a:cs typeface="Arial MT"/>
              </a:rPr>
              <a:t>bus.</a:t>
            </a:r>
            <a:endParaRPr sz="32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765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4965" algn="l"/>
              </a:tabLst>
            </a:pPr>
            <a:r>
              <a:rPr sz="3200" dirty="0">
                <a:latin typeface="Arial MT"/>
                <a:cs typeface="Arial MT"/>
              </a:rPr>
              <a:t>I/O device</a:t>
            </a:r>
            <a:r>
              <a:rPr sz="3200" spc="-5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is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connected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to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the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bus</a:t>
            </a:r>
            <a:r>
              <a:rPr sz="3200" spc="-10" dirty="0">
                <a:latin typeface="Arial MT"/>
                <a:cs typeface="Arial MT"/>
              </a:rPr>
              <a:t> using </a:t>
            </a:r>
            <a:r>
              <a:rPr sz="3200" dirty="0">
                <a:latin typeface="Arial MT"/>
                <a:cs typeface="Arial MT"/>
              </a:rPr>
              <a:t>an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I/O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interface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circuit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which</a:t>
            </a:r>
            <a:r>
              <a:rPr sz="3200" spc="5" dirty="0">
                <a:latin typeface="Arial MT"/>
                <a:cs typeface="Arial MT"/>
              </a:rPr>
              <a:t> </a:t>
            </a:r>
            <a:r>
              <a:rPr sz="3200" spc="-20" dirty="0">
                <a:latin typeface="Arial MT"/>
                <a:cs typeface="Arial MT"/>
              </a:rPr>
              <a:t>has:</a:t>
            </a:r>
            <a:endParaRPr sz="32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649605" algn="l"/>
              </a:tabLst>
            </a:pP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decoder</a:t>
            </a:r>
            <a:endParaRPr sz="28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649605" algn="l"/>
              </a:tabLst>
            </a:pP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114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circuit</a:t>
            </a:r>
            <a:endParaRPr sz="28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66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649605" algn="l"/>
              </a:tabLst>
            </a:pP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status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registers.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7958455" cy="3976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25145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decoder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enables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recognize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its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appears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address lines.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register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holds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being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transferred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from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processor.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status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register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contains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information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relevant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operation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device.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ts val="288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status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registers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connected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bus,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unique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addresses.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interface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coordinates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transfers.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7919720" cy="34023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Recall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rate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slower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speed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processor.</a:t>
            </a:r>
            <a:endParaRPr sz="24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49605" algn="l"/>
              </a:tabLst>
            </a:pP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creates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need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mechanisms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synchronize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data</a:t>
            </a:r>
            <a:endParaRPr sz="20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transfers</a:t>
            </a:r>
            <a:r>
              <a:rPr sz="2000" spc="-10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between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them.</a:t>
            </a:r>
            <a:endParaRPr sz="2000">
              <a:latin typeface="Arial MT"/>
              <a:cs typeface="Arial MT"/>
            </a:endParaRPr>
          </a:p>
          <a:p>
            <a:pPr marL="354965" marR="301625" indent="-342900" algn="just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spc="-12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review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basic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concepts,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let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consider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simple </a:t>
            </a:r>
            <a:r>
              <a:rPr sz="2400" dirty="0">
                <a:latin typeface="Arial MT"/>
                <a:cs typeface="Arial MT"/>
              </a:rPr>
              <a:t>example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operations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involving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keyboard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a </a:t>
            </a:r>
            <a:r>
              <a:rPr sz="2400" dirty="0">
                <a:latin typeface="Arial MT"/>
                <a:cs typeface="Arial MT"/>
              </a:rPr>
              <a:t>display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system.</a:t>
            </a:r>
            <a:endParaRPr sz="2400">
              <a:latin typeface="Arial MT"/>
              <a:cs typeface="Arial MT"/>
            </a:endParaRPr>
          </a:p>
          <a:p>
            <a:pPr marL="354965" indent="-342265" algn="just">
              <a:lnSpc>
                <a:spcPct val="1000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four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registers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shown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Figure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4.3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</a:t>
            </a:r>
            <a:endParaRPr sz="2400">
              <a:latin typeface="Arial MT"/>
              <a:cs typeface="Arial MT"/>
            </a:endParaRPr>
          </a:p>
          <a:p>
            <a:pPr marL="354965" algn="just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operations.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8023225" cy="353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431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Register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55" dirty="0">
                <a:latin typeface="Arial MT"/>
                <a:cs typeface="Arial MT"/>
              </a:rPr>
              <a:t>STATUS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contains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two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flags,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 </a:t>
            </a:r>
            <a:r>
              <a:rPr sz="2400" spc="-35" dirty="0">
                <a:latin typeface="Arial MT"/>
                <a:cs typeface="Arial MT"/>
              </a:rPr>
              <a:t>SOUT,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which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provide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status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information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keyboard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display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unit,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respectively.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two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flags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KIRQ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DIRQ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register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in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conjunction</a:t>
            </a:r>
            <a:r>
              <a:rPr sz="2400" spc="-1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interrupts.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KEN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bits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register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CONTROL.</a:t>
            </a:r>
            <a:endParaRPr sz="2400">
              <a:latin typeface="Arial MT"/>
              <a:cs typeface="Arial MT"/>
            </a:endParaRPr>
          </a:p>
          <a:p>
            <a:pPr marL="354965" marR="150495" indent="-34290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keyboard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made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available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spc="-50" dirty="0">
                <a:latin typeface="Arial MT"/>
                <a:cs typeface="Arial MT"/>
              </a:rPr>
              <a:t>DATAIN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register,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sent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display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stored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DATAOUT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register.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4152" y="2069502"/>
            <a:ext cx="5811186" cy="41979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3892" y="2094552"/>
            <a:ext cx="6378006" cy="409171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3075"/>
            <a:ext cx="8004175" cy="412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4064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characters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keyboard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buffer </a:t>
            </a:r>
            <a:r>
              <a:rPr sz="2800" dirty="0">
                <a:latin typeface="Arial MT"/>
                <a:cs typeface="Arial MT"/>
              </a:rPr>
              <a:t>starting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location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LINE.</a:t>
            </a:r>
            <a:endParaRPr sz="28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Then,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subroutine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process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input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line.</a:t>
            </a:r>
            <a:endParaRPr sz="2800">
              <a:latin typeface="Arial MT"/>
              <a:cs typeface="Arial MT"/>
            </a:endParaRPr>
          </a:p>
          <a:p>
            <a:pPr marL="354965" marR="356870" indent="-342900">
              <a:lnSpc>
                <a:spcPct val="100000"/>
              </a:lnSpc>
              <a:spcBef>
                <a:spcPts val="66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As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each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character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echoed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back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display.</a:t>
            </a:r>
            <a:endParaRPr sz="2800">
              <a:latin typeface="Arial MT"/>
              <a:cs typeface="Arial MT"/>
            </a:endParaRPr>
          </a:p>
          <a:p>
            <a:pPr marL="354965" marR="197485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R0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pointer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memory </a:t>
            </a:r>
            <a:r>
              <a:rPr sz="2800" dirty="0">
                <a:latin typeface="Arial MT"/>
                <a:cs typeface="Arial MT"/>
              </a:rPr>
              <a:t>buffer</a:t>
            </a:r>
            <a:r>
              <a:rPr sz="2800" spc="-12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area.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8015605" cy="3940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889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contents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R0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updated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using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the</a:t>
            </a:r>
            <a:r>
              <a:rPr sz="2400" spc="-1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Autoincrement </a:t>
            </a:r>
            <a:r>
              <a:rPr sz="2400" dirty="0">
                <a:latin typeface="Arial MT"/>
                <a:cs typeface="Arial MT"/>
              </a:rPr>
              <a:t>addressing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mode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successive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characters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are </a:t>
            </a:r>
            <a:r>
              <a:rPr sz="2400" dirty="0">
                <a:latin typeface="Arial MT"/>
                <a:cs typeface="Arial MT"/>
              </a:rPr>
              <a:t>stored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successive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locations.</a:t>
            </a:r>
            <a:endParaRPr sz="2400">
              <a:latin typeface="Arial MT"/>
              <a:cs typeface="Arial MT"/>
            </a:endParaRPr>
          </a:p>
          <a:p>
            <a:pPr marL="354965" marR="553085" indent="-342900" algn="just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Each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character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checked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Carriage </a:t>
            </a:r>
            <a:r>
              <a:rPr sz="2400" dirty="0">
                <a:latin typeface="Arial MT"/>
                <a:cs typeface="Arial MT"/>
              </a:rPr>
              <a:t>Return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(CR)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character,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which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ASCII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code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0D </a:t>
            </a:r>
            <a:r>
              <a:rPr sz="2400" spc="-10" dirty="0">
                <a:latin typeface="Arial MT"/>
                <a:cs typeface="Arial MT"/>
              </a:rPr>
              <a:t>(hex).</a:t>
            </a:r>
            <a:endParaRPr sz="2400">
              <a:latin typeface="Arial MT"/>
              <a:cs typeface="Arial MT"/>
            </a:endParaRPr>
          </a:p>
          <a:p>
            <a:pPr marL="706120" marR="5080" lvl="1" indent="-347980" algn="just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6120" algn="l"/>
              </a:tabLst>
            </a:pPr>
            <a:r>
              <a:rPr sz="2000" dirty="0">
                <a:latin typeface="Arial MT"/>
                <a:cs typeface="Arial MT"/>
              </a:rPr>
              <a:t>If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is,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Line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Feed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character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(ASCII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code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0A)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sent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move</a:t>
            </a:r>
            <a:r>
              <a:rPr sz="2000" spc="-25" dirty="0">
                <a:latin typeface="Arial MT"/>
                <a:cs typeface="Arial MT"/>
              </a:rPr>
              <a:t> the </a:t>
            </a:r>
            <a:r>
              <a:rPr sz="2000" dirty="0">
                <a:latin typeface="Arial MT"/>
                <a:cs typeface="Arial MT"/>
              </a:rPr>
              <a:t>cursor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one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line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down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display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subroutine</a:t>
            </a:r>
            <a:r>
              <a:rPr sz="2000" spc="-10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is </a:t>
            </a:r>
            <a:r>
              <a:rPr sz="2000" spc="-10" dirty="0">
                <a:latin typeface="Arial MT"/>
                <a:cs typeface="Arial MT"/>
              </a:rPr>
              <a:t>called.</a:t>
            </a:r>
            <a:endParaRPr sz="2000">
              <a:latin typeface="Arial MT"/>
              <a:cs typeface="Arial MT"/>
            </a:endParaRPr>
          </a:p>
          <a:p>
            <a:pPr marL="704850" lvl="1" indent="-347345" algn="just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Otherwise,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program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loops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back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wait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another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character</a:t>
            </a:r>
            <a:endParaRPr sz="2000">
              <a:latin typeface="Arial MT"/>
              <a:cs typeface="Arial MT"/>
            </a:endParaRPr>
          </a:p>
          <a:p>
            <a:pPr marL="70612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 MT"/>
                <a:cs typeface="Arial MT"/>
              </a:rPr>
              <a:t>from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keyboard.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Accessing</a:t>
            </a:r>
            <a:r>
              <a:rPr spc="-80" dirty="0"/>
              <a:t> </a:t>
            </a:r>
            <a:r>
              <a:rPr dirty="0"/>
              <a:t>I/O</a:t>
            </a:r>
            <a:r>
              <a:rPr spc="-145" dirty="0"/>
              <a:t> </a:t>
            </a:r>
            <a:r>
              <a:rPr spc="-10" dirty="0"/>
              <a:t>devices..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672463"/>
            <a:ext cx="8051800" cy="44056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spc="-20" dirty="0">
                <a:latin typeface="Arial MT"/>
                <a:cs typeface="Arial MT"/>
              </a:rPr>
              <a:t>Program-</a:t>
            </a:r>
            <a:r>
              <a:rPr sz="2400" dirty="0">
                <a:latin typeface="Arial MT"/>
                <a:cs typeface="Arial MT"/>
              </a:rPr>
              <a:t>controlled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I/O</a:t>
            </a:r>
            <a:endParaRPr sz="24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49605" algn="l"/>
              </a:tabLst>
            </a:pP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repeatedly</a:t>
            </a:r>
            <a:r>
              <a:rPr sz="2000" spc="-8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monitors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status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flag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achieve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</a:t>
            </a:r>
            <a:endParaRPr sz="20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necessary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synchronization.</a:t>
            </a:r>
            <a:endParaRPr sz="20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49605" algn="l"/>
              </a:tabLst>
            </a:pP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polls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I/O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device.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spc="-20" dirty="0">
                <a:latin typeface="Arial MT"/>
                <a:cs typeface="Arial MT"/>
              </a:rPr>
              <a:t>Two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other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mechanisms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synchronizing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data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transfers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between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memory:</a:t>
            </a:r>
            <a:endParaRPr sz="24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49605" algn="l"/>
              </a:tabLst>
            </a:pPr>
            <a:r>
              <a:rPr sz="2000" spc="-10" dirty="0">
                <a:latin typeface="Arial MT"/>
                <a:cs typeface="Arial MT"/>
              </a:rPr>
              <a:t>Interrupts</a:t>
            </a:r>
            <a:endParaRPr sz="2000">
              <a:latin typeface="Arial MT"/>
              <a:cs typeface="Arial MT"/>
            </a:endParaRPr>
          </a:p>
          <a:p>
            <a:pPr marL="944244" marR="5080" lvl="2" indent="-342900">
              <a:lnSpc>
                <a:spcPct val="100000"/>
              </a:lnSpc>
              <a:spcBef>
                <a:spcPts val="400"/>
              </a:spcBef>
              <a:buClr>
                <a:srgbClr val="330066"/>
              </a:buClr>
              <a:buSzPct val="75000"/>
              <a:buFont typeface="Wingdings"/>
              <a:buChar char=""/>
              <a:tabLst>
                <a:tab pos="944244" algn="l"/>
              </a:tabLst>
            </a:pPr>
            <a:r>
              <a:rPr sz="1600" dirty="0">
                <a:latin typeface="Arial MT"/>
                <a:cs typeface="Arial MT"/>
              </a:rPr>
              <a:t>Synchronization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is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achieved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by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having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I/0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device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send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special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signal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20" dirty="0">
                <a:latin typeface="Arial MT"/>
                <a:cs typeface="Arial MT"/>
              </a:rPr>
              <a:t>over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bus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whenever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it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is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ready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for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data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transfer</a:t>
            </a:r>
            <a:r>
              <a:rPr sz="1600" spc="-10" dirty="0">
                <a:latin typeface="Arial MT"/>
                <a:cs typeface="Arial MT"/>
              </a:rPr>
              <a:t> operation.</a:t>
            </a:r>
            <a:endParaRPr sz="16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59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49605" algn="l"/>
              </a:tabLst>
            </a:pPr>
            <a:r>
              <a:rPr sz="2000" dirty="0">
                <a:latin typeface="Arial MT"/>
                <a:cs typeface="Arial MT"/>
              </a:rPr>
              <a:t>Direct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Memory</a:t>
            </a:r>
            <a:r>
              <a:rPr sz="2000" spc="-1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Access</a:t>
            </a:r>
            <a:endParaRPr sz="2000">
              <a:latin typeface="Arial MT"/>
              <a:cs typeface="Arial MT"/>
            </a:endParaRPr>
          </a:p>
          <a:p>
            <a:pPr marL="944244" lvl="2" indent="-342265">
              <a:lnSpc>
                <a:spcPct val="100000"/>
              </a:lnSpc>
              <a:spcBef>
                <a:spcPts val="405"/>
              </a:spcBef>
              <a:buClr>
                <a:srgbClr val="330066"/>
              </a:buClr>
              <a:buSzPct val="75000"/>
              <a:buFont typeface="Wingdings"/>
              <a:buChar char=""/>
              <a:tabLst>
                <a:tab pos="944244" algn="l"/>
              </a:tabLst>
            </a:pPr>
            <a:r>
              <a:rPr sz="1600" dirty="0">
                <a:latin typeface="Arial MT"/>
                <a:cs typeface="Arial MT"/>
              </a:rPr>
              <a:t>Used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for</a:t>
            </a:r>
            <a:r>
              <a:rPr sz="1600" spc="-10" dirty="0">
                <a:latin typeface="Arial MT"/>
                <a:cs typeface="Arial MT"/>
              </a:rPr>
              <a:t> high-</a:t>
            </a:r>
            <a:r>
              <a:rPr sz="1600" dirty="0">
                <a:latin typeface="Arial MT"/>
                <a:cs typeface="Arial MT"/>
              </a:rPr>
              <a:t>speed</a:t>
            </a:r>
            <a:r>
              <a:rPr sz="1600" spc="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I/0</a:t>
            </a:r>
            <a:r>
              <a:rPr sz="1600" spc="-10" dirty="0">
                <a:latin typeface="Arial MT"/>
                <a:cs typeface="Arial MT"/>
              </a:rPr>
              <a:t> devices.</a:t>
            </a:r>
            <a:endParaRPr sz="1600">
              <a:latin typeface="Arial MT"/>
              <a:cs typeface="Arial MT"/>
            </a:endParaRPr>
          </a:p>
          <a:p>
            <a:pPr marL="944244" lvl="2" indent="-342265">
              <a:lnSpc>
                <a:spcPct val="100000"/>
              </a:lnSpc>
              <a:spcBef>
                <a:spcPts val="380"/>
              </a:spcBef>
              <a:buClr>
                <a:srgbClr val="330066"/>
              </a:buClr>
              <a:buSzPct val="75000"/>
              <a:buFont typeface="Wingdings"/>
              <a:buChar char=""/>
              <a:tabLst>
                <a:tab pos="944244" algn="l"/>
              </a:tabLst>
            </a:pPr>
            <a:r>
              <a:rPr sz="1600" dirty="0">
                <a:latin typeface="Arial MT"/>
                <a:cs typeface="Arial MT"/>
              </a:rPr>
              <a:t>It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involves</a:t>
            </a:r>
            <a:r>
              <a:rPr sz="1600" spc="-6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having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device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interface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transfer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data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directly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or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from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the</a:t>
            </a:r>
            <a:endParaRPr sz="1600">
              <a:latin typeface="Arial MT"/>
              <a:cs typeface="Arial MT"/>
            </a:endParaRPr>
          </a:p>
          <a:p>
            <a:pPr marL="944244">
              <a:lnSpc>
                <a:spcPct val="100000"/>
              </a:lnSpc>
            </a:pPr>
            <a:r>
              <a:rPr sz="1600" spc="-20" dirty="0">
                <a:latin typeface="Arial MT"/>
                <a:cs typeface="Arial MT"/>
              </a:rPr>
              <a:t>memory,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without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continuous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involvement</a:t>
            </a:r>
            <a:r>
              <a:rPr sz="1600" spc="-6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by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processor.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1066800"/>
            <a:ext cx="0" cy="4495800"/>
          </a:xfrm>
          <a:custGeom>
            <a:avLst/>
            <a:gdLst/>
            <a:ahLst/>
            <a:cxnLst/>
            <a:rect l="l" t="t" r="r" b="b"/>
            <a:pathLst>
              <a:path h="4495800">
                <a:moveTo>
                  <a:pt x="0" y="0"/>
                </a:moveTo>
                <a:lnTo>
                  <a:pt x="0" y="4495800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3000" y="2992120"/>
            <a:ext cx="200659" cy="203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7480" y="2992120"/>
            <a:ext cx="200660" cy="203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61959" y="2992120"/>
            <a:ext cx="200660" cy="203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3000" y="3276600"/>
            <a:ext cx="200659" cy="2006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7480" y="3276600"/>
            <a:ext cx="200660" cy="2006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61959" y="3276600"/>
            <a:ext cx="200660" cy="20066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6440" y="3276600"/>
            <a:ext cx="200659" cy="20066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3000" y="3561079"/>
            <a:ext cx="200659" cy="20066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7480" y="3561079"/>
            <a:ext cx="200660" cy="20066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61959" y="3561079"/>
            <a:ext cx="200660" cy="20066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30919" y="3561079"/>
            <a:ext cx="200659" cy="20066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6440" y="3561079"/>
            <a:ext cx="200659" cy="20066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3000" y="3843020"/>
            <a:ext cx="200659" cy="2032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77480" y="3843020"/>
            <a:ext cx="200660" cy="2032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61959" y="3843020"/>
            <a:ext cx="200660" cy="20320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46440" y="3843020"/>
            <a:ext cx="200659" cy="2032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93000" y="4127500"/>
            <a:ext cx="200659" cy="2032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77480" y="4127500"/>
            <a:ext cx="200660" cy="20320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61959" y="4127500"/>
            <a:ext cx="200660" cy="20320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46440" y="4127500"/>
            <a:ext cx="200659" cy="20320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30919" y="4127500"/>
            <a:ext cx="200659" cy="20320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93000" y="4411979"/>
            <a:ext cx="200659" cy="20065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777480" y="4411979"/>
            <a:ext cx="200660" cy="20065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61959" y="4411979"/>
            <a:ext cx="200660" cy="20065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46440" y="4411979"/>
            <a:ext cx="200659" cy="20065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93000" y="4696459"/>
            <a:ext cx="200659" cy="20065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77480" y="4696459"/>
            <a:ext cx="200660" cy="200659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61959" y="4696459"/>
            <a:ext cx="200660" cy="200659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46440" y="4696459"/>
            <a:ext cx="200659" cy="20065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777480" y="4980940"/>
            <a:ext cx="200660" cy="200660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46440" y="4980940"/>
            <a:ext cx="200659" cy="200660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306070" y="282067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4149978" y="1793176"/>
            <a:ext cx="28695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0" dirty="0"/>
              <a:t>Interrupts</a:t>
            </a:r>
            <a:endParaRPr sz="4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Interrupts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7707630" cy="4072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111125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program-</a:t>
            </a:r>
            <a:r>
              <a:rPr sz="2400" dirty="0">
                <a:latin typeface="Arial MT"/>
                <a:cs typeface="Arial MT"/>
              </a:rPr>
              <a:t>controlled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processor continuously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monitors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status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device,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does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perform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useful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tasks.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alternate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approach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would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to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alert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becomes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ready.</a:t>
            </a:r>
            <a:endParaRPr sz="2400">
              <a:latin typeface="Arial MT"/>
              <a:cs typeface="Arial MT"/>
            </a:endParaRPr>
          </a:p>
          <a:p>
            <a:pPr marL="649605" marR="227329" lvl="1" indent="-34290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49605" algn="l"/>
              </a:tabLst>
            </a:pPr>
            <a:r>
              <a:rPr sz="2000" dirty="0">
                <a:latin typeface="Arial MT"/>
                <a:cs typeface="Arial MT"/>
              </a:rPr>
              <a:t>Do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so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sending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hardware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signal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called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 </a:t>
            </a:r>
            <a:r>
              <a:rPr sz="2000" spc="-10" dirty="0">
                <a:latin typeface="Arial MT"/>
                <a:cs typeface="Arial MT"/>
              </a:rPr>
              <a:t>processor.</a:t>
            </a:r>
            <a:endParaRPr sz="2000">
              <a:latin typeface="Arial MT"/>
              <a:cs typeface="Arial MT"/>
            </a:endParaRPr>
          </a:p>
          <a:p>
            <a:pPr marL="649605" marR="5080" lvl="1" indent="-34290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49605" algn="l"/>
              </a:tabLst>
            </a:pPr>
            <a:r>
              <a:rPr sz="2000" dirty="0">
                <a:latin typeface="Arial MT"/>
                <a:cs typeface="Arial MT"/>
              </a:rPr>
              <a:t>At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least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bus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control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lines,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called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interrupt-</a:t>
            </a:r>
            <a:r>
              <a:rPr sz="2000" spc="-10" dirty="0">
                <a:latin typeface="Arial MT"/>
                <a:cs typeface="Arial MT"/>
              </a:rPr>
              <a:t>request </a:t>
            </a:r>
            <a:r>
              <a:rPr sz="2000" dirty="0">
                <a:latin typeface="Arial MT"/>
                <a:cs typeface="Arial MT"/>
              </a:rPr>
              <a:t>line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dedicated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purpose.</a:t>
            </a:r>
            <a:endParaRPr sz="2000">
              <a:latin typeface="Arial MT"/>
              <a:cs typeface="Arial MT"/>
            </a:endParaRPr>
          </a:p>
          <a:p>
            <a:pPr marL="354965" marR="466090" indent="-342900">
              <a:lnSpc>
                <a:spcPct val="1000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perform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other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useful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tasks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while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waiting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ready.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824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Interrupts</a:t>
            </a:r>
            <a:r>
              <a:rPr spc="-100" dirty="0"/>
              <a:t> </a:t>
            </a:r>
            <a:r>
              <a:rPr spc="-10" dirty="0"/>
              <a:t>(contd..)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56251" y="1776031"/>
            <a:ext cx="15506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Interrupt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Service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routine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53714" y="1776031"/>
            <a:ext cx="6642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Program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45995" y="3022536"/>
            <a:ext cx="586740" cy="521970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12700" marR="5080" algn="ctr">
              <a:lnSpc>
                <a:spcPct val="85600"/>
              </a:lnSpc>
              <a:spcBef>
                <a:spcPts val="309"/>
              </a:spcBef>
            </a:pPr>
            <a:r>
              <a:rPr sz="1200" spc="-10" dirty="0">
                <a:latin typeface="Calibri"/>
                <a:cs typeface="Calibri"/>
              </a:rPr>
              <a:t>Interrupt occurs </a:t>
            </a:r>
            <a:r>
              <a:rPr sz="1200" spc="-20" dirty="0">
                <a:latin typeface="Calibri"/>
                <a:cs typeface="Calibri"/>
              </a:rPr>
              <a:t>here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4900" y="3279140"/>
            <a:ext cx="297179" cy="711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614676" y="3475608"/>
            <a:ext cx="328930" cy="81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i</a:t>
            </a:r>
            <a:r>
              <a:rPr sz="1200" i="1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+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sz="1200">
              <a:latin typeface="Calibri"/>
              <a:cs typeface="Calibri"/>
            </a:endParaRPr>
          </a:p>
          <a:p>
            <a:pPr marL="185420">
              <a:lnSpc>
                <a:spcPct val="100000"/>
              </a:lnSpc>
            </a:pPr>
            <a:r>
              <a:rPr sz="1200" spc="-50" dirty="0"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75026" y="3180334"/>
            <a:ext cx="60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50" dirty="0"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40101" y="2294254"/>
            <a:ext cx="120650" cy="50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1200" spc="-5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876800" y="2410460"/>
            <a:ext cx="2519680" cy="939800"/>
            <a:chOff x="4876800" y="2410460"/>
            <a:chExt cx="2519680" cy="939800"/>
          </a:xfrm>
        </p:grpSpPr>
        <p:sp>
          <p:nvSpPr>
            <p:cNvPr id="11" name="object 11"/>
            <p:cNvSpPr/>
            <p:nvPr/>
          </p:nvSpPr>
          <p:spPr>
            <a:xfrm>
              <a:off x="5998210" y="3011170"/>
              <a:ext cx="1389380" cy="2540"/>
            </a:xfrm>
            <a:custGeom>
              <a:avLst/>
              <a:gdLst/>
              <a:ahLst/>
              <a:cxnLst/>
              <a:rect l="l" t="t" r="r" b="b"/>
              <a:pathLst>
                <a:path w="1389379" h="2539">
                  <a:moveTo>
                    <a:pt x="1389380" y="0"/>
                  </a:moveTo>
                  <a:lnTo>
                    <a:pt x="0" y="2539"/>
                  </a:lnTo>
                </a:path>
              </a:pathLst>
            </a:custGeom>
            <a:ln w="1778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73850" y="2627630"/>
              <a:ext cx="35560" cy="71120"/>
            </a:xfrm>
            <a:custGeom>
              <a:avLst/>
              <a:gdLst/>
              <a:ahLst/>
              <a:cxnLst/>
              <a:rect l="l" t="t" r="r" b="b"/>
              <a:pathLst>
                <a:path w="35559" h="71119">
                  <a:moveTo>
                    <a:pt x="0" y="0"/>
                  </a:moveTo>
                  <a:lnTo>
                    <a:pt x="17779" y="71120"/>
                  </a:lnTo>
                  <a:lnTo>
                    <a:pt x="35559" y="0"/>
                  </a:lnTo>
                  <a:lnTo>
                    <a:pt x="17779" y="0"/>
                  </a:lnTo>
                  <a:lnTo>
                    <a:pt x="0" y="0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673850" y="2627630"/>
              <a:ext cx="35560" cy="71120"/>
            </a:xfrm>
            <a:custGeom>
              <a:avLst/>
              <a:gdLst/>
              <a:ahLst/>
              <a:cxnLst/>
              <a:rect l="l" t="t" r="r" b="b"/>
              <a:pathLst>
                <a:path w="35559" h="71119">
                  <a:moveTo>
                    <a:pt x="35559" y="0"/>
                  </a:moveTo>
                  <a:lnTo>
                    <a:pt x="0" y="0"/>
                  </a:lnTo>
                  <a:lnTo>
                    <a:pt x="17779" y="71120"/>
                  </a:lnTo>
                  <a:lnTo>
                    <a:pt x="355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73850" y="2627630"/>
              <a:ext cx="35560" cy="71120"/>
            </a:xfrm>
            <a:custGeom>
              <a:avLst/>
              <a:gdLst/>
              <a:ahLst/>
              <a:cxnLst/>
              <a:rect l="l" t="t" r="r" b="b"/>
              <a:pathLst>
                <a:path w="35559" h="71119">
                  <a:moveTo>
                    <a:pt x="0" y="0"/>
                  </a:moveTo>
                  <a:lnTo>
                    <a:pt x="17779" y="71120"/>
                  </a:lnTo>
                  <a:lnTo>
                    <a:pt x="35559" y="0"/>
                  </a:lnTo>
                  <a:lnTo>
                    <a:pt x="177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885689" y="2419350"/>
              <a:ext cx="1805939" cy="904240"/>
            </a:xfrm>
            <a:custGeom>
              <a:avLst/>
              <a:gdLst/>
              <a:ahLst/>
              <a:cxnLst/>
              <a:rect l="l" t="t" r="r" b="b"/>
              <a:pathLst>
                <a:path w="1805940" h="904239">
                  <a:moveTo>
                    <a:pt x="1805939" y="208661"/>
                  </a:moveTo>
                  <a:lnTo>
                    <a:pt x="1805939" y="191262"/>
                  </a:lnTo>
                  <a:lnTo>
                    <a:pt x="1805939" y="0"/>
                  </a:lnTo>
                  <a:lnTo>
                    <a:pt x="1614932" y="0"/>
                  </a:lnTo>
                  <a:lnTo>
                    <a:pt x="711962" y="0"/>
                  </a:lnTo>
                  <a:lnTo>
                    <a:pt x="503555" y="0"/>
                  </a:lnTo>
                  <a:lnTo>
                    <a:pt x="503555" y="191262"/>
                  </a:lnTo>
                  <a:lnTo>
                    <a:pt x="503555" y="695578"/>
                  </a:lnTo>
                  <a:lnTo>
                    <a:pt x="503555" y="904239"/>
                  </a:lnTo>
                  <a:lnTo>
                    <a:pt x="312547" y="904239"/>
                  </a:lnTo>
                  <a:lnTo>
                    <a:pt x="0" y="904239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673850" y="3305810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59" h="35560">
                  <a:moveTo>
                    <a:pt x="35559" y="0"/>
                  </a:moveTo>
                  <a:lnTo>
                    <a:pt x="0" y="0"/>
                  </a:lnTo>
                  <a:lnTo>
                    <a:pt x="0" y="35560"/>
                  </a:lnTo>
                  <a:lnTo>
                    <a:pt x="17779" y="35560"/>
                  </a:lnTo>
                  <a:lnTo>
                    <a:pt x="17779" y="17779"/>
                  </a:lnTo>
                  <a:lnTo>
                    <a:pt x="35559" y="17779"/>
                  </a:lnTo>
                  <a:lnTo>
                    <a:pt x="35559" y="0"/>
                  </a:lnTo>
                  <a:close/>
                </a:path>
                <a:path w="35559" h="35560">
                  <a:moveTo>
                    <a:pt x="35559" y="17779"/>
                  </a:moveTo>
                  <a:lnTo>
                    <a:pt x="17779" y="17779"/>
                  </a:lnTo>
                  <a:lnTo>
                    <a:pt x="17779" y="35560"/>
                  </a:lnTo>
                  <a:lnTo>
                    <a:pt x="35559" y="35560"/>
                  </a:lnTo>
                  <a:lnTo>
                    <a:pt x="35559" y="177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673850" y="3305810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59" h="35560">
                  <a:moveTo>
                    <a:pt x="17779" y="17779"/>
                  </a:moveTo>
                  <a:lnTo>
                    <a:pt x="17779" y="35560"/>
                  </a:lnTo>
                  <a:lnTo>
                    <a:pt x="35559" y="35560"/>
                  </a:lnTo>
                  <a:lnTo>
                    <a:pt x="35559" y="17779"/>
                  </a:lnTo>
                  <a:lnTo>
                    <a:pt x="35559" y="0"/>
                  </a:lnTo>
                  <a:lnTo>
                    <a:pt x="17779" y="0"/>
                  </a:lnTo>
                  <a:lnTo>
                    <a:pt x="0" y="0"/>
                  </a:lnTo>
                  <a:lnTo>
                    <a:pt x="0" y="17779"/>
                  </a:lnTo>
                  <a:lnTo>
                    <a:pt x="0" y="35560"/>
                  </a:lnTo>
                  <a:lnTo>
                    <a:pt x="17779" y="35560"/>
                  </a:lnTo>
                  <a:lnTo>
                    <a:pt x="17779" y="177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691629" y="3323590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0" y="17780"/>
                  </a:moveTo>
                  <a:lnTo>
                    <a:pt x="17779" y="0"/>
                  </a:lnTo>
                  <a:lnTo>
                    <a:pt x="0" y="0"/>
                  </a:lnTo>
                  <a:lnTo>
                    <a:pt x="0" y="17780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98210" y="2716530"/>
              <a:ext cx="1389380" cy="2540"/>
            </a:xfrm>
            <a:custGeom>
              <a:avLst/>
              <a:gdLst/>
              <a:ahLst/>
              <a:cxnLst/>
              <a:rect l="l" t="t" r="r" b="b"/>
              <a:pathLst>
                <a:path w="1389379" h="2539">
                  <a:moveTo>
                    <a:pt x="1389380" y="0"/>
                  </a:moveTo>
                  <a:lnTo>
                    <a:pt x="0" y="2540"/>
                  </a:lnTo>
                </a:path>
              </a:pathLst>
            </a:custGeom>
            <a:ln w="1778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3175000" y="2098039"/>
            <a:ext cx="1633220" cy="2329180"/>
            <a:chOff x="3175000" y="2098039"/>
            <a:chExt cx="1633220" cy="2329180"/>
          </a:xfrm>
        </p:grpSpPr>
        <p:sp>
          <p:nvSpPr>
            <p:cNvPr id="21" name="object 21"/>
            <p:cNvSpPr/>
            <p:nvPr/>
          </p:nvSpPr>
          <p:spPr>
            <a:xfrm>
              <a:off x="3392170" y="2716529"/>
              <a:ext cx="1407160" cy="904240"/>
            </a:xfrm>
            <a:custGeom>
              <a:avLst/>
              <a:gdLst/>
              <a:ahLst/>
              <a:cxnLst/>
              <a:rect l="l" t="t" r="r" b="b"/>
              <a:pathLst>
                <a:path w="1407160" h="904239">
                  <a:moveTo>
                    <a:pt x="1407159" y="0"/>
                  </a:moveTo>
                  <a:lnTo>
                    <a:pt x="0" y="2540"/>
                  </a:lnTo>
                </a:path>
                <a:path w="1407160" h="904239">
                  <a:moveTo>
                    <a:pt x="1407159" y="607060"/>
                  </a:moveTo>
                  <a:lnTo>
                    <a:pt x="0" y="609600"/>
                  </a:lnTo>
                </a:path>
                <a:path w="1407160" h="904239">
                  <a:moveTo>
                    <a:pt x="1407159" y="901700"/>
                  </a:moveTo>
                  <a:lnTo>
                    <a:pt x="0" y="904240"/>
                  </a:lnTo>
                </a:path>
              </a:pathLst>
            </a:custGeom>
            <a:ln w="1778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85589" y="2332989"/>
              <a:ext cx="17780" cy="53340"/>
            </a:xfrm>
            <a:custGeom>
              <a:avLst/>
              <a:gdLst/>
              <a:ahLst/>
              <a:cxnLst/>
              <a:rect l="l" t="t" r="r" b="b"/>
              <a:pathLst>
                <a:path w="17779" h="53339">
                  <a:moveTo>
                    <a:pt x="0" y="0"/>
                  </a:moveTo>
                  <a:lnTo>
                    <a:pt x="0" y="53339"/>
                  </a:lnTo>
                  <a:lnTo>
                    <a:pt x="17780" y="0"/>
                  </a:lnTo>
                  <a:lnTo>
                    <a:pt x="0" y="0"/>
                  </a:lnTo>
                </a:path>
              </a:pathLst>
            </a:custGeom>
            <a:ln w="177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85589" y="2332989"/>
              <a:ext cx="17780" cy="53340"/>
            </a:xfrm>
            <a:custGeom>
              <a:avLst/>
              <a:gdLst/>
              <a:ahLst/>
              <a:cxnLst/>
              <a:rect l="l" t="t" r="r" b="b"/>
              <a:pathLst>
                <a:path w="17779" h="53339">
                  <a:moveTo>
                    <a:pt x="17780" y="0"/>
                  </a:moveTo>
                  <a:lnTo>
                    <a:pt x="0" y="0"/>
                  </a:lnTo>
                  <a:lnTo>
                    <a:pt x="0" y="53339"/>
                  </a:lnTo>
                  <a:lnTo>
                    <a:pt x="177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85589" y="2332989"/>
              <a:ext cx="17780" cy="53340"/>
            </a:xfrm>
            <a:custGeom>
              <a:avLst/>
              <a:gdLst/>
              <a:ahLst/>
              <a:cxnLst/>
              <a:rect l="l" t="t" r="r" b="b"/>
              <a:pathLst>
                <a:path w="17779" h="53339">
                  <a:moveTo>
                    <a:pt x="0" y="0"/>
                  </a:moveTo>
                  <a:lnTo>
                    <a:pt x="0" y="53339"/>
                  </a:lnTo>
                  <a:lnTo>
                    <a:pt x="1778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83889" y="2106929"/>
              <a:ext cx="901700" cy="2311400"/>
            </a:xfrm>
            <a:custGeom>
              <a:avLst/>
              <a:gdLst/>
              <a:ahLst/>
              <a:cxnLst/>
              <a:rect l="l" t="t" r="r" b="b"/>
              <a:pathLst>
                <a:path w="901700" h="2311400">
                  <a:moveTo>
                    <a:pt x="901700" y="225933"/>
                  </a:moveTo>
                  <a:lnTo>
                    <a:pt x="901700" y="208534"/>
                  </a:lnTo>
                  <a:lnTo>
                    <a:pt x="901700" y="0"/>
                  </a:lnTo>
                  <a:lnTo>
                    <a:pt x="710946" y="0"/>
                  </a:lnTo>
                  <a:lnTo>
                    <a:pt x="208025" y="0"/>
                  </a:lnTo>
                  <a:lnTo>
                    <a:pt x="0" y="0"/>
                  </a:lnTo>
                  <a:lnTo>
                    <a:pt x="0" y="208534"/>
                  </a:lnTo>
                  <a:lnTo>
                    <a:pt x="0" y="2102866"/>
                  </a:lnTo>
                  <a:lnTo>
                    <a:pt x="0" y="2311400"/>
                  </a:lnTo>
                  <a:lnTo>
                    <a:pt x="208025" y="2311400"/>
                  </a:lnTo>
                  <a:lnTo>
                    <a:pt x="710946" y="2311400"/>
                  </a:lnTo>
                  <a:lnTo>
                    <a:pt x="901700" y="2311400"/>
                  </a:lnTo>
                  <a:lnTo>
                    <a:pt x="901700" y="2102866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70350" y="3115309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19">
                  <a:moveTo>
                    <a:pt x="33020" y="0"/>
                  </a:moveTo>
                  <a:lnTo>
                    <a:pt x="0" y="0"/>
                  </a:lnTo>
                  <a:lnTo>
                    <a:pt x="0" y="33019"/>
                  </a:lnTo>
                  <a:lnTo>
                    <a:pt x="16510" y="33019"/>
                  </a:lnTo>
                  <a:lnTo>
                    <a:pt x="16510" y="16510"/>
                  </a:lnTo>
                  <a:lnTo>
                    <a:pt x="33020" y="16510"/>
                  </a:lnTo>
                  <a:lnTo>
                    <a:pt x="33020" y="0"/>
                  </a:lnTo>
                  <a:close/>
                </a:path>
                <a:path w="33020" h="33019">
                  <a:moveTo>
                    <a:pt x="33020" y="16510"/>
                  </a:moveTo>
                  <a:lnTo>
                    <a:pt x="16510" y="16510"/>
                  </a:lnTo>
                  <a:lnTo>
                    <a:pt x="16510" y="33019"/>
                  </a:lnTo>
                  <a:lnTo>
                    <a:pt x="33020" y="33019"/>
                  </a:lnTo>
                  <a:lnTo>
                    <a:pt x="33020" y="165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70350" y="3115309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19">
                  <a:moveTo>
                    <a:pt x="16510" y="16510"/>
                  </a:moveTo>
                  <a:lnTo>
                    <a:pt x="16510" y="33019"/>
                  </a:lnTo>
                  <a:lnTo>
                    <a:pt x="33020" y="33019"/>
                  </a:lnTo>
                  <a:lnTo>
                    <a:pt x="33020" y="16510"/>
                  </a:lnTo>
                  <a:lnTo>
                    <a:pt x="33020" y="0"/>
                  </a:lnTo>
                  <a:lnTo>
                    <a:pt x="16510" y="0"/>
                  </a:lnTo>
                  <a:lnTo>
                    <a:pt x="0" y="0"/>
                  </a:lnTo>
                  <a:lnTo>
                    <a:pt x="0" y="16510"/>
                  </a:lnTo>
                  <a:lnTo>
                    <a:pt x="0" y="33019"/>
                  </a:lnTo>
                  <a:lnTo>
                    <a:pt x="16510" y="33019"/>
                  </a:lnTo>
                  <a:lnTo>
                    <a:pt x="16510" y="165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085589" y="3130550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80">
                  <a:moveTo>
                    <a:pt x="0" y="17779"/>
                  </a:moveTo>
                  <a:lnTo>
                    <a:pt x="17780" y="0"/>
                  </a:lnTo>
                  <a:lnTo>
                    <a:pt x="0" y="0"/>
                  </a:lnTo>
                  <a:lnTo>
                    <a:pt x="0" y="17779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70350" y="2993389"/>
              <a:ext cx="33020" cy="35560"/>
            </a:xfrm>
            <a:custGeom>
              <a:avLst/>
              <a:gdLst/>
              <a:ahLst/>
              <a:cxnLst/>
              <a:rect l="l" t="t" r="r" b="b"/>
              <a:pathLst>
                <a:path w="33020" h="35560">
                  <a:moveTo>
                    <a:pt x="33020" y="0"/>
                  </a:moveTo>
                  <a:lnTo>
                    <a:pt x="0" y="0"/>
                  </a:lnTo>
                  <a:lnTo>
                    <a:pt x="0" y="35560"/>
                  </a:lnTo>
                  <a:lnTo>
                    <a:pt x="16510" y="35560"/>
                  </a:lnTo>
                  <a:lnTo>
                    <a:pt x="16510" y="17780"/>
                  </a:lnTo>
                  <a:lnTo>
                    <a:pt x="33020" y="17780"/>
                  </a:lnTo>
                  <a:lnTo>
                    <a:pt x="33020" y="0"/>
                  </a:lnTo>
                  <a:close/>
                </a:path>
                <a:path w="33020" h="35560">
                  <a:moveTo>
                    <a:pt x="33020" y="17780"/>
                  </a:moveTo>
                  <a:lnTo>
                    <a:pt x="16510" y="17780"/>
                  </a:lnTo>
                  <a:lnTo>
                    <a:pt x="16510" y="35560"/>
                  </a:lnTo>
                  <a:lnTo>
                    <a:pt x="33020" y="35560"/>
                  </a:lnTo>
                  <a:lnTo>
                    <a:pt x="33020" y="177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70350" y="2993389"/>
              <a:ext cx="33020" cy="35560"/>
            </a:xfrm>
            <a:custGeom>
              <a:avLst/>
              <a:gdLst/>
              <a:ahLst/>
              <a:cxnLst/>
              <a:rect l="l" t="t" r="r" b="b"/>
              <a:pathLst>
                <a:path w="33020" h="35560">
                  <a:moveTo>
                    <a:pt x="16510" y="17780"/>
                  </a:moveTo>
                  <a:lnTo>
                    <a:pt x="16510" y="35560"/>
                  </a:lnTo>
                  <a:lnTo>
                    <a:pt x="33020" y="35560"/>
                  </a:lnTo>
                  <a:lnTo>
                    <a:pt x="33020" y="17780"/>
                  </a:lnTo>
                  <a:lnTo>
                    <a:pt x="33020" y="0"/>
                  </a:lnTo>
                  <a:lnTo>
                    <a:pt x="16510" y="0"/>
                  </a:lnTo>
                  <a:lnTo>
                    <a:pt x="0" y="0"/>
                  </a:lnTo>
                  <a:lnTo>
                    <a:pt x="0" y="17780"/>
                  </a:lnTo>
                  <a:lnTo>
                    <a:pt x="0" y="35560"/>
                  </a:lnTo>
                  <a:lnTo>
                    <a:pt x="16510" y="35560"/>
                  </a:lnTo>
                  <a:lnTo>
                    <a:pt x="16510" y="1778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85589" y="3011169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80">
                  <a:moveTo>
                    <a:pt x="0" y="17779"/>
                  </a:moveTo>
                  <a:lnTo>
                    <a:pt x="17780" y="0"/>
                  </a:lnTo>
                  <a:lnTo>
                    <a:pt x="0" y="0"/>
                  </a:lnTo>
                  <a:lnTo>
                    <a:pt x="0" y="17779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70350" y="2871469"/>
              <a:ext cx="33020" cy="35560"/>
            </a:xfrm>
            <a:custGeom>
              <a:avLst/>
              <a:gdLst/>
              <a:ahLst/>
              <a:cxnLst/>
              <a:rect l="l" t="t" r="r" b="b"/>
              <a:pathLst>
                <a:path w="33020" h="35560">
                  <a:moveTo>
                    <a:pt x="33020" y="0"/>
                  </a:moveTo>
                  <a:lnTo>
                    <a:pt x="0" y="0"/>
                  </a:lnTo>
                  <a:lnTo>
                    <a:pt x="0" y="35559"/>
                  </a:lnTo>
                  <a:lnTo>
                    <a:pt x="16510" y="35559"/>
                  </a:lnTo>
                  <a:lnTo>
                    <a:pt x="16510" y="17779"/>
                  </a:lnTo>
                  <a:lnTo>
                    <a:pt x="33020" y="17779"/>
                  </a:lnTo>
                  <a:lnTo>
                    <a:pt x="33020" y="0"/>
                  </a:lnTo>
                  <a:close/>
                </a:path>
                <a:path w="33020" h="35560">
                  <a:moveTo>
                    <a:pt x="33020" y="17779"/>
                  </a:moveTo>
                  <a:lnTo>
                    <a:pt x="16510" y="17779"/>
                  </a:lnTo>
                  <a:lnTo>
                    <a:pt x="16510" y="35559"/>
                  </a:lnTo>
                  <a:lnTo>
                    <a:pt x="33020" y="35559"/>
                  </a:lnTo>
                  <a:lnTo>
                    <a:pt x="33020" y="177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70350" y="2871469"/>
              <a:ext cx="33020" cy="35560"/>
            </a:xfrm>
            <a:custGeom>
              <a:avLst/>
              <a:gdLst/>
              <a:ahLst/>
              <a:cxnLst/>
              <a:rect l="l" t="t" r="r" b="b"/>
              <a:pathLst>
                <a:path w="33020" h="35560">
                  <a:moveTo>
                    <a:pt x="16510" y="17779"/>
                  </a:moveTo>
                  <a:lnTo>
                    <a:pt x="16510" y="35559"/>
                  </a:lnTo>
                  <a:lnTo>
                    <a:pt x="33020" y="35559"/>
                  </a:lnTo>
                  <a:lnTo>
                    <a:pt x="33020" y="17779"/>
                  </a:lnTo>
                  <a:lnTo>
                    <a:pt x="33020" y="0"/>
                  </a:lnTo>
                  <a:lnTo>
                    <a:pt x="16510" y="0"/>
                  </a:lnTo>
                  <a:lnTo>
                    <a:pt x="0" y="0"/>
                  </a:lnTo>
                  <a:lnTo>
                    <a:pt x="0" y="17779"/>
                  </a:lnTo>
                  <a:lnTo>
                    <a:pt x="0" y="35559"/>
                  </a:lnTo>
                  <a:lnTo>
                    <a:pt x="16510" y="35559"/>
                  </a:lnTo>
                  <a:lnTo>
                    <a:pt x="16510" y="177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085589" y="2889249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80">
                  <a:moveTo>
                    <a:pt x="0" y="17779"/>
                  </a:moveTo>
                  <a:lnTo>
                    <a:pt x="17780" y="0"/>
                  </a:lnTo>
                  <a:lnTo>
                    <a:pt x="0" y="0"/>
                  </a:lnTo>
                  <a:lnTo>
                    <a:pt x="0" y="17779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70350" y="4017010"/>
              <a:ext cx="33020" cy="35560"/>
            </a:xfrm>
            <a:custGeom>
              <a:avLst/>
              <a:gdLst/>
              <a:ahLst/>
              <a:cxnLst/>
              <a:rect l="l" t="t" r="r" b="b"/>
              <a:pathLst>
                <a:path w="33020" h="35560">
                  <a:moveTo>
                    <a:pt x="33020" y="0"/>
                  </a:moveTo>
                  <a:lnTo>
                    <a:pt x="0" y="0"/>
                  </a:lnTo>
                  <a:lnTo>
                    <a:pt x="0" y="35559"/>
                  </a:lnTo>
                  <a:lnTo>
                    <a:pt x="16510" y="35559"/>
                  </a:lnTo>
                  <a:lnTo>
                    <a:pt x="16510" y="17779"/>
                  </a:lnTo>
                  <a:lnTo>
                    <a:pt x="33020" y="17779"/>
                  </a:lnTo>
                  <a:lnTo>
                    <a:pt x="33020" y="0"/>
                  </a:lnTo>
                  <a:close/>
                </a:path>
                <a:path w="33020" h="35560">
                  <a:moveTo>
                    <a:pt x="33020" y="17779"/>
                  </a:moveTo>
                  <a:lnTo>
                    <a:pt x="16510" y="17779"/>
                  </a:lnTo>
                  <a:lnTo>
                    <a:pt x="16510" y="35559"/>
                  </a:lnTo>
                  <a:lnTo>
                    <a:pt x="33020" y="35559"/>
                  </a:lnTo>
                  <a:lnTo>
                    <a:pt x="33020" y="177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70350" y="4017010"/>
              <a:ext cx="33020" cy="35560"/>
            </a:xfrm>
            <a:custGeom>
              <a:avLst/>
              <a:gdLst/>
              <a:ahLst/>
              <a:cxnLst/>
              <a:rect l="l" t="t" r="r" b="b"/>
              <a:pathLst>
                <a:path w="33020" h="35560">
                  <a:moveTo>
                    <a:pt x="16510" y="17779"/>
                  </a:moveTo>
                  <a:lnTo>
                    <a:pt x="16510" y="35559"/>
                  </a:lnTo>
                  <a:lnTo>
                    <a:pt x="33020" y="35559"/>
                  </a:lnTo>
                  <a:lnTo>
                    <a:pt x="33020" y="17779"/>
                  </a:lnTo>
                  <a:lnTo>
                    <a:pt x="33020" y="0"/>
                  </a:lnTo>
                  <a:lnTo>
                    <a:pt x="16510" y="0"/>
                  </a:lnTo>
                  <a:lnTo>
                    <a:pt x="0" y="0"/>
                  </a:lnTo>
                  <a:lnTo>
                    <a:pt x="0" y="17779"/>
                  </a:lnTo>
                  <a:lnTo>
                    <a:pt x="0" y="35559"/>
                  </a:lnTo>
                  <a:lnTo>
                    <a:pt x="16510" y="35559"/>
                  </a:lnTo>
                  <a:lnTo>
                    <a:pt x="16510" y="177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085589" y="4034789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0" y="17780"/>
                  </a:moveTo>
                  <a:lnTo>
                    <a:pt x="17780" y="0"/>
                  </a:lnTo>
                  <a:lnTo>
                    <a:pt x="0" y="0"/>
                  </a:lnTo>
                  <a:lnTo>
                    <a:pt x="0" y="17780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070350" y="3897629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33020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16510" y="33020"/>
                  </a:lnTo>
                  <a:lnTo>
                    <a:pt x="16510" y="16510"/>
                  </a:lnTo>
                  <a:lnTo>
                    <a:pt x="33020" y="16510"/>
                  </a:lnTo>
                  <a:lnTo>
                    <a:pt x="33020" y="0"/>
                  </a:lnTo>
                  <a:close/>
                </a:path>
                <a:path w="33020" h="33020">
                  <a:moveTo>
                    <a:pt x="33020" y="16510"/>
                  </a:moveTo>
                  <a:lnTo>
                    <a:pt x="16510" y="16510"/>
                  </a:lnTo>
                  <a:lnTo>
                    <a:pt x="16510" y="33020"/>
                  </a:lnTo>
                  <a:lnTo>
                    <a:pt x="33020" y="33020"/>
                  </a:lnTo>
                  <a:lnTo>
                    <a:pt x="33020" y="165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70350" y="3897629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510" y="16510"/>
                  </a:moveTo>
                  <a:lnTo>
                    <a:pt x="16510" y="33020"/>
                  </a:lnTo>
                  <a:lnTo>
                    <a:pt x="33020" y="33020"/>
                  </a:lnTo>
                  <a:lnTo>
                    <a:pt x="33020" y="16510"/>
                  </a:lnTo>
                  <a:lnTo>
                    <a:pt x="33020" y="0"/>
                  </a:lnTo>
                  <a:lnTo>
                    <a:pt x="16510" y="0"/>
                  </a:lnTo>
                  <a:lnTo>
                    <a:pt x="0" y="0"/>
                  </a:lnTo>
                  <a:lnTo>
                    <a:pt x="0" y="16510"/>
                  </a:lnTo>
                  <a:lnTo>
                    <a:pt x="0" y="33020"/>
                  </a:lnTo>
                  <a:lnTo>
                    <a:pt x="16510" y="33020"/>
                  </a:lnTo>
                  <a:lnTo>
                    <a:pt x="16510" y="165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85589" y="3915410"/>
              <a:ext cx="17780" cy="15240"/>
            </a:xfrm>
            <a:custGeom>
              <a:avLst/>
              <a:gdLst/>
              <a:ahLst/>
              <a:cxnLst/>
              <a:rect l="l" t="t" r="r" b="b"/>
              <a:pathLst>
                <a:path w="17779" h="15239">
                  <a:moveTo>
                    <a:pt x="0" y="15239"/>
                  </a:moveTo>
                  <a:lnTo>
                    <a:pt x="17780" y="0"/>
                  </a:lnTo>
                  <a:lnTo>
                    <a:pt x="0" y="0"/>
                  </a:lnTo>
                  <a:lnTo>
                    <a:pt x="0" y="15239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070350" y="3775710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33020" y="0"/>
                  </a:moveTo>
                  <a:lnTo>
                    <a:pt x="0" y="0"/>
                  </a:lnTo>
                  <a:lnTo>
                    <a:pt x="0" y="33019"/>
                  </a:lnTo>
                  <a:lnTo>
                    <a:pt x="16510" y="33019"/>
                  </a:lnTo>
                  <a:lnTo>
                    <a:pt x="16510" y="16509"/>
                  </a:lnTo>
                  <a:lnTo>
                    <a:pt x="33020" y="16509"/>
                  </a:lnTo>
                  <a:lnTo>
                    <a:pt x="33020" y="0"/>
                  </a:lnTo>
                  <a:close/>
                </a:path>
                <a:path w="33020" h="33020">
                  <a:moveTo>
                    <a:pt x="33020" y="16509"/>
                  </a:moveTo>
                  <a:lnTo>
                    <a:pt x="16510" y="16509"/>
                  </a:lnTo>
                  <a:lnTo>
                    <a:pt x="16510" y="33019"/>
                  </a:lnTo>
                  <a:lnTo>
                    <a:pt x="33020" y="33019"/>
                  </a:lnTo>
                  <a:lnTo>
                    <a:pt x="33020" y="165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070350" y="3775710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510" y="16509"/>
                  </a:moveTo>
                  <a:lnTo>
                    <a:pt x="16510" y="33019"/>
                  </a:lnTo>
                  <a:lnTo>
                    <a:pt x="33020" y="33019"/>
                  </a:lnTo>
                  <a:lnTo>
                    <a:pt x="33020" y="16509"/>
                  </a:lnTo>
                  <a:lnTo>
                    <a:pt x="33020" y="0"/>
                  </a:lnTo>
                  <a:lnTo>
                    <a:pt x="16510" y="0"/>
                  </a:lnTo>
                  <a:lnTo>
                    <a:pt x="0" y="0"/>
                  </a:lnTo>
                  <a:lnTo>
                    <a:pt x="0" y="16509"/>
                  </a:lnTo>
                  <a:lnTo>
                    <a:pt x="0" y="33019"/>
                  </a:lnTo>
                  <a:lnTo>
                    <a:pt x="16510" y="33019"/>
                  </a:lnTo>
                  <a:lnTo>
                    <a:pt x="16510" y="1650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085589" y="3790950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0" y="17780"/>
                  </a:moveTo>
                  <a:lnTo>
                    <a:pt x="17780" y="0"/>
                  </a:lnTo>
                  <a:lnTo>
                    <a:pt x="0" y="0"/>
                  </a:lnTo>
                  <a:lnTo>
                    <a:pt x="0" y="17780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392170" y="2419349"/>
              <a:ext cx="1407160" cy="1793239"/>
            </a:xfrm>
            <a:custGeom>
              <a:avLst/>
              <a:gdLst/>
              <a:ahLst/>
              <a:cxnLst/>
              <a:rect l="l" t="t" r="r" b="b"/>
              <a:pathLst>
                <a:path w="1407160" h="1793239">
                  <a:moveTo>
                    <a:pt x="1407159" y="0"/>
                  </a:moveTo>
                  <a:lnTo>
                    <a:pt x="0" y="2539"/>
                  </a:lnTo>
                </a:path>
                <a:path w="1407160" h="1793239">
                  <a:moveTo>
                    <a:pt x="1407159" y="1790700"/>
                  </a:moveTo>
                  <a:lnTo>
                    <a:pt x="0" y="1793239"/>
                  </a:lnTo>
                </a:path>
              </a:pathLst>
            </a:custGeom>
            <a:ln w="1778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4912359" y="3576320"/>
            <a:ext cx="2484120" cy="553720"/>
            <a:chOff x="4912359" y="3576320"/>
            <a:chExt cx="2484120" cy="553720"/>
          </a:xfrm>
        </p:grpSpPr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12359" y="3576320"/>
              <a:ext cx="121919" cy="6857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025389" y="3618230"/>
              <a:ext cx="1666239" cy="502920"/>
            </a:xfrm>
            <a:custGeom>
              <a:avLst/>
              <a:gdLst/>
              <a:ahLst/>
              <a:cxnLst/>
              <a:rect l="l" t="t" r="r" b="b"/>
              <a:pathLst>
                <a:path w="1666240" h="502920">
                  <a:moveTo>
                    <a:pt x="0" y="0"/>
                  </a:moveTo>
                  <a:lnTo>
                    <a:pt x="173609" y="0"/>
                  </a:lnTo>
                  <a:lnTo>
                    <a:pt x="364489" y="0"/>
                  </a:lnTo>
                  <a:lnTo>
                    <a:pt x="364489" y="190754"/>
                  </a:lnTo>
                  <a:lnTo>
                    <a:pt x="364489" y="294767"/>
                  </a:lnTo>
                  <a:lnTo>
                    <a:pt x="364489" y="502920"/>
                  </a:lnTo>
                  <a:lnTo>
                    <a:pt x="572770" y="502920"/>
                  </a:lnTo>
                  <a:lnTo>
                    <a:pt x="1475359" y="502920"/>
                  </a:lnTo>
                  <a:lnTo>
                    <a:pt x="1666239" y="502920"/>
                  </a:lnTo>
                  <a:lnTo>
                    <a:pt x="1666239" y="294767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673849" y="3585210"/>
              <a:ext cx="35560" cy="33020"/>
            </a:xfrm>
            <a:custGeom>
              <a:avLst/>
              <a:gdLst/>
              <a:ahLst/>
              <a:cxnLst/>
              <a:rect l="l" t="t" r="r" b="b"/>
              <a:pathLst>
                <a:path w="35559" h="33020">
                  <a:moveTo>
                    <a:pt x="35559" y="0"/>
                  </a:moveTo>
                  <a:lnTo>
                    <a:pt x="0" y="0"/>
                  </a:lnTo>
                  <a:lnTo>
                    <a:pt x="0" y="33019"/>
                  </a:lnTo>
                  <a:lnTo>
                    <a:pt x="17779" y="33019"/>
                  </a:lnTo>
                  <a:lnTo>
                    <a:pt x="17779" y="16510"/>
                  </a:lnTo>
                  <a:lnTo>
                    <a:pt x="35559" y="16510"/>
                  </a:lnTo>
                  <a:lnTo>
                    <a:pt x="35559" y="0"/>
                  </a:lnTo>
                  <a:close/>
                </a:path>
                <a:path w="35559" h="33020">
                  <a:moveTo>
                    <a:pt x="35559" y="16510"/>
                  </a:moveTo>
                  <a:lnTo>
                    <a:pt x="17779" y="16510"/>
                  </a:lnTo>
                  <a:lnTo>
                    <a:pt x="17779" y="33019"/>
                  </a:lnTo>
                  <a:lnTo>
                    <a:pt x="35559" y="33019"/>
                  </a:lnTo>
                  <a:lnTo>
                    <a:pt x="35559" y="165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673849" y="3585210"/>
              <a:ext cx="35560" cy="33020"/>
            </a:xfrm>
            <a:custGeom>
              <a:avLst/>
              <a:gdLst/>
              <a:ahLst/>
              <a:cxnLst/>
              <a:rect l="l" t="t" r="r" b="b"/>
              <a:pathLst>
                <a:path w="35559" h="33020">
                  <a:moveTo>
                    <a:pt x="17779" y="16510"/>
                  </a:moveTo>
                  <a:lnTo>
                    <a:pt x="17779" y="33019"/>
                  </a:lnTo>
                  <a:lnTo>
                    <a:pt x="35559" y="33019"/>
                  </a:lnTo>
                  <a:lnTo>
                    <a:pt x="35559" y="16510"/>
                  </a:lnTo>
                  <a:lnTo>
                    <a:pt x="35559" y="0"/>
                  </a:lnTo>
                  <a:lnTo>
                    <a:pt x="17779" y="0"/>
                  </a:lnTo>
                  <a:lnTo>
                    <a:pt x="0" y="0"/>
                  </a:lnTo>
                  <a:lnTo>
                    <a:pt x="0" y="16510"/>
                  </a:lnTo>
                  <a:lnTo>
                    <a:pt x="0" y="33019"/>
                  </a:lnTo>
                  <a:lnTo>
                    <a:pt x="17779" y="33019"/>
                  </a:lnTo>
                  <a:lnTo>
                    <a:pt x="17779" y="165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691629" y="3600450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0" y="17780"/>
                  </a:moveTo>
                  <a:lnTo>
                    <a:pt x="17779" y="0"/>
                  </a:lnTo>
                  <a:lnTo>
                    <a:pt x="0" y="0"/>
                  </a:lnTo>
                  <a:lnTo>
                    <a:pt x="0" y="17780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998209" y="3915410"/>
              <a:ext cx="1389380" cy="2540"/>
            </a:xfrm>
            <a:custGeom>
              <a:avLst/>
              <a:gdLst/>
              <a:ahLst/>
              <a:cxnLst/>
              <a:rect l="l" t="t" r="r" b="b"/>
              <a:pathLst>
                <a:path w="1389379" h="2539">
                  <a:moveTo>
                    <a:pt x="1389380" y="0"/>
                  </a:moveTo>
                  <a:lnTo>
                    <a:pt x="0" y="2539"/>
                  </a:lnTo>
                </a:path>
              </a:pathLst>
            </a:custGeom>
            <a:ln w="1778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6672578" y="3444238"/>
            <a:ext cx="45720" cy="43180"/>
            <a:chOff x="6672578" y="3444238"/>
            <a:chExt cx="45720" cy="43180"/>
          </a:xfrm>
        </p:grpSpPr>
        <p:sp>
          <p:nvSpPr>
            <p:cNvPr id="53" name="object 53"/>
            <p:cNvSpPr/>
            <p:nvPr/>
          </p:nvSpPr>
          <p:spPr>
            <a:xfrm>
              <a:off x="6673850" y="3445509"/>
              <a:ext cx="35560" cy="33020"/>
            </a:xfrm>
            <a:custGeom>
              <a:avLst/>
              <a:gdLst/>
              <a:ahLst/>
              <a:cxnLst/>
              <a:rect l="l" t="t" r="r" b="b"/>
              <a:pathLst>
                <a:path w="35559" h="33020">
                  <a:moveTo>
                    <a:pt x="35559" y="0"/>
                  </a:moveTo>
                  <a:lnTo>
                    <a:pt x="0" y="0"/>
                  </a:lnTo>
                  <a:lnTo>
                    <a:pt x="0" y="33019"/>
                  </a:lnTo>
                  <a:lnTo>
                    <a:pt x="17779" y="33019"/>
                  </a:lnTo>
                  <a:lnTo>
                    <a:pt x="17779" y="16510"/>
                  </a:lnTo>
                  <a:lnTo>
                    <a:pt x="35559" y="16510"/>
                  </a:lnTo>
                  <a:lnTo>
                    <a:pt x="35559" y="0"/>
                  </a:lnTo>
                  <a:close/>
                </a:path>
                <a:path w="35559" h="33020">
                  <a:moveTo>
                    <a:pt x="35559" y="16510"/>
                  </a:moveTo>
                  <a:lnTo>
                    <a:pt x="17779" y="16510"/>
                  </a:lnTo>
                  <a:lnTo>
                    <a:pt x="17779" y="33019"/>
                  </a:lnTo>
                  <a:lnTo>
                    <a:pt x="35559" y="33019"/>
                  </a:lnTo>
                  <a:lnTo>
                    <a:pt x="35559" y="165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673850" y="3445509"/>
              <a:ext cx="35560" cy="33020"/>
            </a:xfrm>
            <a:custGeom>
              <a:avLst/>
              <a:gdLst/>
              <a:ahLst/>
              <a:cxnLst/>
              <a:rect l="l" t="t" r="r" b="b"/>
              <a:pathLst>
                <a:path w="35559" h="33020">
                  <a:moveTo>
                    <a:pt x="17779" y="16510"/>
                  </a:moveTo>
                  <a:lnTo>
                    <a:pt x="17779" y="33019"/>
                  </a:lnTo>
                  <a:lnTo>
                    <a:pt x="35559" y="33019"/>
                  </a:lnTo>
                  <a:lnTo>
                    <a:pt x="35559" y="16510"/>
                  </a:lnTo>
                  <a:lnTo>
                    <a:pt x="35559" y="0"/>
                  </a:lnTo>
                  <a:lnTo>
                    <a:pt x="17779" y="0"/>
                  </a:lnTo>
                  <a:lnTo>
                    <a:pt x="0" y="0"/>
                  </a:lnTo>
                  <a:lnTo>
                    <a:pt x="0" y="16510"/>
                  </a:lnTo>
                  <a:lnTo>
                    <a:pt x="0" y="33019"/>
                  </a:lnTo>
                  <a:lnTo>
                    <a:pt x="17779" y="33019"/>
                  </a:lnTo>
                  <a:lnTo>
                    <a:pt x="17779" y="165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691630" y="3460749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0" y="17779"/>
                  </a:moveTo>
                  <a:lnTo>
                    <a:pt x="17779" y="0"/>
                  </a:lnTo>
                  <a:lnTo>
                    <a:pt x="0" y="0"/>
                  </a:lnTo>
                  <a:lnTo>
                    <a:pt x="0" y="17779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Interrupts..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7995284" cy="4782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executing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located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address </a:t>
            </a:r>
            <a:r>
              <a:rPr sz="2400" dirty="0">
                <a:latin typeface="Arial MT"/>
                <a:cs typeface="Arial MT"/>
              </a:rPr>
              <a:t>i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occurs.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response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is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called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service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routine.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6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occurs,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must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transferred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to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service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routine.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But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before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transferring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control,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contents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of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PC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(i+1),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must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saved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known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location.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enable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return-from-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to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resume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execution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i+1.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Return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contents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PC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usually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stored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stack.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8019415" cy="3976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150495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Consider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task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requires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computations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performed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results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printed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printer.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Let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program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consist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two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routines,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spc="-10" dirty="0">
                <a:latin typeface="Arial MT"/>
                <a:cs typeface="Arial MT"/>
              </a:rPr>
              <a:t>PRINT.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6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Assume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produces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of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output,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printed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PRINT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routine.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First,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produce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output.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Then,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PRINT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send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line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of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text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printer.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7855584" cy="4708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At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point,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instead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waiting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printed;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PRINT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temporarily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suspended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execution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continued.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Whenever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printer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becomes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ready,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alerts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sending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signal.</a:t>
            </a:r>
            <a:endParaRPr sz="2400">
              <a:latin typeface="Arial MT"/>
              <a:cs typeface="Arial MT"/>
            </a:endParaRPr>
          </a:p>
          <a:p>
            <a:pPr marL="354965" marR="242570" indent="-342900" algn="just">
              <a:lnSpc>
                <a:spcPct val="1000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response,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execution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COMPUTE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PRINT routine.</a:t>
            </a:r>
            <a:endParaRPr sz="2400">
              <a:latin typeface="Arial MT"/>
              <a:cs typeface="Arial MT"/>
            </a:endParaRPr>
          </a:p>
          <a:p>
            <a:pPr marL="354965" indent="-342265" algn="just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PRINT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sends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second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printer</a:t>
            </a:r>
            <a:endParaRPr sz="2400">
              <a:latin typeface="Arial MT"/>
              <a:cs typeface="Arial MT"/>
            </a:endParaRPr>
          </a:p>
          <a:p>
            <a:pPr marL="354965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again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suspended.</a:t>
            </a:r>
            <a:endParaRPr sz="2400">
              <a:latin typeface="Arial MT"/>
              <a:cs typeface="Arial MT"/>
            </a:endParaRPr>
          </a:p>
          <a:p>
            <a:pPr marL="354965" indent="-342265" algn="just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interrupted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resumes</a:t>
            </a:r>
            <a:endParaRPr sz="2400">
              <a:latin typeface="Arial MT"/>
              <a:cs typeface="Arial MT"/>
            </a:endParaRPr>
          </a:p>
          <a:p>
            <a:pPr marL="354965" algn="just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execution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point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interruption.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8014970" cy="2731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continues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until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been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printed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PRINT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ends.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PRINT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restarted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whenever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next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set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available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printing.</a:t>
            </a:r>
            <a:endParaRPr sz="2400">
              <a:latin typeface="Arial MT"/>
              <a:cs typeface="Arial MT"/>
            </a:endParaRPr>
          </a:p>
          <a:p>
            <a:pPr marL="354965" marR="350520" indent="-342900">
              <a:lnSpc>
                <a:spcPct val="100000"/>
              </a:lnSpc>
              <a:spcBef>
                <a:spcPts val="56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If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takes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longer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required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print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them,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3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performing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useful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computations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all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time.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6997" y="2375260"/>
            <a:ext cx="3226457" cy="43020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6391" y="3103406"/>
            <a:ext cx="5456414" cy="225612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48138" y="5832747"/>
            <a:ext cx="4426842" cy="22157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Interrupts..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699895"/>
            <a:ext cx="7995284" cy="395605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354965" marR="5080" indent="-342900">
              <a:lnSpc>
                <a:spcPts val="3040"/>
              </a:lnSpc>
              <a:spcBef>
                <a:spcPts val="46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receives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interrupt-request,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must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branch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interrupt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service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routine.</a:t>
            </a:r>
            <a:endParaRPr sz="2800">
              <a:latin typeface="Arial MT"/>
              <a:cs typeface="Arial MT"/>
            </a:endParaRPr>
          </a:p>
          <a:p>
            <a:pPr marL="354965" marR="1363980" indent="-342900">
              <a:lnSpc>
                <a:spcPts val="3040"/>
              </a:lnSpc>
              <a:spcBef>
                <a:spcPts val="64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It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must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also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inform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has </a:t>
            </a:r>
            <a:r>
              <a:rPr sz="2800" dirty="0">
                <a:latin typeface="Arial MT"/>
                <a:cs typeface="Arial MT"/>
              </a:rPr>
              <a:t>recognized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14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interrupt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request.</a:t>
            </a:r>
            <a:endParaRPr sz="2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2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accomplished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two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ways:</a:t>
            </a:r>
            <a:endParaRPr sz="2800">
              <a:latin typeface="Arial MT"/>
              <a:cs typeface="Arial MT"/>
            </a:endParaRPr>
          </a:p>
          <a:p>
            <a:pPr marL="649605" lvl="1" indent="-342900">
              <a:lnSpc>
                <a:spcPts val="2740"/>
              </a:lnSpc>
              <a:spcBef>
                <a:spcPts val="3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649605" algn="l"/>
              </a:tabLst>
            </a:pP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explicit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i="1" spc="-10" dirty="0">
                <a:latin typeface="Arial"/>
                <a:cs typeface="Arial"/>
              </a:rPr>
              <a:t>interrupt-</a:t>
            </a:r>
            <a:endParaRPr sz="2400">
              <a:latin typeface="Arial"/>
              <a:cs typeface="Arial"/>
            </a:endParaRPr>
          </a:p>
          <a:p>
            <a:pPr marL="649605">
              <a:lnSpc>
                <a:spcPts val="2740"/>
              </a:lnSpc>
            </a:pPr>
            <a:r>
              <a:rPr sz="2400" i="1" dirty="0">
                <a:latin typeface="Arial"/>
                <a:cs typeface="Arial"/>
              </a:rPr>
              <a:t>acknowledge</a:t>
            </a:r>
            <a:r>
              <a:rPr sz="2400" i="1" spc="-75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signal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purpose.</a:t>
            </a:r>
            <a:endParaRPr sz="2400">
              <a:latin typeface="Arial MT"/>
              <a:cs typeface="Arial MT"/>
            </a:endParaRPr>
          </a:p>
          <a:p>
            <a:pPr marL="649605" marR="100330" lvl="1" indent="-342900">
              <a:lnSpc>
                <a:spcPct val="90300"/>
              </a:lnSpc>
              <a:spcBef>
                <a:spcPts val="56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649605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other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cases,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takes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place </a:t>
            </a:r>
            <a:r>
              <a:rPr sz="2400" dirty="0">
                <a:latin typeface="Arial MT"/>
                <a:cs typeface="Arial MT"/>
              </a:rPr>
              <a:t>between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to </a:t>
            </a:r>
            <a:r>
              <a:rPr sz="2400" dirty="0">
                <a:latin typeface="Arial MT"/>
                <a:cs typeface="Arial MT"/>
              </a:rPr>
              <a:t>inform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device.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Interrupts..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8065770" cy="442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Treatment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service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very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similar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to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subroutine.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However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there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significant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differences:</a:t>
            </a:r>
            <a:endParaRPr sz="24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4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649605" algn="l"/>
              </a:tabLst>
            </a:pPr>
            <a:r>
              <a:rPr sz="1800" dirty="0">
                <a:latin typeface="Arial MT"/>
                <a:cs typeface="Arial MT"/>
              </a:rPr>
              <a:t>A</a:t>
            </a:r>
            <a:r>
              <a:rPr sz="1800" spc="-1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subroutine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performs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task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that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required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by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calling</a:t>
            </a:r>
            <a:r>
              <a:rPr sz="1800" spc="-10" dirty="0">
                <a:latin typeface="Arial MT"/>
                <a:cs typeface="Arial MT"/>
              </a:rPr>
              <a:t> program.</a:t>
            </a:r>
            <a:endParaRPr sz="18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4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649605" algn="l"/>
              </a:tabLst>
            </a:pPr>
            <a:r>
              <a:rPr sz="1800" spc="-10" dirty="0">
                <a:latin typeface="Arial MT"/>
                <a:cs typeface="Arial MT"/>
              </a:rPr>
              <a:t>Interrupt-</a:t>
            </a:r>
            <a:r>
              <a:rPr sz="1800" dirty="0">
                <a:latin typeface="Arial MT"/>
                <a:cs typeface="Arial MT"/>
              </a:rPr>
              <a:t>service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routine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may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have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anything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common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with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the</a:t>
            </a:r>
            <a:endParaRPr sz="18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Arial MT"/>
                <a:cs typeface="Arial MT"/>
              </a:rPr>
              <a:t>program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it </a:t>
            </a:r>
            <a:r>
              <a:rPr sz="1800" spc="-10" dirty="0">
                <a:latin typeface="Arial MT"/>
                <a:cs typeface="Arial MT"/>
              </a:rPr>
              <a:t>interrupts.</a:t>
            </a:r>
            <a:endParaRPr sz="18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2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649605" algn="l"/>
              </a:tabLst>
            </a:pPr>
            <a:r>
              <a:rPr sz="1800" spc="-10" dirty="0">
                <a:latin typeface="Arial MT"/>
                <a:cs typeface="Arial MT"/>
              </a:rPr>
              <a:t>Interrupt-</a:t>
            </a:r>
            <a:r>
              <a:rPr sz="1800" dirty="0">
                <a:latin typeface="Arial MT"/>
                <a:cs typeface="Arial MT"/>
              </a:rPr>
              <a:t>service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routine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program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that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it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interrupts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may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belong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to</a:t>
            </a:r>
            <a:endParaRPr sz="18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</a:pPr>
            <a:r>
              <a:rPr sz="1800" dirty="0">
                <a:latin typeface="Arial MT"/>
                <a:cs typeface="Arial MT"/>
              </a:rPr>
              <a:t>different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users.</a:t>
            </a:r>
            <a:endParaRPr sz="1800">
              <a:latin typeface="Arial MT"/>
              <a:cs typeface="Arial MT"/>
            </a:endParaRPr>
          </a:p>
          <a:p>
            <a:pPr marL="649605" marR="78105" lvl="1" indent="-342900">
              <a:lnSpc>
                <a:spcPct val="100000"/>
              </a:lnSpc>
              <a:spcBef>
                <a:spcPts val="44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649605" algn="l"/>
              </a:tabLst>
            </a:pPr>
            <a:r>
              <a:rPr sz="1800" dirty="0">
                <a:latin typeface="Arial MT"/>
                <a:cs typeface="Arial MT"/>
              </a:rPr>
              <a:t>As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 result, before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branching to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interrupt-</a:t>
            </a:r>
            <a:r>
              <a:rPr sz="1800" dirty="0">
                <a:latin typeface="Arial MT"/>
                <a:cs typeface="Arial MT"/>
              </a:rPr>
              <a:t>service routine, not only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the </a:t>
            </a:r>
            <a:r>
              <a:rPr sz="1800" dirty="0">
                <a:latin typeface="Arial MT"/>
                <a:cs typeface="Arial MT"/>
              </a:rPr>
              <a:t>PC,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but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other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information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such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condition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code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flags,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processor </a:t>
            </a:r>
            <a:r>
              <a:rPr sz="1800" dirty="0">
                <a:latin typeface="Arial MT"/>
                <a:cs typeface="Arial MT"/>
              </a:rPr>
              <a:t>registers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used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by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both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interrupted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program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interrupt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service </a:t>
            </a:r>
            <a:r>
              <a:rPr sz="1800" dirty="0">
                <a:latin typeface="Arial MT"/>
                <a:cs typeface="Arial MT"/>
              </a:rPr>
              <a:t>routine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must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</a:t>
            </a:r>
            <a:r>
              <a:rPr sz="1800" spc="-10" dirty="0">
                <a:latin typeface="Arial MT"/>
                <a:cs typeface="Arial MT"/>
              </a:rPr>
              <a:t> stored.</a:t>
            </a:r>
            <a:endParaRPr sz="1800">
              <a:latin typeface="Arial MT"/>
              <a:cs typeface="Arial MT"/>
            </a:endParaRPr>
          </a:p>
          <a:p>
            <a:pPr marL="944244" lvl="2" indent="-342265">
              <a:lnSpc>
                <a:spcPct val="100000"/>
              </a:lnSpc>
              <a:spcBef>
                <a:spcPts val="384"/>
              </a:spcBef>
              <a:buClr>
                <a:srgbClr val="330066"/>
              </a:buClr>
              <a:buSzPct val="75000"/>
              <a:buFont typeface="Wingdings"/>
              <a:buChar char=""/>
              <a:tabLst>
                <a:tab pos="944244" algn="l"/>
              </a:tabLst>
            </a:pPr>
            <a:r>
              <a:rPr sz="1600" dirty="0">
                <a:latin typeface="Arial MT"/>
                <a:cs typeface="Arial MT"/>
              </a:rPr>
              <a:t>This</a:t>
            </a:r>
            <a:r>
              <a:rPr sz="1600" spc="-6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will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enable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interrupted program to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resume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execution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upon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return</a:t>
            </a:r>
            <a:r>
              <a:rPr sz="1600" spc="-20" dirty="0">
                <a:latin typeface="Arial MT"/>
                <a:cs typeface="Arial MT"/>
              </a:rPr>
              <a:t> from</a:t>
            </a:r>
            <a:endParaRPr sz="1600">
              <a:latin typeface="Arial MT"/>
              <a:cs typeface="Arial MT"/>
            </a:endParaRPr>
          </a:p>
          <a:p>
            <a:pPr marL="944244">
              <a:lnSpc>
                <a:spcPct val="100000"/>
              </a:lnSpc>
            </a:pPr>
            <a:r>
              <a:rPr sz="1600" dirty="0">
                <a:latin typeface="Arial MT"/>
                <a:cs typeface="Arial MT"/>
              </a:rPr>
              <a:t>interrupt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service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routine.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Interrupts..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2023"/>
            <a:ext cx="7976234" cy="4281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ts val="2510"/>
              </a:lnSpc>
              <a:spcBef>
                <a:spcPts val="10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Saving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and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restoring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information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can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done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automatically</a:t>
            </a:r>
            <a:endParaRPr sz="2200">
              <a:latin typeface="Arial MT"/>
              <a:cs typeface="Arial MT"/>
            </a:endParaRPr>
          </a:p>
          <a:p>
            <a:pPr marL="354965">
              <a:lnSpc>
                <a:spcPts val="2510"/>
              </a:lnSpc>
            </a:pPr>
            <a:r>
              <a:rPr sz="2200" dirty="0">
                <a:latin typeface="Arial MT"/>
                <a:cs typeface="Arial MT"/>
              </a:rPr>
              <a:t>by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processor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or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explicitly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by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program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instructions.</a:t>
            </a:r>
            <a:endParaRPr sz="22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26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Saving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and</a:t>
            </a:r>
            <a:r>
              <a:rPr sz="2200" spc="-8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restoring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registers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involves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memory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transfers:</a:t>
            </a:r>
            <a:endParaRPr sz="22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244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dirty="0">
                <a:latin typeface="Arial MT"/>
                <a:cs typeface="Arial MT"/>
              </a:rPr>
              <a:t>Increases</a:t>
            </a:r>
            <a:r>
              <a:rPr sz="1900" spc="-8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total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execution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time.</a:t>
            </a:r>
            <a:endParaRPr sz="1900">
              <a:latin typeface="Arial MT"/>
              <a:cs typeface="Arial MT"/>
            </a:endParaRPr>
          </a:p>
          <a:p>
            <a:pPr marL="649605" marR="205104" lvl="1" indent="-342900">
              <a:lnSpc>
                <a:spcPct val="90000"/>
              </a:lnSpc>
              <a:spcBef>
                <a:spcPts val="445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dirty="0">
                <a:latin typeface="Arial MT"/>
                <a:cs typeface="Arial MT"/>
              </a:rPr>
              <a:t>Increases</a:t>
            </a:r>
            <a:r>
              <a:rPr sz="1900" spc="-7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delay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between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time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an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interrupt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request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is </a:t>
            </a:r>
            <a:r>
              <a:rPr sz="1900" dirty="0">
                <a:latin typeface="Arial MT"/>
                <a:cs typeface="Arial MT"/>
              </a:rPr>
              <a:t>received,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and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start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execution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interrupt-</a:t>
            </a:r>
            <a:r>
              <a:rPr sz="1900" dirty="0">
                <a:latin typeface="Arial MT"/>
                <a:cs typeface="Arial MT"/>
              </a:rPr>
              <a:t>service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routine. </a:t>
            </a:r>
            <a:r>
              <a:rPr sz="1900" dirty="0">
                <a:latin typeface="Arial MT"/>
                <a:cs typeface="Arial MT"/>
              </a:rPr>
              <a:t>This</a:t>
            </a:r>
            <a:r>
              <a:rPr sz="1900" spc="-6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delay</a:t>
            </a:r>
            <a:r>
              <a:rPr sz="1900" spc="-2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is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called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i="1" dirty="0">
                <a:latin typeface="Arial"/>
                <a:cs typeface="Arial"/>
              </a:rPr>
              <a:t>interrupt</a:t>
            </a:r>
            <a:r>
              <a:rPr sz="1900" i="1" spc="-25" dirty="0">
                <a:latin typeface="Arial"/>
                <a:cs typeface="Arial"/>
              </a:rPr>
              <a:t> </a:t>
            </a:r>
            <a:r>
              <a:rPr sz="1900" i="1" spc="-10" dirty="0">
                <a:latin typeface="Arial"/>
                <a:cs typeface="Arial"/>
              </a:rPr>
              <a:t>latency</a:t>
            </a:r>
            <a:r>
              <a:rPr sz="1900" spc="-10" dirty="0">
                <a:latin typeface="Arial MT"/>
                <a:cs typeface="Arial MT"/>
              </a:rPr>
              <a:t>.</a:t>
            </a:r>
            <a:endParaRPr sz="1900">
              <a:latin typeface="Arial MT"/>
              <a:cs typeface="Arial MT"/>
            </a:endParaRPr>
          </a:p>
          <a:p>
            <a:pPr marL="354965" indent="-342265">
              <a:lnSpc>
                <a:spcPts val="2510"/>
              </a:lnSpc>
              <a:spcBef>
                <a:spcPts val="26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In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order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reduce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interrupt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latency,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most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processors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save</a:t>
            </a:r>
            <a:endParaRPr sz="2200">
              <a:latin typeface="Arial MT"/>
              <a:cs typeface="Arial MT"/>
            </a:endParaRPr>
          </a:p>
          <a:p>
            <a:pPr marL="354965">
              <a:lnSpc>
                <a:spcPts val="2510"/>
              </a:lnSpc>
            </a:pPr>
            <a:r>
              <a:rPr sz="2200" dirty="0">
                <a:latin typeface="Arial MT"/>
                <a:cs typeface="Arial MT"/>
              </a:rPr>
              <a:t>only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minimal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amount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information:</a:t>
            </a:r>
            <a:endParaRPr sz="2200">
              <a:latin typeface="Arial MT"/>
              <a:cs typeface="Arial MT"/>
            </a:endParaRPr>
          </a:p>
          <a:p>
            <a:pPr marL="649605" marR="206375" lvl="1" indent="-342900">
              <a:lnSpc>
                <a:spcPts val="2039"/>
              </a:lnSpc>
              <a:spcBef>
                <a:spcPts val="509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dirty="0">
                <a:latin typeface="Arial MT"/>
                <a:cs typeface="Arial MT"/>
              </a:rPr>
              <a:t>This</a:t>
            </a:r>
            <a:r>
              <a:rPr sz="1900" spc="-8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minimal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amount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7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information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includes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Program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Counter</a:t>
            </a:r>
            <a:r>
              <a:rPr sz="1900" spc="-65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and </a:t>
            </a:r>
            <a:r>
              <a:rPr sz="1900" dirty="0">
                <a:latin typeface="Arial MT"/>
                <a:cs typeface="Arial MT"/>
              </a:rPr>
              <a:t>processor</a:t>
            </a:r>
            <a:r>
              <a:rPr sz="1900" spc="-6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status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registers.</a:t>
            </a:r>
            <a:endParaRPr sz="1900">
              <a:latin typeface="Arial MT"/>
              <a:cs typeface="Arial MT"/>
            </a:endParaRPr>
          </a:p>
          <a:p>
            <a:pPr marL="649605" marR="5080" lvl="1" indent="-342900">
              <a:lnSpc>
                <a:spcPct val="89900"/>
              </a:lnSpc>
              <a:spcBef>
                <a:spcPts val="445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dirty="0">
                <a:latin typeface="Arial MT"/>
                <a:cs typeface="Arial MT"/>
              </a:rPr>
              <a:t>Any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additional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information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that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must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be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saved,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must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be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saved </a:t>
            </a:r>
            <a:r>
              <a:rPr sz="1900" dirty="0">
                <a:latin typeface="Arial MT"/>
                <a:cs typeface="Arial MT"/>
              </a:rPr>
              <a:t>explicitly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by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program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instructions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at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beginning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interrupt </a:t>
            </a:r>
            <a:r>
              <a:rPr sz="1900" dirty="0">
                <a:latin typeface="Arial MT"/>
                <a:cs typeface="Arial MT"/>
              </a:rPr>
              <a:t>service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routine.</a:t>
            </a:r>
            <a:endParaRPr sz="1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Interrupts..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7663815" cy="2678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659765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simple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mechanism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for </a:t>
            </a:r>
            <a:r>
              <a:rPr sz="2400" spc="-10" dirty="0">
                <a:latin typeface="Arial MT"/>
                <a:cs typeface="Arial MT"/>
              </a:rPr>
              <a:t>coordinating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transfers.</a:t>
            </a:r>
            <a:endParaRPr sz="24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concept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operating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systems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many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applications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where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processing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certain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routines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must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accurately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relative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to </a:t>
            </a:r>
            <a:r>
              <a:rPr sz="2400" dirty="0">
                <a:latin typeface="Arial MT"/>
                <a:cs typeface="Arial MT"/>
              </a:rPr>
              <a:t>external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events.</a:t>
            </a:r>
            <a:endParaRPr sz="24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505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spc="-10" dirty="0">
                <a:latin typeface="Arial MT"/>
                <a:cs typeface="Arial MT"/>
              </a:rPr>
              <a:t>Real-</a:t>
            </a:r>
            <a:r>
              <a:rPr sz="2100" dirty="0">
                <a:latin typeface="Arial MT"/>
                <a:cs typeface="Arial MT"/>
              </a:rPr>
              <a:t>time </a:t>
            </a:r>
            <a:r>
              <a:rPr sz="2100" spc="-10" dirty="0">
                <a:latin typeface="Arial MT"/>
                <a:cs typeface="Arial MT"/>
              </a:rPr>
              <a:t>processing.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</a:t>
            </a:r>
            <a:r>
              <a:rPr spc="-165" dirty="0"/>
              <a:t> </a:t>
            </a:r>
            <a:r>
              <a:rPr spc="-10" dirty="0"/>
              <a:t>Hardware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3075"/>
            <a:ext cx="7945755" cy="3696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An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I/O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requests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interrupt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activating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called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i="1" spc="-10" dirty="0">
                <a:latin typeface="Arial"/>
                <a:cs typeface="Arial"/>
              </a:rPr>
              <a:t>interrupt-request</a:t>
            </a:r>
            <a:r>
              <a:rPr sz="2800" spc="-10" dirty="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  <a:p>
            <a:pPr marL="354965" marR="457834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Most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computers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likely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have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several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I/O </a:t>
            </a:r>
            <a:r>
              <a:rPr sz="2800" dirty="0">
                <a:latin typeface="Arial MT"/>
                <a:cs typeface="Arial MT"/>
              </a:rPr>
              <a:t>devices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request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interrupt.</a:t>
            </a:r>
            <a:endParaRPr sz="2800">
              <a:latin typeface="Arial MT"/>
              <a:cs typeface="Arial MT"/>
            </a:endParaRPr>
          </a:p>
          <a:p>
            <a:pPr marL="354965" marR="410209" indent="-342900">
              <a:lnSpc>
                <a:spcPct val="100000"/>
              </a:lnSpc>
              <a:spcBef>
                <a:spcPts val="66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single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interrupt-</a:t>
            </a:r>
            <a:r>
              <a:rPr sz="2800" dirty="0">
                <a:latin typeface="Arial MT"/>
                <a:cs typeface="Arial MT"/>
              </a:rPr>
              <a:t>request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serve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depicted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4.6.</a:t>
            </a:r>
            <a:endParaRPr sz="2800">
              <a:latin typeface="Arial MT"/>
              <a:cs typeface="Arial MT"/>
            </a:endParaRPr>
          </a:p>
          <a:p>
            <a:pPr marL="354965" marR="132715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All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connected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via </a:t>
            </a:r>
            <a:r>
              <a:rPr sz="2800" dirty="0">
                <a:latin typeface="Arial MT"/>
                <a:cs typeface="Arial MT"/>
              </a:rPr>
              <a:t>switches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ground.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</a:t>
            </a:r>
            <a:r>
              <a:rPr spc="-165" dirty="0"/>
              <a:t> </a:t>
            </a:r>
            <a:r>
              <a:rPr spc="-10" dirty="0"/>
              <a:t>Hardware..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7397" y="2380135"/>
            <a:ext cx="7358708" cy="414876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</a:t>
            </a:r>
            <a:r>
              <a:rPr spc="-165" dirty="0"/>
              <a:t> </a:t>
            </a:r>
            <a:r>
              <a:rPr spc="-10" dirty="0"/>
              <a:t>Hardware..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8157" y="1704403"/>
            <a:ext cx="8112759" cy="417766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93065" marR="1534160" indent="-342900">
              <a:lnSpc>
                <a:spcPts val="2800"/>
              </a:lnSpc>
              <a:spcBef>
                <a:spcPts val="459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93065" algn="l"/>
              </a:tabLst>
            </a:pPr>
            <a:r>
              <a:rPr sz="2600" spc="-120" dirty="0">
                <a:latin typeface="Arial MT"/>
                <a:cs typeface="Arial MT"/>
              </a:rPr>
              <a:t>To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request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interrupt,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device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closes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its </a:t>
            </a:r>
            <a:r>
              <a:rPr sz="2600" dirty="0">
                <a:latin typeface="Arial MT"/>
                <a:cs typeface="Arial MT"/>
              </a:rPr>
              <a:t>associated</a:t>
            </a:r>
            <a:r>
              <a:rPr sz="2600" spc="-1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switch.</a:t>
            </a:r>
            <a:endParaRPr sz="2600">
              <a:latin typeface="Arial MT"/>
              <a:cs typeface="Arial MT"/>
            </a:endParaRPr>
          </a:p>
          <a:p>
            <a:pPr marL="393065" indent="-342265">
              <a:lnSpc>
                <a:spcPts val="2960"/>
              </a:lnSpc>
              <a:spcBef>
                <a:spcPts val="284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93065" algn="l"/>
              </a:tabLst>
            </a:pPr>
            <a:r>
              <a:rPr sz="2600" dirty="0">
                <a:latin typeface="Arial MT"/>
                <a:cs typeface="Arial MT"/>
              </a:rPr>
              <a:t>Thus,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all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interrupt-</a:t>
            </a:r>
            <a:r>
              <a:rPr sz="2600" dirty="0">
                <a:latin typeface="Arial MT"/>
                <a:cs typeface="Arial MT"/>
              </a:rPr>
              <a:t>request</a:t>
            </a:r>
            <a:r>
              <a:rPr sz="2600" spc="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signals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Cambria Math"/>
                <a:cs typeface="Cambria Math"/>
              </a:rPr>
              <a:t>INTR</a:t>
            </a:r>
            <a:r>
              <a:rPr sz="2850" baseline="-16081" dirty="0">
                <a:latin typeface="Cambria Math"/>
                <a:cs typeface="Cambria Math"/>
              </a:rPr>
              <a:t>1</a:t>
            </a:r>
            <a:r>
              <a:rPr sz="2850" spc="585" baseline="-16081" dirty="0">
                <a:latin typeface="Cambria Math"/>
                <a:cs typeface="Cambria Math"/>
              </a:rPr>
              <a:t> </a:t>
            </a:r>
            <a:r>
              <a:rPr sz="2600" spc="-25" dirty="0">
                <a:latin typeface="Arial MT"/>
                <a:cs typeface="Arial MT"/>
              </a:rPr>
              <a:t>to</a:t>
            </a:r>
            <a:endParaRPr sz="2600">
              <a:latin typeface="Arial MT"/>
              <a:cs typeface="Arial MT"/>
            </a:endParaRPr>
          </a:p>
          <a:p>
            <a:pPr marL="393065" marR="43180">
              <a:lnSpc>
                <a:spcPct val="90100"/>
              </a:lnSpc>
              <a:spcBef>
                <a:spcPts val="150"/>
              </a:spcBef>
            </a:pPr>
            <a:r>
              <a:rPr sz="2600" dirty="0">
                <a:latin typeface="Cambria Math"/>
                <a:cs typeface="Cambria Math"/>
              </a:rPr>
              <a:t>INTR</a:t>
            </a:r>
            <a:r>
              <a:rPr sz="2850" baseline="-16081" dirty="0">
                <a:latin typeface="Cambria Math"/>
                <a:cs typeface="Cambria Math"/>
              </a:rPr>
              <a:t>n</a:t>
            </a:r>
            <a:r>
              <a:rPr sz="2850" spc="345" baseline="-16081" dirty="0">
                <a:latin typeface="Cambria Math"/>
                <a:cs typeface="Cambria Math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inactive, that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is,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if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all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switches</a:t>
            </a:r>
            <a:r>
              <a:rPr sz="2600" spc="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open,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voltage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interrupt-</a:t>
            </a:r>
            <a:r>
              <a:rPr sz="2600" dirty="0">
                <a:latin typeface="Arial MT"/>
                <a:cs typeface="Arial MT"/>
              </a:rPr>
              <a:t>request</a:t>
            </a:r>
            <a:r>
              <a:rPr sz="2600" spc="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line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will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equal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325" dirty="0">
                <a:latin typeface="Cambria Math"/>
                <a:cs typeface="Cambria Math"/>
              </a:rPr>
              <a:t>𝑉</a:t>
            </a:r>
            <a:r>
              <a:rPr sz="2850" spc="37" baseline="-16081" dirty="0">
                <a:latin typeface="Cambria Math"/>
                <a:cs typeface="Cambria Math"/>
              </a:rPr>
              <a:t>𝑑</a:t>
            </a:r>
            <a:r>
              <a:rPr sz="2850" spc="284" baseline="-16081" dirty="0">
                <a:latin typeface="Cambria Math"/>
                <a:cs typeface="Cambria Math"/>
              </a:rPr>
              <a:t>𝑑</a:t>
            </a:r>
            <a:r>
              <a:rPr sz="2600" spc="25" dirty="0">
                <a:latin typeface="Arial MT"/>
                <a:cs typeface="Arial MT"/>
              </a:rPr>
              <a:t>.</a:t>
            </a:r>
            <a:endParaRPr sz="2600">
              <a:latin typeface="Arial MT"/>
              <a:cs typeface="Arial MT"/>
            </a:endParaRPr>
          </a:p>
          <a:p>
            <a:pPr marL="687070" lvl="1" indent="-342265" algn="just">
              <a:lnSpc>
                <a:spcPct val="100000"/>
              </a:lnSpc>
              <a:spcBef>
                <a:spcPts val="280"/>
              </a:spcBef>
              <a:buClr>
                <a:srgbClr val="330066"/>
              </a:buClr>
              <a:buSzPct val="69565"/>
              <a:buFont typeface="Wingdings"/>
              <a:buChar char=""/>
              <a:tabLst>
                <a:tab pos="687070" algn="l"/>
              </a:tabLst>
            </a:pPr>
            <a:r>
              <a:rPr sz="2300" dirty="0">
                <a:latin typeface="Arial MT"/>
                <a:cs typeface="Arial MT"/>
              </a:rPr>
              <a:t>This</a:t>
            </a:r>
            <a:r>
              <a:rPr sz="2300" spc="-4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is</a:t>
            </a:r>
            <a:r>
              <a:rPr sz="2300" spc="-2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the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inactive</a:t>
            </a:r>
            <a:r>
              <a:rPr sz="2300" spc="-4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state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of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the</a:t>
            </a:r>
            <a:r>
              <a:rPr sz="2300" spc="-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line.</a:t>
            </a:r>
            <a:endParaRPr sz="2300">
              <a:latin typeface="Arial MT"/>
              <a:cs typeface="Arial MT"/>
            </a:endParaRPr>
          </a:p>
          <a:p>
            <a:pPr marL="393065" marR="415290" indent="-342900" algn="just">
              <a:lnSpc>
                <a:spcPct val="90200"/>
              </a:lnSpc>
              <a:spcBef>
                <a:spcPts val="6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93065" algn="l"/>
              </a:tabLst>
            </a:pPr>
            <a:r>
              <a:rPr sz="2600" dirty="0">
                <a:latin typeface="Arial MT"/>
                <a:cs typeface="Arial MT"/>
              </a:rPr>
              <a:t>When</a:t>
            </a:r>
            <a:r>
              <a:rPr sz="2600" spc="-1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device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requests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interrupt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closing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its </a:t>
            </a:r>
            <a:r>
              <a:rPr sz="2600" dirty="0">
                <a:latin typeface="Arial MT"/>
                <a:cs typeface="Arial MT"/>
              </a:rPr>
              <a:t>switch,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voltage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line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drops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0,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causing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interrupt-</a:t>
            </a:r>
            <a:r>
              <a:rPr sz="2600" dirty="0">
                <a:latin typeface="Arial MT"/>
                <a:cs typeface="Arial MT"/>
              </a:rPr>
              <a:t>request</a:t>
            </a:r>
            <a:r>
              <a:rPr sz="2600" spc="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signal,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Cambria Math"/>
                <a:cs typeface="Cambria Math"/>
              </a:rPr>
              <a:t>INTR</a:t>
            </a:r>
            <a:r>
              <a:rPr sz="2600" dirty="0">
                <a:latin typeface="Arial MT"/>
                <a:cs typeface="Arial MT"/>
              </a:rPr>
              <a:t>,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received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go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1.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</a:t>
            </a:r>
            <a:r>
              <a:rPr spc="-165" dirty="0"/>
              <a:t> </a:t>
            </a:r>
            <a:r>
              <a:rPr spc="-10" dirty="0"/>
              <a:t>Hardware..</a:t>
            </a:r>
          </a:p>
        </p:txBody>
      </p:sp>
      <p:sp>
        <p:nvSpPr>
          <p:cNvPr id="3" name="object 3"/>
          <p:cNvSpPr/>
          <p:nvPr/>
        </p:nvSpPr>
        <p:spPr>
          <a:xfrm>
            <a:off x="891539" y="4464811"/>
            <a:ext cx="788035" cy="18415"/>
          </a:xfrm>
          <a:custGeom>
            <a:avLst/>
            <a:gdLst/>
            <a:ahLst/>
            <a:cxnLst/>
            <a:rect l="l" t="t" r="r" b="b"/>
            <a:pathLst>
              <a:path w="788035" h="18414">
                <a:moveTo>
                  <a:pt x="787908" y="0"/>
                </a:moveTo>
                <a:lnTo>
                  <a:pt x="0" y="0"/>
                </a:lnTo>
                <a:lnTo>
                  <a:pt x="0" y="18414"/>
                </a:lnTo>
                <a:lnTo>
                  <a:pt x="787908" y="18414"/>
                </a:lnTo>
                <a:lnTo>
                  <a:pt x="7879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98157" y="1743075"/>
            <a:ext cx="8145145" cy="3953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360045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065" algn="l"/>
              </a:tabLst>
            </a:pPr>
            <a:r>
              <a:rPr sz="2800" dirty="0">
                <a:latin typeface="Arial MT"/>
                <a:cs typeface="Arial MT"/>
              </a:rPr>
              <a:t>Since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closing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switches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will </a:t>
            </a:r>
            <a:r>
              <a:rPr sz="2800" dirty="0">
                <a:latin typeface="Arial MT"/>
                <a:cs typeface="Arial MT"/>
              </a:rPr>
              <a:t>cause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drop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0,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of </a:t>
            </a:r>
            <a:r>
              <a:rPr sz="2800" dirty="0">
                <a:latin typeface="Cambria Math"/>
                <a:cs typeface="Cambria Math"/>
              </a:rPr>
              <a:t>INTR</a:t>
            </a:r>
            <a:r>
              <a:rPr sz="2800" spc="130" dirty="0">
                <a:latin typeface="Cambria Math"/>
                <a:cs typeface="Cambria Math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logical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requests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from </a:t>
            </a:r>
            <a:r>
              <a:rPr sz="2800" dirty="0">
                <a:latin typeface="Arial MT"/>
                <a:cs typeface="Arial MT"/>
              </a:rPr>
              <a:t>individual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devices,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is,</a:t>
            </a:r>
            <a:endParaRPr sz="2800">
              <a:latin typeface="Arial MT"/>
              <a:cs typeface="Arial MT"/>
            </a:endParaRPr>
          </a:p>
          <a:p>
            <a:pPr marR="6350" algn="ctr">
              <a:lnSpc>
                <a:spcPct val="100000"/>
              </a:lnSpc>
              <a:spcBef>
                <a:spcPts val="5"/>
              </a:spcBef>
              <a:tabLst>
                <a:tab pos="1330960" algn="l"/>
              </a:tabLst>
            </a:pPr>
            <a:r>
              <a:rPr sz="2800" dirty="0">
                <a:latin typeface="Cambria Math"/>
                <a:cs typeface="Cambria Math"/>
              </a:rPr>
              <a:t>INTR</a:t>
            </a:r>
            <a:r>
              <a:rPr sz="2800" spc="125" dirty="0">
                <a:latin typeface="Cambria Math"/>
                <a:cs typeface="Cambria Math"/>
              </a:rPr>
              <a:t> </a:t>
            </a:r>
            <a:r>
              <a:rPr sz="2800" spc="-50" dirty="0">
                <a:latin typeface="Cambria Math"/>
                <a:cs typeface="Cambria Math"/>
              </a:rPr>
              <a:t>=</a:t>
            </a:r>
            <a:r>
              <a:rPr sz="2800" dirty="0">
                <a:latin typeface="Cambria Math"/>
                <a:cs typeface="Cambria Math"/>
              </a:rPr>
              <a:t>	INTR</a:t>
            </a:r>
            <a:r>
              <a:rPr sz="3075" baseline="-16260" dirty="0">
                <a:latin typeface="Cambria Math"/>
                <a:cs typeface="Cambria Math"/>
              </a:rPr>
              <a:t>1</a:t>
            </a:r>
            <a:r>
              <a:rPr sz="3075" spc="487" baseline="-16260" dirty="0">
                <a:latin typeface="Cambria Math"/>
                <a:cs typeface="Cambria Math"/>
              </a:rPr>
              <a:t> </a:t>
            </a:r>
            <a:r>
              <a:rPr sz="2800" dirty="0">
                <a:latin typeface="Cambria Math"/>
                <a:cs typeface="Cambria Math"/>
              </a:rPr>
              <a:t>+</a:t>
            </a:r>
            <a:r>
              <a:rPr sz="2800" spc="5" dirty="0">
                <a:latin typeface="Cambria Math"/>
                <a:cs typeface="Cambria Math"/>
              </a:rPr>
              <a:t> </a:t>
            </a:r>
            <a:r>
              <a:rPr sz="2800" dirty="0">
                <a:latin typeface="Cambria Math"/>
                <a:cs typeface="Cambria Math"/>
              </a:rPr>
              <a:t>INTR</a:t>
            </a:r>
            <a:r>
              <a:rPr sz="3075" baseline="-16260" dirty="0">
                <a:latin typeface="Cambria Math"/>
                <a:cs typeface="Cambria Math"/>
              </a:rPr>
              <a:t>2</a:t>
            </a:r>
            <a:r>
              <a:rPr sz="3075" spc="517" baseline="-16260" dirty="0">
                <a:latin typeface="Cambria Math"/>
                <a:cs typeface="Cambria Math"/>
              </a:rPr>
              <a:t> </a:t>
            </a:r>
            <a:r>
              <a:rPr sz="2800" dirty="0">
                <a:latin typeface="Cambria Math"/>
                <a:cs typeface="Cambria Math"/>
              </a:rPr>
              <a:t>+</a:t>
            </a:r>
            <a:r>
              <a:rPr sz="2800" spc="5" dirty="0">
                <a:latin typeface="Cambria Math"/>
                <a:cs typeface="Cambria Math"/>
              </a:rPr>
              <a:t> </a:t>
            </a:r>
            <a:r>
              <a:rPr sz="2800" spc="-30" dirty="0">
                <a:latin typeface="Cambria Math"/>
                <a:cs typeface="Cambria Math"/>
              </a:rPr>
              <a:t>⋯</a:t>
            </a:r>
            <a:r>
              <a:rPr sz="2800" spc="-145" dirty="0">
                <a:latin typeface="Cambria Math"/>
                <a:cs typeface="Cambria Math"/>
              </a:rPr>
              <a:t> </a:t>
            </a:r>
            <a:r>
              <a:rPr sz="2800" dirty="0">
                <a:latin typeface="Cambria Math"/>
                <a:cs typeface="Cambria Math"/>
              </a:rPr>
              <a:t>+</a:t>
            </a:r>
            <a:r>
              <a:rPr sz="2800" spc="30" dirty="0">
                <a:latin typeface="Cambria Math"/>
                <a:cs typeface="Cambria Math"/>
              </a:rPr>
              <a:t> </a:t>
            </a:r>
            <a:r>
              <a:rPr sz="2800" spc="-10" dirty="0">
                <a:latin typeface="Cambria Math"/>
                <a:cs typeface="Cambria Math"/>
              </a:rPr>
              <a:t>INTR</a:t>
            </a:r>
            <a:r>
              <a:rPr sz="3075" spc="-15" baseline="-16260" dirty="0">
                <a:latin typeface="Cambria Math"/>
                <a:cs typeface="Cambria Math"/>
              </a:rPr>
              <a:t>n</a:t>
            </a:r>
            <a:endParaRPr sz="3075" baseline="-16260">
              <a:latin typeface="Cambria Math"/>
              <a:cs typeface="Cambria Math"/>
            </a:endParaRPr>
          </a:p>
          <a:p>
            <a:pPr marL="393065" indent="-342265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065" algn="l"/>
              </a:tabLst>
            </a:pPr>
            <a:r>
              <a:rPr sz="2800" dirty="0">
                <a:latin typeface="Arial MT"/>
                <a:cs typeface="Arial MT"/>
              </a:rPr>
              <a:t>It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customary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complemented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form,</a:t>
            </a:r>
            <a:endParaRPr sz="2800">
              <a:latin typeface="Arial MT"/>
              <a:cs typeface="Arial MT"/>
            </a:endParaRPr>
          </a:p>
          <a:p>
            <a:pPr marL="393065" marR="43180">
              <a:lnSpc>
                <a:spcPct val="100000"/>
              </a:lnSpc>
            </a:pPr>
            <a:r>
              <a:rPr sz="2800" dirty="0">
                <a:latin typeface="Cambria Math"/>
                <a:cs typeface="Cambria Math"/>
              </a:rPr>
              <a:t>INTR</a:t>
            </a:r>
            <a:r>
              <a:rPr sz="2800" dirty="0">
                <a:latin typeface="Arial MT"/>
                <a:cs typeface="Arial MT"/>
              </a:rPr>
              <a:t>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name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interrupt-</a:t>
            </a:r>
            <a:r>
              <a:rPr sz="2800" dirty="0">
                <a:latin typeface="Arial MT"/>
                <a:cs typeface="Arial MT"/>
              </a:rPr>
              <a:t>request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signal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common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because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signal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active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when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30" dirty="0">
                <a:latin typeface="Arial MT"/>
                <a:cs typeface="Arial MT"/>
              </a:rPr>
              <a:t>low-</a:t>
            </a:r>
            <a:r>
              <a:rPr sz="2800" dirty="0">
                <a:latin typeface="Arial MT"/>
                <a:cs typeface="Arial MT"/>
              </a:rPr>
              <a:t>voltage </a:t>
            </a:r>
            <a:r>
              <a:rPr sz="2800" spc="-10" dirty="0">
                <a:latin typeface="Arial MT"/>
                <a:cs typeface="Arial MT"/>
              </a:rPr>
              <a:t>state.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</a:t>
            </a:r>
            <a:r>
              <a:rPr spc="-165" dirty="0"/>
              <a:t> </a:t>
            </a:r>
            <a:r>
              <a:rPr spc="-10" dirty="0"/>
              <a:t>Hardware..</a:t>
            </a:r>
          </a:p>
        </p:txBody>
      </p:sp>
      <p:sp>
        <p:nvSpPr>
          <p:cNvPr id="3" name="object 3"/>
          <p:cNvSpPr/>
          <p:nvPr/>
        </p:nvSpPr>
        <p:spPr>
          <a:xfrm>
            <a:off x="7193280" y="2476245"/>
            <a:ext cx="618490" cy="14604"/>
          </a:xfrm>
          <a:custGeom>
            <a:avLst/>
            <a:gdLst/>
            <a:ahLst/>
            <a:cxnLst/>
            <a:rect l="l" t="t" r="r" b="b"/>
            <a:pathLst>
              <a:path w="618490" h="14605">
                <a:moveTo>
                  <a:pt x="617981" y="0"/>
                </a:moveTo>
                <a:lnTo>
                  <a:pt x="0" y="0"/>
                </a:lnTo>
                <a:lnTo>
                  <a:pt x="0" y="14477"/>
                </a:lnTo>
                <a:lnTo>
                  <a:pt x="617981" y="14477"/>
                </a:lnTo>
                <a:lnTo>
                  <a:pt x="6179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57" y="1744916"/>
            <a:ext cx="7890509" cy="4251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17145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In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electronic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implementation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circuit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Figure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4.6, </a:t>
            </a:r>
            <a:r>
              <a:rPr sz="2200" dirty="0">
                <a:latin typeface="Arial MT"/>
                <a:cs typeface="Arial MT"/>
              </a:rPr>
              <a:t>special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gates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known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i="1" spc="-25" dirty="0">
                <a:latin typeface="Arial"/>
                <a:cs typeface="Arial"/>
              </a:rPr>
              <a:t>open-</a:t>
            </a:r>
            <a:r>
              <a:rPr sz="2200" i="1" dirty="0">
                <a:latin typeface="Arial"/>
                <a:cs typeface="Arial"/>
              </a:rPr>
              <a:t>collector</a:t>
            </a:r>
            <a:r>
              <a:rPr sz="2200" i="1" spc="-40" dirty="0">
                <a:latin typeface="Arial"/>
                <a:cs typeface="Arial"/>
              </a:rPr>
              <a:t> </a:t>
            </a:r>
            <a:r>
              <a:rPr sz="2200" dirty="0">
                <a:latin typeface="Arial MT"/>
                <a:cs typeface="Arial MT"/>
              </a:rPr>
              <a:t>(for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bipolar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circuits)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or </a:t>
            </a:r>
            <a:r>
              <a:rPr sz="2200" i="1" spc="-25" dirty="0">
                <a:latin typeface="Arial"/>
                <a:cs typeface="Arial"/>
              </a:rPr>
              <a:t>open-</a:t>
            </a:r>
            <a:r>
              <a:rPr sz="2200" i="1" dirty="0">
                <a:latin typeface="Arial"/>
                <a:cs typeface="Arial"/>
              </a:rPr>
              <a:t>drain</a:t>
            </a:r>
            <a:r>
              <a:rPr sz="2200" i="1" spc="-10" dirty="0">
                <a:latin typeface="Arial"/>
                <a:cs typeface="Arial"/>
              </a:rPr>
              <a:t> </a:t>
            </a:r>
            <a:r>
              <a:rPr sz="2200" dirty="0">
                <a:latin typeface="Arial MT"/>
                <a:cs typeface="Arial MT"/>
              </a:rPr>
              <a:t>(for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MOS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circuits)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used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drive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Cambria Math"/>
                <a:cs typeface="Cambria Math"/>
              </a:rPr>
              <a:t>INTR</a:t>
            </a:r>
            <a:r>
              <a:rPr sz="2200" spc="95" dirty="0">
                <a:latin typeface="Cambria Math"/>
                <a:cs typeface="Cambria Math"/>
              </a:rPr>
              <a:t> </a:t>
            </a:r>
            <a:r>
              <a:rPr sz="2200" spc="-10" dirty="0">
                <a:latin typeface="Arial MT"/>
                <a:cs typeface="Arial MT"/>
              </a:rPr>
              <a:t>line.</a:t>
            </a:r>
            <a:endParaRPr sz="2200">
              <a:latin typeface="Arial MT"/>
              <a:cs typeface="Arial MT"/>
            </a:endParaRPr>
          </a:p>
          <a:p>
            <a:pPr marL="354965" marR="43180" indent="-342900">
              <a:lnSpc>
                <a:spcPct val="100000"/>
              </a:lnSpc>
              <a:spcBef>
                <a:spcPts val="525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output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open-</a:t>
            </a:r>
            <a:r>
              <a:rPr sz="2200" dirty="0">
                <a:latin typeface="Arial MT"/>
                <a:cs typeface="Arial MT"/>
              </a:rPr>
              <a:t>collector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or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open-</a:t>
            </a:r>
            <a:r>
              <a:rPr sz="2200" dirty="0">
                <a:latin typeface="Arial MT"/>
                <a:cs typeface="Arial MT"/>
              </a:rPr>
              <a:t>drain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gate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is </a:t>
            </a:r>
            <a:r>
              <a:rPr sz="2200" dirty="0">
                <a:latin typeface="Arial MT"/>
                <a:cs typeface="Arial MT"/>
              </a:rPr>
              <a:t>equivalent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switch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ground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that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open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when 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gate's </a:t>
            </a:r>
            <a:r>
              <a:rPr sz="2200" dirty="0">
                <a:latin typeface="Arial MT"/>
                <a:cs typeface="Arial MT"/>
              </a:rPr>
              <a:t>input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0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state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and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closed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when</a:t>
            </a:r>
            <a:r>
              <a:rPr sz="2200" spc="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it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1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state.</a:t>
            </a:r>
            <a:endParaRPr sz="2200">
              <a:latin typeface="Arial MT"/>
              <a:cs typeface="Arial MT"/>
            </a:endParaRPr>
          </a:p>
          <a:p>
            <a:pPr marL="354965" marR="202565" indent="-342900">
              <a:lnSpc>
                <a:spcPct val="100000"/>
              </a:lnSpc>
              <a:spcBef>
                <a:spcPts val="545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voltage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level,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hence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logic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state,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at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output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the </a:t>
            </a:r>
            <a:r>
              <a:rPr sz="2200" dirty="0">
                <a:latin typeface="Arial MT"/>
                <a:cs typeface="Arial MT"/>
              </a:rPr>
              <a:t>gate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determined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by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data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applied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all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gates </a:t>
            </a:r>
            <a:r>
              <a:rPr sz="2200" dirty="0">
                <a:latin typeface="Arial MT"/>
                <a:cs typeface="Arial MT"/>
              </a:rPr>
              <a:t>connected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8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bus.</a:t>
            </a:r>
            <a:endParaRPr sz="22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52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Resistor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called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i="1" spc="-20" dirty="0">
                <a:latin typeface="Arial"/>
                <a:cs typeface="Arial"/>
              </a:rPr>
              <a:t>pull-</a:t>
            </a:r>
            <a:r>
              <a:rPr sz="2200" i="1" dirty="0">
                <a:latin typeface="Arial"/>
                <a:cs typeface="Arial"/>
              </a:rPr>
              <a:t>up</a:t>
            </a:r>
            <a:r>
              <a:rPr sz="2200" i="1" spc="-10" dirty="0">
                <a:latin typeface="Arial"/>
                <a:cs typeface="Arial"/>
              </a:rPr>
              <a:t> </a:t>
            </a:r>
            <a:r>
              <a:rPr sz="2200" i="1" dirty="0">
                <a:latin typeface="Arial"/>
                <a:cs typeface="Arial"/>
              </a:rPr>
              <a:t>resistor</a:t>
            </a:r>
            <a:r>
              <a:rPr sz="2200" i="1" spc="-10" dirty="0">
                <a:latin typeface="Arial"/>
                <a:cs typeface="Arial"/>
              </a:rPr>
              <a:t> </a:t>
            </a:r>
            <a:r>
              <a:rPr sz="2200" dirty="0">
                <a:latin typeface="Arial MT"/>
                <a:cs typeface="Arial MT"/>
              </a:rPr>
              <a:t>because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it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pulls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line </a:t>
            </a:r>
            <a:r>
              <a:rPr sz="2200" dirty="0">
                <a:latin typeface="Arial MT"/>
                <a:cs typeface="Arial MT"/>
              </a:rPr>
              <a:t>voltage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up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high-</a:t>
            </a:r>
            <a:r>
              <a:rPr sz="2200" dirty="0">
                <a:latin typeface="Arial MT"/>
                <a:cs typeface="Arial MT"/>
              </a:rPr>
              <a:t>voltage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state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when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switches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are </a:t>
            </a:r>
            <a:r>
              <a:rPr sz="2200" spc="-10" dirty="0">
                <a:latin typeface="Arial MT"/>
                <a:cs typeface="Arial MT"/>
              </a:rPr>
              <a:t>open.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Enabling</a:t>
            </a:r>
            <a:r>
              <a:rPr spc="-90" dirty="0"/>
              <a:t> </a:t>
            </a:r>
            <a:r>
              <a:rPr dirty="0"/>
              <a:t>and</a:t>
            </a:r>
            <a:r>
              <a:rPr spc="-120" dirty="0"/>
              <a:t> </a:t>
            </a:r>
            <a:r>
              <a:rPr spc="-10" dirty="0"/>
              <a:t>Disabling Interrupts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4965" marR="5080" indent="-342900">
              <a:lnSpc>
                <a:spcPct val="110100"/>
              </a:lnSpc>
              <a:spcBef>
                <a:spcPts val="9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dirty="0"/>
              <a:t>The</a:t>
            </a:r>
            <a:r>
              <a:rPr spc="-55" dirty="0"/>
              <a:t> </a:t>
            </a:r>
            <a:r>
              <a:rPr dirty="0"/>
              <a:t>arrival</a:t>
            </a:r>
            <a:r>
              <a:rPr spc="-40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dirty="0"/>
              <a:t>an</a:t>
            </a:r>
            <a:r>
              <a:rPr spc="-50" dirty="0"/>
              <a:t> </a:t>
            </a:r>
            <a:r>
              <a:rPr dirty="0"/>
              <a:t>interrupt</a:t>
            </a:r>
            <a:r>
              <a:rPr spc="-80" dirty="0"/>
              <a:t> </a:t>
            </a:r>
            <a:r>
              <a:rPr dirty="0"/>
              <a:t>request</a:t>
            </a:r>
            <a:r>
              <a:rPr spc="-60" dirty="0"/>
              <a:t> </a:t>
            </a:r>
            <a:r>
              <a:rPr dirty="0"/>
              <a:t>from</a:t>
            </a:r>
            <a:r>
              <a:rPr spc="-55" dirty="0"/>
              <a:t> </a:t>
            </a:r>
            <a:r>
              <a:rPr dirty="0"/>
              <a:t>an</a:t>
            </a:r>
            <a:r>
              <a:rPr spc="-45" dirty="0"/>
              <a:t> </a:t>
            </a:r>
            <a:r>
              <a:rPr spc="-10" dirty="0"/>
              <a:t>external</a:t>
            </a:r>
            <a:r>
              <a:rPr spc="600" dirty="0"/>
              <a:t> </a:t>
            </a:r>
            <a:r>
              <a:rPr dirty="0"/>
              <a:t>device</a:t>
            </a:r>
            <a:r>
              <a:rPr spc="-70" dirty="0"/>
              <a:t> </a:t>
            </a:r>
            <a:r>
              <a:rPr dirty="0"/>
              <a:t>causes</a:t>
            </a:r>
            <a:r>
              <a:rPr spc="-105" dirty="0"/>
              <a:t> </a:t>
            </a:r>
            <a:r>
              <a:rPr dirty="0"/>
              <a:t>the</a:t>
            </a:r>
            <a:r>
              <a:rPr spc="-80" dirty="0"/>
              <a:t> </a:t>
            </a:r>
            <a:r>
              <a:rPr dirty="0"/>
              <a:t>processor</a:t>
            </a:r>
            <a:r>
              <a:rPr spc="-80" dirty="0"/>
              <a:t> </a:t>
            </a:r>
            <a:r>
              <a:rPr dirty="0"/>
              <a:t>to</a:t>
            </a:r>
            <a:r>
              <a:rPr spc="-85" dirty="0"/>
              <a:t> </a:t>
            </a:r>
            <a:r>
              <a:rPr dirty="0"/>
              <a:t>suspend</a:t>
            </a:r>
            <a:r>
              <a:rPr spc="-80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dirty="0"/>
              <a:t>execution</a:t>
            </a:r>
            <a:r>
              <a:rPr spc="-80" dirty="0"/>
              <a:t> </a:t>
            </a:r>
            <a:r>
              <a:rPr spc="-25" dirty="0"/>
              <a:t>of </a:t>
            </a:r>
            <a:r>
              <a:rPr dirty="0"/>
              <a:t>one</a:t>
            </a:r>
            <a:r>
              <a:rPr spc="-45" dirty="0"/>
              <a:t> </a:t>
            </a:r>
            <a:r>
              <a:rPr dirty="0"/>
              <a:t>program</a:t>
            </a:r>
            <a:r>
              <a:rPr spc="-70" dirty="0"/>
              <a:t> </a:t>
            </a:r>
            <a:r>
              <a:rPr dirty="0"/>
              <a:t>and</a:t>
            </a:r>
            <a:r>
              <a:rPr spc="-45" dirty="0"/>
              <a:t> </a:t>
            </a:r>
            <a:r>
              <a:rPr dirty="0"/>
              <a:t>start</a:t>
            </a:r>
            <a:r>
              <a:rPr spc="-60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dirty="0"/>
              <a:t>execution</a:t>
            </a:r>
            <a:r>
              <a:rPr spc="-30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spc="-10" dirty="0"/>
              <a:t>another.</a:t>
            </a:r>
          </a:p>
          <a:p>
            <a:pPr marL="354965" marR="59055" indent="-342900">
              <a:lnSpc>
                <a:spcPct val="1098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dirty="0"/>
              <a:t>Because</a:t>
            </a:r>
            <a:r>
              <a:rPr spc="-50" dirty="0"/>
              <a:t> </a:t>
            </a:r>
            <a:r>
              <a:rPr dirty="0"/>
              <a:t>interrupts</a:t>
            </a:r>
            <a:r>
              <a:rPr spc="-80" dirty="0"/>
              <a:t> </a:t>
            </a:r>
            <a:r>
              <a:rPr dirty="0"/>
              <a:t>can</a:t>
            </a:r>
            <a:r>
              <a:rPr spc="-45" dirty="0"/>
              <a:t> </a:t>
            </a:r>
            <a:r>
              <a:rPr dirty="0"/>
              <a:t>arrive</a:t>
            </a:r>
            <a:r>
              <a:rPr spc="-35" dirty="0"/>
              <a:t> </a:t>
            </a:r>
            <a:r>
              <a:rPr dirty="0"/>
              <a:t>at</a:t>
            </a:r>
            <a:r>
              <a:rPr spc="-60" dirty="0"/>
              <a:t> </a:t>
            </a:r>
            <a:r>
              <a:rPr dirty="0"/>
              <a:t>any</a:t>
            </a:r>
            <a:r>
              <a:rPr spc="-60" dirty="0"/>
              <a:t> </a:t>
            </a:r>
            <a:r>
              <a:rPr dirty="0"/>
              <a:t>time,</a:t>
            </a:r>
            <a:r>
              <a:rPr spc="-60" dirty="0"/>
              <a:t> </a:t>
            </a:r>
            <a:r>
              <a:rPr dirty="0"/>
              <a:t>they</a:t>
            </a:r>
            <a:r>
              <a:rPr spc="-60" dirty="0"/>
              <a:t> </a:t>
            </a:r>
            <a:r>
              <a:rPr dirty="0"/>
              <a:t>may</a:t>
            </a:r>
            <a:r>
              <a:rPr spc="-55" dirty="0"/>
              <a:t> </a:t>
            </a:r>
            <a:r>
              <a:rPr spc="-10" dirty="0"/>
              <a:t>alter </a:t>
            </a:r>
            <a:r>
              <a:rPr dirty="0"/>
              <a:t>the</a:t>
            </a:r>
            <a:r>
              <a:rPr spc="-70" dirty="0"/>
              <a:t> </a:t>
            </a:r>
            <a:r>
              <a:rPr dirty="0"/>
              <a:t>intended</a:t>
            </a:r>
            <a:r>
              <a:rPr spc="-85" dirty="0"/>
              <a:t> </a:t>
            </a:r>
            <a:r>
              <a:rPr dirty="0"/>
              <a:t>sequence</a:t>
            </a:r>
            <a:r>
              <a:rPr spc="-6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spc="-10" dirty="0"/>
              <a:t>events</a:t>
            </a:r>
          </a:p>
          <a:p>
            <a:pPr marL="649605" lvl="1" indent="-342900">
              <a:lnSpc>
                <a:spcPct val="100000"/>
              </a:lnSpc>
              <a:spcBef>
                <a:spcPts val="7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49605" algn="l"/>
              </a:tabLst>
            </a:pPr>
            <a:r>
              <a:rPr sz="2000" dirty="0">
                <a:latin typeface="Arial MT"/>
                <a:cs typeface="Arial MT"/>
              </a:rPr>
              <a:t>Sometimes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such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alterations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may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undesirable,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must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not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be</a:t>
            </a:r>
            <a:endParaRPr sz="20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  <a:spcBef>
                <a:spcPts val="240"/>
              </a:spcBef>
            </a:pPr>
            <a:r>
              <a:rPr sz="2000" spc="-10" dirty="0"/>
              <a:t>allowed.</a:t>
            </a:r>
            <a:endParaRPr sz="2000"/>
          </a:p>
          <a:p>
            <a:pPr marL="649605" lvl="1" indent="-342900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49605" algn="l"/>
              </a:tabLst>
            </a:pP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example,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may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not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want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interrupted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</a:t>
            </a:r>
            <a:endParaRPr sz="20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  <a:spcBef>
                <a:spcPts val="240"/>
              </a:spcBef>
            </a:pPr>
            <a:r>
              <a:rPr sz="2000" dirty="0"/>
              <a:t>same</a:t>
            </a:r>
            <a:r>
              <a:rPr sz="2000" spc="-75" dirty="0"/>
              <a:t> </a:t>
            </a:r>
            <a:r>
              <a:rPr sz="2000" dirty="0"/>
              <a:t>device</a:t>
            </a:r>
            <a:r>
              <a:rPr sz="2000" spc="-40" dirty="0"/>
              <a:t> </a:t>
            </a:r>
            <a:r>
              <a:rPr sz="2000" dirty="0"/>
              <a:t>while</a:t>
            </a:r>
            <a:r>
              <a:rPr sz="2000" spc="-15" dirty="0"/>
              <a:t> </a:t>
            </a:r>
            <a:r>
              <a:rPr sz="2000" dirty="0"/>
              <a:t>executing</a:t>
            </a:r>
            <a:r>
              <a:rPr sz="2000" spc="-55" dirty="0"/>
              <a:t> </a:t>
            </a:r>
            <a:r>
              <a:rPr sz="2000" dirty="0"/>
              <a:t>its</a:t>
            </a:r>
            <a:r>
              <a:rPr sz="2000" spc="-55" dirty="0"/>
              <a:t> </a:t>
            </a:r>
            <a:r>
              <a:rPr sz="2000" dirty="0"/>
              <a:t>interrupt-service</a:t>
            </a:r>
            <a:r>
              <a:rPr sz="2000" spc="-55" dirty="0"/>
              <a:t> </a:t>
            </a:r>
            <a:r>
              <a:rPr sz="2000" spc="-10" dirty="0"/>
              <a:t>routine.</a:t>
            </a:r>
            <a:endParaRPr sz="2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Enabling</a:t>
            </a:r>
            <a:r>
              <a:rPr spc="-90" dirty="0"/>
              <a:t> </a:t>
            </a:r>
            <a:r>
              <a:rPr dirty="0"/>
              <a:t>and</a:t>
            </a:r>
            <a:r>
              <a:rPr spc="-120" dirty="0"/>
              <a:t> </a:t>
            </a:r>
            <a:r>
              <a:rPr spc="-10" dirty="0"/>
              <a:t>Disabling Interrupts..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0408"/>
            <a:ext cx="7893684" cy="4418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755650" indent="-342900">
              <a:lnSpc>
                <a:spcPct val="1095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There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many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situations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which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should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ignore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interrupt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requests.</a:t>
            </a:r>
            <a:endParaRPr sz="2800">
              <a:latin typeface="Arial MT"/>
              <a:cs typeface="Arial MT"/>
            </a:endParaRPr>
          </a:p>
          <a:p>
            <a:pPr marL="354965" marR="5080" indent="-342900">
              <a:lnSpc>
                <a:spcPct val="110000"/>
              </a:lnSpc>
              <a:spcBef>
                <a:spcPts val="69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example,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case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Compute-Print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4.5,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interrupt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request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from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printer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should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accepted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only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if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are </a:t>
            </a:r>
            <a:r>
              <a:rPr sz="2800" dirty="0">
                <a:latin typeface="Arial MT"/>
                <a:cs typeface="Arial MT"/>
              </a:rPr>
              <a:t>output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printed.</a:t>
            </a:r>
            <a:endParaRPr sz="2800">
              <a:latin typeface="Arial MT"/>
              <a:cs typeface="Arial MT"/>
            </a:endParaRPr>
          </a:p>
          <a:p>
            <a:pPr marL="354965" marR="344170" indent="-342900">
              <a:lnSpc>
                <a:spcPct val="109900"/>
              </a:lnSpc>
              <a:spcBef>
                <a:spcPts val="6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After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printing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last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lines, </a:t>
            </a:r>
            <a:r>
              <a:rPr sz="2800" dirty="0">
                <a:latin typeface="Arial MT"/>
                <a:cs typeface="Arial MT"/>
              </a:rPr>
              <a:t>interrupts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should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disabled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until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another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set </a:t>
            </a:r>
            <a:r>
              <a:rPr sz="2800" dirty="0">
                <a:latin typeface="Arial MT"/>
                <a:cs typeface="Arial MT"/>
              </a:rPr>
              <a:t>becomes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available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printing.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Enabling</a:t>
            </a:r>
            <a:r>
              <a:rPr spc="-90" dirty="0"/>
              <a:t> </a:t>
            </a:r>
            <a:r>
              <a:rPr dirty="0"/>
              <a:t>and</a:t>
            </a:r>
            <a:r>
              <a:rPr spc="-120" dirty="0"/>
              <a:t> </a:t>
            </a:r>
            <a:r>
              <a:rPr spc="-10" dirty="0"/>
              <a:t>Disabling Interrupts..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5135"/>
            <a:ext cx="8060690" cy="42691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4965" marR="5080" indent="-342900" algn="just">
              <a:lnSpc>
                <a:spcPct val="110100"/>
              </a:lnSpc>
              <a:spcBef>
                <a:spcPts val="9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another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case,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necessary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guarantee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a </a:t>
            </a:r>
            <a:r>
              <a:rPr sz="2400" dirty="0">
                <a:latin typeface="Arial MT"/>
                <a:cs typeface="Arial MT"/>
              </a:rPr>
              <a:t>particular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sequence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executed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end </a:t>
            </a:r>
            <a:r>
              <a:rPr sz="2400" dirty="0">
                <a:latin typeface="Arial MT"/>
                <a:cs typeface="Arial MT"/>
              </a:rPr>
              <a:t>without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interruption.</a:t>
            </a:r>
            <a:endParaRPr sz="2400">
              <a:latin typeface="Arial MT"/>
              <a:cs typeface="Arial MT"/>
            </a:endParaRPr>
          </a:p>
          <a:p>
            <a:pPr marL="649605" marR="165735" lvl="1" indent="-342900" algn="just">
              <a:lnSpc>
                <a:spcPct val="1098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64960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service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change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question.</a:t>
            </a:r>
            <a:endParaRPr sz="2400">
              <a:latin typeface="Arial MT"/>
              <a:cs typeface="Arial MT"/>
            </a:endParaRPr>
          </a:p>
          <a:p>
            <a:pPr marL="354965" marR="459105" indent="-342900">
              <a:lnSpc>
                <a:spcPct val="110500"/>
              </a:lnSpc>
              <a:spcBef>
                <a:spcPts val="56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Processors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generally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provide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ability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enable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disable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such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interruptions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desired.</a:t>
            </a:r>
            <a:endParaRPr sz="2400">
              <a:latin typeface="Arial MT"/>
              <a:cs typeface="Arial MT"/>
            </a:endParaRPr>
          </a:p>
          <a:p>
            <a:pPr marL="354965" marR="207010" indent="-342900">
              <a:lnSpc>
                <a:spcPct val="110100"/>
              </a:lnSpc>
              <a:spcBef>
                <a:spcPts val="57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One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simple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way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provide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machine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instructions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such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i="1" spc="-10" dirty="0">
                <a:latin typeface="Arial"/>
                <a:cs typeface="Arial"/>
              </a:rPr>
              <a:t>Interrupt-</a:t>
            </a:r>
            <a:r>
              <a:rPr sz="2400" i="1" dirty="0">
                <a:latin typeface="Arial"/>
                <a:cs typeface="Arial"/>
              </a:rPr>
              <a:t>enable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i="1" spc="-10" dirty="0">
                <a:latin typeface="Arial"/>
                <a:cs typeface="Arial"/>
              </a:rPr>
              <a:t>Interrupt-</a:t>
            </a:r>
            <a:r>
              <a:rPr sz="2400" i="1" dirty="0">
                <a:latin typeface="Arial"/>
                <a:cs typeface="Arial"/>
              </a:rPr>
              <a:t>disable</a:t>
            </a:r>
            <a:r>
              <a:rPr sz="2400" i="1" spc="-45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this </a:t>
            </a:r>
            <a:r>
              <a:rPr sz="2400" spc="-10" dirty="0">
                <a:latin typeface="Arial MT"/>
                <a:cs typeface="Arial MT"/>
              </a:rPr>
              <a:t>purpose.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Enabling</a:t>
            </a:r>
            <a:r>
              <a:rPr spc="-90" dirty="0"/>
              <a:t> </a:t>
            </a:r>
            <a:r>
              <a:rPr dirty="0"/>
              <a:t>and</a:t>
            </a:r>
            <a:r>
              <a:rPr spc="-120" dirty="0"/>
              <a:t> </a:t>
            </a:r>
            <a:r>
              <a:rPr spc="-10" dirty="0"/>
              <a:t>Disabling Interrupts..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5135"/>
            <a:ext cx="7978775" cy="4634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278130" indent="-342900">
              <a:lnSpc>
                <a:spcPct val="1097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Consider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specific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case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single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request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device.</a:t>
            </a:r>
            <a:endParaRPr sz="2400">
              <a:latin typeface="Arial MT"/>
              <a:cs typeface="Arial MT"/>
            </a:endParaRPr>
          </a:p>
          <a:p>
            <a:pPr marL="354965" marR="275590" indent="-342900">
              <a:lnSpc>
                <a:spcPct val="110400"/>
              </a:lnSpc>
              <a:spcBef>
                <a:spcPts val="56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114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activates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signal,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it </a:t>
            </a:r>
            <a:r>
              <a:rPr sz="2400" dirty="0">
                <a:latin typeface="Arial MT"/>
                <a:cs typeface="Arial MT"/>
              </a:rPr>
              <a:t>keeps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signal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activated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until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acknowledgement.</a:t>
            </a:r>
            <a:endParaRPr sz="2400">
              <a:latin typeface="Arial MT"/>
              <a:cs typeface="Arial MT"/>
            </a:endParaRPr>
          </a:p>
          <a:p>
            <a:pPr marL="649605" marR="602615" lvl="1" indent="-342900">
              <a:lnSpc>
                <a:spcPct val="109500"/>
              </a:lnSpc>
              <a:spcBef>
                <a:spcPts val="565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This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means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that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interrupt-</a:t>
            </a:r>
            <a:r>
              <a:rPr sz="2100" dirty="0">
                <a:latin typeface="Arial MT"/>
                <a:cs typeface="Arial MT"/>
              </a:rPr>
              <a:t>request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signal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will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active </a:t>
            </a:r>
            <a:r>
              <a:rPr sz="2100" dirty="0">
                <a:latin typeface="Arial MT"/>
                <a:cs typeface="Arial MT"/>
              </a:rPr>
              <a:t>during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execution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interrupt-</a:t>
            </a:r>
            <a:r>
              <a:rPr sz="2100" dirty="0">
                <a:latin typeface="Arial MT"/>
                <a:cs typeface="Arial MT"/>
              </a:rPr>
              <a:t>service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routine.</a:t>
            </a:r>
            <a:endParaRPr sz="2100">
              <a:latin typeface="Arial MT"/>
              <a:cs typeface="Arial MT"/>
            </a:endParaRPr>
          </a:p>
          <a:p>
            <a:pPr marL="354965" marR="380365" indent="-342900">
              <a:lnSpc>
                <a:spcPct val="110200"/>
              </a:lnSpc>
              <a:spcBef>
                <a:spcPts val="53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essential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ensure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active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signal </a:t>
            </a:r>
            <a:r>
              <a:rPr sz="2400" dirty="0">
                <a:latin typeface="Arial MT"/>
                <a:cs typeface="Arial MT"/>
              </a:rPr>
              <a:t>does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lead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successive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interruptions,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causing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system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enter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infinite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loop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which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cannot recover.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86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Several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mechanisms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available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solve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problem.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Enabling</a:t>
            </a:r>
            <a:r>
              <a:rPr spc="-90" dirty="0"/>
              <a:t> </a:t>
            </a:r>
            <a:r>
              <a:rPr dirty="0"/>
              <a:t>and</a:t>
            </a:r>
            <a:r>
              <a:rPr spc="-120" dirty="0"/>
              <a:t> </a:t>
            </a:r>
            <a:r>
              <a:rPr spc="-10" dirty="0"/>
              <a:t>Disabling Interrupts..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5135"/>
            <a:ext cx="8018145" cy="4670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4965" marR="26034" indent="-342900">
              <a:lnSpc>
                <a:spcPct val="110000"/>
              </a:lnSpc>
              <a:spcBef>
                <a:spcPts val="9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possibility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hardware </a:t>
            </a:r>
            <a:r>
              <a:rPr sz="2400" dirty="0">
                <a:latin typeface="Arial MT"/>
                <a:cs typeface="Arial MT"/>
              </a:rPr>
              <a:t>ignore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until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execution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service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been </a:t>
            </a:r>
            <a:r>
              <a:rPr sz="2400" spc="-10" dirty="0">
                <a:latin typeface="Arial MT"/>
                <a:cs typeface="Arial MT"/>
              </a:rPr>
              <a:t>completed.</a:t>
            </a:r>
            <a:endParaRPr sz="2400">
              <a:latin typeface="Arial MT"/>
              <a:cs typeface="Arial MT"/>
            </a:endParaRPr>
          </a:p>
          <a:p>
            <a:pPr marL="354965" marR="554990" indent="-342900">
              <a:lnSpc>
                <a:spcPct val="1104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service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be </a:t>
            </a:r>
            <a:r>
              <a:rPr sz="2400" spc="-10" dirty="0">
                <a:latin typeface="Arial MT"/>
                <a:cs typeface="Arial MT"/>
              </a:rPr>
              <a:t>Interrupt-disable.</a:t>
            </a:r>
            <a:endParaRPr sz="2400">
              <a:latin typeface="Arial MT"/>
              <a:cs typeface="Arial MT"/>
            </a:endParaRPr>
          </a:p>
          <a:p>
            <a:pPr marL="354965" marR="5080" indent="-342900">
              <a:lnSpc>
                <a:spcPct val="1097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Last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service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before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spc="-20" dirty="0">
                <a:latin typeface="Arial MT"/>
                <a:cs typeface="Arial MT"/>
              </a:rPr>
              <a:t>Return-</a:t>
            </a:r>
            <a:r>
              <a:rPr sz="2400" spc="-10" dirty="0">
                <a:latin typeface="Arial MT"/>
                <a:cs typeface="Arial MT"/>
              </a:rPr>
              <a:t>from-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Interrupt-</a:t>
            </a:r>
            <a:r>
              <a:rPr sz="2400" spc="-10" dirty="0">
                <a:latin typeface="Arial MT"/>
                <a:cs typeface="Arial MT"/>
              </a:rPr>
              <a:t>enable.</a:t>
            </a:r>
            <a:endParaRPr sz="2400">
              <a:latin typeface="Arial MT"/>
              <a:cs typeface="Arial MT"/>
            </a:endParaRPr>
          </a:p>
          <a:p>
            <a:pPr marL="354965" marR="584835" indent="-342900" algn="just">
              <a:lnSpc>
                <a:spcPct val="1101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must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guarantee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execution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spc="-20" dirty="0">
                <a:latin typeface="Arial MT"/>
                <a:cs typeface="Arial MT"/>
              </a:rPr>
              <a:t>Return-</a:t>
            </a:r>
            <a:r>
              <a:rPr sz="2400" spc="-10" dirty="0">
                <a:latin typeface="Arial MT"/>
                <a:cs typeface="Arial MT"/>
              </a:rPr>
              <a:t>from-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completed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before </a:t>
            </a:r>
            <a:r>
              <a:rPr sz="2400" dirty="0">
                <a:latin typeface="Arial MT"/>
                <a:cs typeface="Arial MT"/>
              </a:rPr>
              <a:t>further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interruption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occur.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Enabling</a:t>
            </a:r>
            <a:r>
              <a:rPr spc="-90" dirty="0"/>
              <a:t> </a:t>
            </a:r>
            <a:r>
              <a:rPr dirty="0"/>
              <a:t>and</a:t>
            </a:r>
            <a:r>
              <a:rPr spc="-120" dirty="0"/>
              <a:t> </a:t>
            </a:r>
            <a:r>
              <a:rPr spc="-10" dirty="0"/>
              <a:t>Disabling Interrupts..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676488"/>
            <a:ext cx="8060690" cy="50266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421640" indent="-342900">
              <a:lnSpc>
                <a:spcPct val="110000"/>
              </a:lnSpc>
              <a:spcBef>
                <a:spcPts val="1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second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option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have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automatically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disable </a:t>
            </a:r>
            <a:r>
              <a:rPr sz="2000" dirty="0">
                <a:latin typeface="Arial MT"/>
                <a:cs typeface="Arial MT"/>
              </a:rPr>
              <a:t>interrupts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before</a:t>
            </a:r>
            <a:r>
              <a:rPr sz="2000" spc="-9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starting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execution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interrupt-</a:t>
            </a:r>
            <a:r>
              <a:rPr sz="2000" spc="-10" dirty="0">
                <a:latin typeface="Arial MT"/>
                <a:cs typeface="Arial MT"/>
              </a:rPr>
              <a:t>service routine.</a:t>
            </a:r>
            <a:endParaRPr sz="2000">
              <a:latin typeface="Arial MT"/>
              <a:cs typeface="Arial MT"/>
            </a:endParaRPr>
          </a:p>
          <a:p>
            <a:pPr marL="354965" marR="132080" indent="-342900">
              <a:lnSpc>
                <a:spcPct val="11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One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bit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(Program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Status)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register,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called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Interrupt-</a:t>
            </a:r>
            <a:r>
              <a:rPr sz="2000" spc="-10" dirty="0">
                <a:latin typeface="Arial MT"/>
                <a:cs typeface="Arial MT"/>
              </a:rPr>
              <a:t>enable, </a:t>
            </a:r>
            <a:r>
              <a:rPr sz="2000" dirty="0">
                <a:latin typeface="Arial MT"/>
                <a:cs typeface="Arial MT"/>
              </a:rPr>
              <a:t>indicates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whether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interrupts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enabled.</a:t>
            </a:r>
            <a:endParaRPr sz="2000">
              <a:latin typeface="Arial MT"/>
              <a:cs typeface="Arial MT"/>
            </a:endParaRPr>
          </a:p>
          <a:p>
            <a:pPr marL="649605" marR="478790" lvl="1" indent="-342900">
              <a:lnSpc>
                <a:spcPct val="11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49605" algn="l"/>
              </a:tabLst>
            </a:pPr>
            <a:r>
              <a:rPr sz="2000" dirty="0">
                <a:latin typeface="Arial MT"/>
                <a:cs typeface="Arial MT"/>
              </a:rPr>
              <a:t>An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request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received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while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bit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equal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will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be </a:t>
            </a:r>
            <a:r>
              <a:rPr sz="2000" spc="-10" dirty="0">
                <a:latin typeface="Arial MT"/>
                <a:cs typeface="Arial MT"/>
              </a:rPr>
              <a:t>accepted.</a:t>
            </a:r>
            <a:endParaRPr sz="2000">
              <a:latin typeface="Arial MT"/>
              <a:cs typeface="Arial MT"/>
            </a:endParaRPr>
          </a:p>
          <a:p>
            <a:pPr marL="354965" marR="95250" indent="-342900">
              <a:lnSpc>
                <a:spcPct val="110100"/>
              </a:lnSpc>
              <a:spcBef>
                <a:spcPts val="47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After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saving 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contents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stack,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Interrupt- </a:t>
            </a:r>
            <a:r>
              <a:rPr sz="2000" dirty="0">
                <a:latin typeface="Arial MT"/>
                <a:cs typeface="Arial MT"/>
              </a:rPr>
              <a:t>enable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bit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equal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1,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clears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Interrupt-enable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bit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in </a:t>
            </a:r>
            <a:r>
              <a:rPr sz="2000" dirty="0">
                <a:latin typeface="Arial MT"/>
                <a:cs typeface="Arial MT"/>
              </a:rPr>
              <a:t>its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register,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thus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disabling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further</a:t>
            </a:r>
            <a:r>
              <a:rPr sz="2000" spc="-1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interrupts.</a:t>
            </a:r>
            <a:endParaRPr sz="2000">
              <a:latin typeface="Arial MT"/>
              <a:cs typeface="Arial MT"/>
            </a:endParaRPr>
          </a:p>
          <a:p>
            <a:pPr marL="354965" marR="5080" indent="-342900">
              <a:lnSpc>
                <a:spcPct val="1101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When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Return-</a:t>
            </a:r>
            <a:r>
              <a:rPr sz="2000" dirty="0">
                <a:latin typeface="Arial MT"/>
                <a:cs typeface="Arial MT"/>
              </a:rPr>
              <a:t>from-</a:t>
            </a:r>
            <a:r>
              <a:rPr sz="2000" spc="-10" dirty="0">
                <a:latin typeface="Arial MT"/>
                <a:cs typeface="Arial MT"/>
              </a:rPr>
              <a:t>interrupt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instruction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executed,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contents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of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PS are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restored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from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stack,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setting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Interrupt-</a:t>
            </a:r>
            <a:r>
              <a:rPr sz="2000" spc="-10" dirty="0">
                <a:latin typeface="Arial MT"/>
                <a:cs typeface="Arial MT"/>
              </a:rPr>
              <a:t>enable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bit </a:t>
            </a:r>
            <a:r>
              <a:rPr sz="2000" dirty="0">
                <a:latin typeface="Arial MT"/>
                <a:cs typeface="Arial MT"/>
              </a:rPr>
              <a:t>back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1.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Hence,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interrupts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again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enabled.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Enabling</a:t>
            </a:r>
            <a:r>
              <a:rPr spc="-90" dirty="0"/>
              <a:t> </a:t>
            </a:r>
            <a:r>
              <a:rPr dirty="0"/>
              <a:t>and</a:t>
            </a:r>
            <a:r>
              <a:rPr spc="-120" dirty="0"/>
              <a:t> </a:t>
            </a:r>
            <a:r>
              <a:rPr spc="-10" dirty="0"/>
              <a:t>Disabling Interrupts..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5135"/>
            <a:ext cx="7926070" cy="37858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4965" marR="16510" indent="-342900">
              <a:lnSpc>
                <a:spcPct val="110100"/>
              </a:lnSpc>
              <a:spcBef>
                <a:spcPts val="9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third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option,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special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 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which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handling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circuit </a:t>
            </a:r>
            <a:r>
              <a:rPr sz="2400" dirty="0">
                <a:latin typeface="Arial MT"/>
                <a:cs typeface="Arial MT"/>
              </a:rPr>
              <a:t>responds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only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leading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edge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signal.</a:t>
            </a:r>
            <a:endParaRPr sz="24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76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49605" algn="l"/>
              </a:tabLst>
            </a:pPr>
            <a:r>
              <a:rPr sz="2000" dirty="0">
                <a:latin typeface="Arial MT"/>
                <a:cs typeface="Arial MT"/>
              </a:rPr>
              <a:t>Such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line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said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i="1" spc="-10" dirty="0">
                <a:latin typeface="Arial"/>
                <a:cs typeface="Arial"/>
              </a:rPr>
              <a:t>edge-triggered</a:t>
            </a:r>
            <a:r>
              <a:rPr sz="2000" spc="-10" dirty="0"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marL="354965" marR="5080" indent="-342900">
              <a:lnSpc>
                <a:spcPct val="109700"/>
              </a:lnSpc>
              <a:spcBef>
                <a:spcPts val="54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case,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receive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only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request, </a:t>
            </a:r>
            <a:r>
              <a:rPr sz="2400" dirty="0">
                <a:latin typeface="Arial MT"/>
                <a:cs typeface="Arial MT"/>
              </a:rPr>
              <a:t>regardless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how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long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activated.</a:t>
            </a:r>
            <a:endParaRPr sz="2400">
              <a:latin typeface="Arial MT"/>
              <a:cs typeface="Arial MT"/>
            </a:endParaRPr>
          </a:p>
          <a:p>
            <a:pPr marL="354965" marR="124460" indent="-342900">
              <a:lnSpc>
                <a:spcPct val="110100"/>
              </a:lnSpc>
              <a:spcBef>
                <a:spcPts val="57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Hence,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there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danger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multiple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interruptions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no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explicitly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disable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this </a:t>
            </a:r>
            <a:r>
              <a:rPr sz="2400" spc="-10" dirty="0">
                <a:latin typeface="Arial MT"/>
                <a:cs typeface="Arial MT"/>
              </a:rPr>
              <a:t>line.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Enabling</a:t>
            </a:r>
            <a:r>
              <a:rPr spc="-90" dirty="0"/>
              <a:t> </a:t>
            </a:r>
            <a:r>
              <a:rPr dirty="0"/>
              <a:t>and</a:t>
            </a:r>
            <a:r>
              <a:rPr spc="-120" dirty="0"/>
              <a:t> </a:t>
            </a:r>
            <a:r>
              <a:rPr spc="-10" dirty="0"/>
              <a:t>Disabling Interrupts..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201295" indent="-342900">
              <a:lnSpc>
                <a:spcPct val="110000"/>
              </a:lnSpc>
              <a:spcBef>
                <a:spcPts val="1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/>
              <a:t>Let</a:t>
            </a:r>
            <a:r>
              <a:rPr sz="2000" spc="-60" dirty="0"/>
              <a:t> </a:t>
            </a:r>
            <a:r>
              <a:rPr sz="2000" dirty="0"/>
              <a:t>us</a:t>
            </a:r>
            <a:r>
              <a:rPr sz="2000" spc="-40" dirty="0"/>
              <a:t> </a:t>
            </a:r>
            <a:r>
              <a:rPr sz="2000" dirty="0"/>
              <a:t>summarize</a:t>
            </a:r>
            <a:r>
              <a:rPr sz="2000" spc="-35" dirty="0"/>
              <a:t> </a:t>
            </a:r>
            <a:r>
              <a:rPr sz="2000" dirty="0"/>
              <a:t>the</a:t>
            </a:r>
            <a:r>
              <a:rPr sz="2000" spc="-60" dirty="0"/>
              <a:t> </a:t>
            </a:r>
            <a:r>
              <a:rPr sz="2000" dirty="0"/>
              <a:t>sequence</a:t>
            </a:r>
            <a:r>
              <a:rPr sz="2000" spc="-55" dirty="0"/>
              <a:t> </a:t>
            </a:r>
            <a:r>
              <a:rPr sz="2000" dirty="0"/>
              <a:t>of</a:t>
            </a:r>
            <a:r>
              <a:rPr sz="2000" spc="-35" dirty="0"/>
              <a:t> </a:t>
            </a:r>
            <a:r>
              <a:rPr sz="2000" dirty="0"/>
              <a:t>events</a:t>
            </a:r>
            <a:r>
              <a:rPr sz="2000" spc="-40" dirty="0"/>
              <a:t> </a:t>
            </a:r>
            <a:r>
              <a:rPr sz="2000" dirty="0"/>
              <a:t>involved</a:t>
            </a:r>
            <a:r>
              <a:rPr sz="2000" spc="5" dirty="0"/>
              <a:t> </a:t>
            </a:r>
            <a:r>
              <a:rPr sz="2000" dirty="0"/>
              <a:t>in</a:t>
            </a:r>
            <a:r>
              <a:rPr sz="2000" spc="-40" dirty="0"/>
              <a:t> </a:t>
            </a:r>
            <a:r>
              <a:rPr sz="2000" dirty="0"/>
              <a:t>handling</a:t>
            </a:r>
            <a:r>
              <a:rPr sz="2000" spc="-35" dirty="0"/>
              <a:t> </a:t>
            </a:r>
            <a:r>
              <a:rPr sz="2000" spc="-25" dirty="0"/>
              <a:t>an </a:t>
            </a:r>
            <a:r>
              <a:rPr sz="2000" dirty="0"/>
              <a:t>interrupt</a:t>
            </a:r>
            <a:r>
              <a:rPr sz="2000" spc="-70" dirty="0"/>
              <a:t> </a:t>
            </a:r>
            <a:r>
              <a:rPr sz="2000" dirty="0"/>
              <a:t>request</a:t>
            </a:r>
            <a:r>
              <a:rPr sz="2000" spc="-65" dirty="0"/>
              <a:t> </a:t>
            </a:r>
            <a:r>
              <a:rPr sz="2000" dirty="0"/>
              <a:t>from</a:t>
            </a:r>
            <a:r>
              <a:rPr sz="2000" spc="-75" dirty="0"/>
              <a:t> </a:t>
            </a:r>
            <a:r>
              <a:rPr sz="2000" dirty="0"/>
              <a:t>a</a:t>
            </a:r>
            <a:r>
              <a:rPr sz="2000" spc="-45" dirty="0"/>
              <a:t> </a:t>
            </a:r>
            <a:r>
              <a:rPr sz="2000" dirty="0"/>
              <a:t>single</a:t>
            </a:r>
            <a:r>
              <a:rPr sz="2000" spc="-10" dirty="0"/>
              <a:t> </a:t>
            </a:r>
            <a:r>
              <a:rPr sz="2000" dirty="0"/>
              <a:t>device</a:t>
            </a:r>
            <a:r>
              <a:rPr sz="2000" spc="-25" dirty="0"/>
              <a:t> </a:t>
            </a:r>
            <a:r>
              <a:rPr sz="2000" dirty="0"/>
              <a:t>(Assuming</a:t>
            </a:r>
            <a:r>
              <a:rPr sz="2000" spc="-60" dirty="0"/>
              <a:t> </a:t>
            </a:r>
            <a:r>
              <a:rPr sz="2000" dirty="0"/>
              <a:t>that</a:t>
            </a:r>
            <a:r>
              <a:rPr sz="2000" spc="-85" dirty="0"/>
              <a:t> </a:t>
            </a:r>
            <a:r>
              <a:rPr sz="2000" dirty="0"/>
              <a:t>interrupts</a:t>
            </a:r>
            <a:r>
              <a:rPr sz="2000" spc="-65" dirty="0"/>
              <a:t> </a:t>
            </a:r>
            <a:r>
              <a:rPr sz="2000" spc="-25" dirty="0"/>
              <a:t>are </a:t>
            </a:r>
            <a:r>
              <a:rPr sz="2000" spc="-10" dirty="0"/>
              <a:t>enabled):</a:t>
            </a:r>
            <a:endParaRPr sz="2000"/>
          </a:p>
          <a:p>
            <a:pPr marL="367665" indent="-35496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AutoNum type="arabicPeriod"/>
              <a:tabLst>
                <a:tab pos="367665" algn="l"/>
              </a:tabLst>
            </a:pPr>
            <a:r>
              <a:rPr sz="2000" dirty="0"/>
              <a:t>The</a:t>
            </a:r>
            <a:r>
              <a:rPr sz="2000" spc="-70" dirty="0"/>
              <a:t> </a:t>
            </a:r>
            <a:r>
              <a:rPr sz="2000" dirty="0"/>
              <a:t>device</a:t>
            </a:r>
            <a:r>
              <a:rPr sz="2000" spc="-35" dirty="0"/>
              <a:t> </a:t>
            </a:r>
            <a:r>
              <a:rPr sz="2000" dirty="0"/>
              <a:t>raises</a:t>
            </a:r>
            <a:r>
              <a:rPr sz="2000" spc="-55" dirty="0"/>
              <a:t> </a:t>
            </a:r>
            <a:r>
              <a:rPr sz="2000" dirty="0"/>
              <a:t>an</a:t>
            </a:r>
            <a:r>
              <a:rPr sz="2000" spc="-45" dirty="0"/>
              <a:t> </a:t>
            </a:r>
            <a:r>
              <a:rPr sz="2000" dirty="0"/>
              <a:t>interrupt</a:t>
            </a:r>
            <a:r>
              <a:rPr sz="2000" spc="-75" dirty="0"/>
              <a:t> </a:t>
            </a:r>
            <a:r>
              <a:rPr sz="2000" spc="-10" dirty="0"/>
              <a:t>request.</a:t>
            </a:r>
            <a:endParaRPr sz="2000"/>
          </a:p>
          <a:p>
            <a:pPr marL="367665" indent="-35496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AutoNum type="arabicPeriod"/>
              <a:tabLst>
                <a:tab pos="367665" algn="l"/>
              </a:tabLst>
            </a:pPr>
            <a:r>
              <a:rPr sz="2000" dirty="0"/>
              <a:t>The</a:t>
            </a:r>
            <a:r>
              <a:rPr sz="2000" spc="-55" dirty="0"/>
              <a:t> </a:t>
            </a:r>
            <a:r>
              <a:rPr sz="2000" dirty="0"/>
              <a:t>processor</a:t>
            </a:r>
            <a:r>
              <a:rPr sz="2000" spc="-65" dirty="0"/>
              <a:t> </a:t>
            </a:r>
            <a:r>
              <a:rPr sz="2000" dirty="0"/>
              <a:t>interrupts</a:t>
            </a:r>
            <a:r>
              <a:rPr sz="2000" spc="-55" dirty="0"/>
              <a:t> </a:t>
            </a:r>
            <a:r>
              <a:rPr sz="2000" dirty="0"/>
              <a:t>the</a:t>
            </a:r>
            <a:r>
              <a:rPr sz="2000" spc="-55" dirty="0"/>
              <a:t> </a:t>
            </a:r>
            <a:r>
              <a:rPr sz="2000" dirty="0"/>
              <a:t>program</a:t>
            </a:r>
            <a:r>
              <a:rPr sz="2000" spc="-25" dirty="0"/>
              <a:t> </a:t>
            </a:r>
            <a:r>
              <a:rPr sz="2000" dirty="0"/>
              <a:t>currently</a:t>
            </a:r>
            <a:r>
              <a:rPr sz="2000" spc="-60" dirty="0"/>
              <a:t> </a:t>
            </a:r>
            <a:r>
              <a:rPr sz="2000" dirty="0"/>
              <a:t>being</a:t>
            </a:r>
            <a:r>
              <a:rPr sz="2000" spc="-35" dirty="0"/>
              <a:t> </a:t>
            </a:r>
            <a:r>
              <a:rPr sz="2000" spc="-10" dirty="0"/>
              <a:t>executed.</a:t>
            </a:r>
            <a:endParaRPr sz="2000"/>
          </a:p>
          <a:p>
            <a:pPr marL="367665" marR="5080" indent="-355600">
              <a:lnSpc>
                <a:spcPct val="110000"/>
              </a:lnSpc>
              <a:spcBef>
                <a:spcPts val="484"/>
              </a:spcBef>
              <a:buClr>
                <a:srgbClr val="330066"/>
              </a:buClr>
              <a:buSzPct val="70000"/>
              <a:buAutoNum type="arabicPeriod"/>
              <a:tabLst>
                <a:tab pos="367665" algn="l"/>
              </a:tabLst>
            </a:pPr>
            <a:r>
              <a:rPr sz="2000" dirty="0"/>
              <a:t>Interrupts</a:t>
            </a:r>
            <a:r>
              <a:rPr sz="2000" spc="-85" dirty="0"/>
              <a:t> </a:t>
            </a:r>
            <a:r>
              <a:rPr sz="2000" dirty="0"/>
              <a:t>are</a:t>
            </a:r>
            <a:r>
              <a:rPr sz="2000" spc="-40" dirty="0"/>
              <a:t> </a:t>
            </a:r>
            <a:r>
              <a:rPr sz="2000" dirty="0"/>
              <a:t>disabled</a:t>
            </a:r>
            <a:r>
              <a:rPr sz="2000" spc="-60" dirty="0"/>
              <a:t> </a:t>
            </a:r>
            <a:r>
              <a:rPr sz="2000" dirty="0"/>
              <a:t>by</a:t>
            </a:r>
            <a:r>
              <a:rPr sz="2000" spc="-45" dirty="0"/>
              <a:t> </a:t>
            </a:r>
            <a:r>
              <a:rPr sz="2000" dirty="0"/>
              <a:t>changing</a:t>
            </a:r>
            <a:r>
              <a:rPr sz="2000" spc="-40" dirty="0"/>
              <a:t> </a:t>
            </a:r>
            <a:r>
              <a:rPr sz="2000" dirty="0"/>
              <a:t>the</a:t>
            </a:r>
            <a:r>
              <a:rPr sz="2000" spc="-60" dirty="0"/>
              <a:t> </a:t>
            </a:r>
            <a:r>
              <a:rPr sz="2000" dirty="0"/>
              <a:t>control</a:t>
            </a:r>
            <a:r>
              <a:rPr sz="2000" spc="-45" dirty="0"/>
              <a:t> </a:t>
            </a:r>
            <a:r>
              <a:rPr sz="2000" dirty="0"/>
              <a:t>bits</a:t>
            </a:r>
            <a:r>
              <a:rPr sz="2000" spc="-50" dirty="0"/>
              <a:t> </a:t>
            </a:r>
            <a:r>
              <a:rPr sz="2000" dirty="0"/>
              <a:t>in</a:t>
            </a:r>
            <a:r>
              <a:rPr sz="2000" spc="-20" dirty="0"/>
              <a:t> </a:t>
            </a:r>
            <a:r>
              <a:rPr sz="2000" dirty="0"/>
              <a:t>the</a:t>
            </a:r>
            <a:r>
              <a:rPr sz="2000" spc="-60" dirty="0"/>
              <a:t> </a:t>
            </a:r>
            <a:r>
              <a:rPr sz="2000" dirty="0"/>
              <a:t>PS</a:t>
            </a:r>
            <a:r>
              <a:rPr sz="2000" spc="-40" dirty="0"/>
              <a:t> </a:t>
            </a:r>
            <a:r>
              <a:rPr sz="2000" spc="-10" dirty="0"/>
              <a:t>(except </a:t>
            </a:r>
            <a:r>
              <a:rPr sz="2000" dirty="0"/>
              <a:t>in</a:t>
            </a:r>
            <a:r>
              <a:rPr sz="2000" spc="-15" dirty="0"/>
              <a:t> </a:t>
            </a:r>
            <a:r>
              <a:rPr sz="2000" dirty="0"/>
              <a:t>the</a:t>
            </a:r>
            <a:r>
              <a:rPr sz="2000" spc="-50" dirty="0"/>
              <a:t> </a:t>
            </a:r>
            <a:r>
              <a:rPr sz="2000" dirty="0"/>
              <a:t>case</a:t>
            </a:r>
            <a:r>
              <a:rPr sz="2000" spc="-30" dirty="0"/>
              <a:t> </a:t>
            </a:r>
            <a:r>
              <a:rPr sz="2000" dirty="0"/>
              <a:t>of</a:t>
            </a:r>
            <a:r>
              <a:rPr sz="2000" spc="-50" dirty="0"/>
              <a:t> </a:t>
            </a:r>
            <a:r>
              <a:rPr sz="2000" spc="-10" dirty="0"/>
              <a:t>edge-</a:t>
            </a:r>
            <a:r>
              <a:rPr sz="2000" dirty="0"/>
              <a:t>triggered</a:t>
            </a:r>
            <a:r>
              <a:rPr sz="2000" spc="-15" dirty="0"/>
              <a:t> </a:t>
            </a:r>
            <a:r>
              <a:rPr sz="2000" spc="-10" dirty="0"/>
              <a:t>interrupts).</a:t>
            </a:r>
            <a:endParaRPr sz="2000"/>
          </a:p>
          <a:p>
            <a:pPr marL="367665" marR="144780" indent="-355600">
              <a:lnSpc>
                <a:spcPct val="110000"/>
              </a:lnSpc>
              <a:spcBef>
                <a:spcPts val="480"/>
              </a:spcBef>
              <a:buClr>
                <a:srgbClr val="330066"/>
              </a:buClr>
              <a:buSzPct val="70000"/>
              <a:buAutoNum type="arabicPeriod"/>
              <a:tabLst>
                <a:tab pos="367665" algn="l"/>
              </a:tabLst>
            </a:pPr>
            <a:r>
              <a:rPr sz="2000" dirty="0"/>
              <a:t>The</a:t>
            </a:r>
            <a:r>
              <a:rPr sz="2000" spc="-60" dirty="0"/>
              <a:t> </a:t>
            </a:r>
            <a:r>
              <a:rPr sz="2000" dirty="0"/>
              <a:t>device</a:t>
            </a:r>
            <a:r>
              <a:rPr sz="2000" spc="-20" dirty="0"/>
              <a:t> </a:t>
            </a:r>
            <a:r>
              <a:rPr sz="2000" dirty="0"/>
              <a:t>is</a:t>
            </a:r>
            <a:r>
              <a:rPr sz="2000" spc="-25" dirty="0"/>
              <a:t> </a:t>
            </a:r>
            <a:r>
              <a:rPr sz="2000" dirty="0"/>
              <a:t>informed</a:t>
            </a:r>
            <a:r>
              <a:rPr sz="2000" spc="-95" dirty="0"/>
              <a:t> </a:t>
            </a:r>
            <a:r>
              <a:rPr sz="2000" dirty="0"/>
              <a:t>that</a:t>
            </a:r>
            <a:r>
              <a:rPr sz="2000" spc="-60" dirty="0"/>
              <a:t> </a:t>
            </a:r>
            <a:r>
              <a:rPr sz="2000" dirty="0"/>
              <a:t>its</a:t>
            </a:r>
            <a:r>
              <a:rPr sz="2000" spc="-45" dirty="0"/>
              <a:t> </a:t>
            </a:r>
            <a:r>
              <a:rPr sz="2000" dirty="0"/>
              <a:t>request</a:t>
            </a:r>
            <a:r>
              <a:rPr sz="2000" spc="-40" dirty="0"/>
              <a:t> </a:t>
            </a:r>
            <a:r>
              <a:rPr sz="2000" dirty="0"/>
              <a:t>has</a:t>
            </a:r>
            <a:r>
              <a:rPr sz="2000" spc="-45" dirty="0"/>
              <a:t> </a:t>
            </a:r>
            <a:r>
              <a:rPr sz="2000" dirty="0"/>
              <a:t>been</a:t>
            </a:r>
            <a:r>
              <a:rPr sz="2000" spc="-55" dirty="0"/>
              <a:t> </a:t>
            </a:r>
            <a:r>
              <a:rPr sz="2000" dirty="0"/>
              <a:t>recognized,</a:t>
            </a:r>
            <a:r>
              <a:rPr sz="2000" spc="-45" dirty="0"/>
              <a:t> </a:t>
            </a:r>
            <a:r>
              <a:rPr sz="2000" dirty="0"/>
              <a:t>and</a:t>
            </a:r>
            <a:r>
              <a:rPr sz="2000" spc="-35" dirty="0"/>
              <a:t> </a:t>
            </a:r>
            <a:r>
              <a:rPr sz="2000" spc="-25" dirty="0"/>
              <a:t>in </a:t>
            </a:r>
            <a:r>
              <a:rPr sz="2000" dirty="0"/>
              <a:t>response,</a:t>
            </a:r>
            <a:r>
              <a:rPr sz="2000" spc="-80" dirty="0"/>
              <a:t> </a:t>
            </a:r>
            <a:r>
              <a:rPr sz="2000" dirty="0"/>
              <a:t>it</a:t>
            </a:r>
            <a:r>
              <a:rPr sz="2000" spc="-25" dirty="0"/>
              <a:t> </a:t>
            </a:r>
            <a:r>
              <a:rPr sz="2000" dirty="0"/>
              <a:t>deactivates</a:t>
            </a:r>
            <a:r>
              <a:rPr sz="2000" spc="-65" dirty="0"/>
              <a:t> </a:t>
            </a:r>
            <a:r>
              <a:rPr sz="2000" dirty="0"/>
              <a:t>the</a:t>
            </a:r>
            <a:r>
              <a:rPr sz="2000" spc="-55" dirty="0"/>
              <a:t> </a:t>
            </a:r>
            <a:r>
              <a:rPr sz="2000" dirty="0"/>
              <a:t>interrupt-request</a:t>
            </a:r>
            <a:r>
              <a:rPr sz="2000" spc="-75" dirty="0"/>
              <a:t> </a:t>
            </a:r>
            <a:r>
              <a:rPr sz="2000" spc="-10" dirty="0"/>
              <a:t>signal.</a:t>
            </a:r>
            <a:endParaRPr sz="2000"/>
          </a:p>
          <a:p>
            <a:pPr marL="367665" indent="-35496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AutoNum type="arabicPeriod"/>
              <a:tabLst>
                <a:tab pos="367665" algn="l"/>
              </a:tabLst>
            </a:pPr>
            <a:r>
              <a:rPr sz="2000" dirty="0"/>
              <a:t>The</a:t>
            </a:r>
            <a:r>
              <a:rPr sz="2000" spc="-45" dirty="0"/>
              <a:t> </a:t>
            </a:r>
            <a:r>
              <a:rPr sz="2000" dirty="0"/>
              <a:t>action</a:t>
            </a:r>
            <a:r>
              <a:rPr sz="2000" spc="-35" dirty="0"/>
              <a:t> </a:t>
            </a:r>
            <a:r>
              <a:rPr sz="2000" dirty="0"/>
              <a:t>requested</a:t>
            </a:r>
            <a:r>
              <a:rPr sz="2000" spc="-40" dirty="0"/>
              <a:t> </a:t>
            </a:r>
            <a:r>
              <a:rPr sz="2000" dirty="0"/>
              <a:t>by</a:t>
            </a:r>
            <a:r>
              <a:rPr sz="2000" spc="-35" dirty="0"/>
              <a:t> </a:t>
            </a:r>
            <a:r>
              <a:rPr sz="2000" dirty="0"/>
              <a:t>the</a:t>
            </a:r>
            <a:r>
              <a:rPr sz="2000" spc="-20" dirty="0"/>
              <a:t> </a:t>
            </a:r>
            <a:r>
              <a:rPr sz="2000" dirty="0"/>
              <a:t>interrupt</a:t>
            </a:r>
            <a:r>
              <a:rPr sz="2000" spc="-60" dirty="0"/>
              <a:t> </a:t>
            </a:r>
            <a:r>
              <a:rPr sz="2000" dirty="0"/>
              <a:t>is</a:t>
            </a:r>
            <a:r>
              <a:rPr sz="2000" spc="-10" dirty="0"/>
              <a:t> </a:t>
            </a:r>
            <a:r>
              <a:rPr sz="2000" dirty="0"/>
              <a:t>performed</a:t>
            </a:r>
            <a:r>
              <a:rPr sz="2000" spc="-75" dirty="0"/>
              <a:t> </a:t>
            </a:r>
            <a:r>
              <a:rPr sz="2000" dirty="0"/>
              <a:t>by</a:t>
            </a:r>
            <a:r>
              <a:rPr sz="2000" spc="-30" dirty="0"/>
              <a:t> </a:t>
            </a:r>
            <a:r>
              <a:rPr sz="2000" dirty="0"/>
              <a:t>the</a:t>
            </a:r>
            <a:r>
              <a:rPr sz="2000" spc="-40" dirty="0"/>
              <a:t> </a:t>
            </a:r>
            <a:r>
              <a:rPr sz="2000" spc="-10" dirty="0"/>
              <a:t>interrupt-</a:t>
            </a:r>
            <a:endParaRPr sz="2000"/>
          </a:p>
          <a:p>
            <a:pPr marL="367665">
              <a:lnSpc>
                <a:spcPct val="100000"/>
              </a:lnSpc>
              <a:spcBef>
                <a:spcPts val="244"/>
              </a:spcBef>
            </a:pPr>
            <a:r>
              <a:rPr sz="2000" dirty="0"/>
              <a:t>service</a:t>
            </a:r>
            <a:r>
              <a:rPr sz="2000" spc="-85" dirty="0"/>
              <a:t> </a:t>
            </a:r>
            <a:r>
              <a:rPr sz="2000" spc="-10" dirty="0"/>
              <a:t>routine.</a:t>
            </a:r>
            <a:endParaRPr sz="2000"/>
          </a:p>
          <a:p>
            <a:pPr marL="367665" indent="-35496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AutoNum type="arabicPeriod" startAt="6"/>
              <a:tabLst>
                <a:tab pos="367665" algn="l"/>
              </a:tabLst>
            </a:pPr>
            <a:r>
              <a:rPr sz="2000" dirty="0"/>
              <a:t>Interrupts</a:t>
            </a:r>
            <a:r>
              <a:rPr sz="2000" spc="-75" dirty="0"/>
              <a:t> </a:t>
            </a:r>
            <a:r>
              <a:rPr sz="2000" dirty="0"/>
              <a:t>are</a:t>
            </a:r>
            <a:r>
              <a:rPr sz="2000" spc="-40" dirty="0"/>
              <a:t> </a:t>
            </a:r>
            <a:r>
              <a:rPr sz="2000" dirty="0"/>
              <a:t>enabled</a:t>
            </a:r>
            <a:r>
              <a:rPr sz="2000" spc="-65" dirty="0"/>
              <a:t> </a:t>
            </a:r>
            <a:r>
              <a:rPr sz="2000" dirty="0"/>
              <a:t>and</a:t>
            </a:r>
            <a:r>
              <a:rPr sz="2000" spc="-40" dirty="0"/>
              <a:t> </a:t>
            </a:r>
            <a:r>
              <a:rPr sz="2000" dirty="0"/>
              <a:t>execution</a:t>
            </a:r>
            <a:r>
              <a:rPr sz="2000" spc="-50" dirty="0"/>
              <a:t> </a:t>
            </a:r>
            <a:r>
              <a:rPr sz="2000" dirty="0"/>
              <a:t>of</a:t>
            </a:r>
            <a:r>
              <a:rPr sz="2000" spc="-35" dirty="0"/>
              <a:t> </a:t>
            </a:r>
            <a:r>
              <a:rPr sz="2000" dirty="0"/>
              <a:t>the</a:t>
            </a:r>
            <a:r>
              <a:rPr sz="2000" spc="-55" dirty="0"/>
              <a:t> </a:t>
            </a:r>
            <a:r>
              <a:rPr sz="2000" dirty="0"/>
              <a:t>interrupted</a:t>
            </a:r>
            <a:r>
              <a:rPr sz="2000" spc="-75" dirty="0"/>
              <a:t> </a:t>
            </a:r>
            <a:r>
              <a:rPr sz="2000" dirty="0"/>
              <a:t>program</a:t>
            </a:r>
            <a:r>
              <a:rPr sz="2000" spc="-25" dirty="0"/>
              <a:t> is</a:t>
            </a:r>
            <a:endParaRPr sz="2000"/>
          </a:p>
          <a:p>
            <a:pPr marL="367665">
              <a:lnSpc>
                <a:spcPct val="100000"/>
              </a:lnSpc>
              <a:spcBef>
                <a:spcPts val="240"/>
              </a:spcBef>
            </a:pPr>
            <a:r>
              <a:rPr sz="2000" spc="-10" dirty="0"/>
              <a:t>resumed.</a:t>
            </a:r>
            <a:endParaRPr sz="20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Handling</a:t>
            </a:r>
            <a:r>
              <a:rPr spc="-145" dirty="0"/>
              <a:t> </a:t>
            </a:r>
            <a:r>
              <a:rPr dirty="0"/>
              <a:t>Multiple</a:t>
            </a:r>
            <a:r>
              <a:rPr spc="-130" dirty="0"/>
              <a:t> </a:t>
            </a:r>
            <a:r>
              <a:rPr spc="-10" dirty="0"/>
              <a:t>Devices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597622"/>
            <a:ext cx="7953375" cy="517969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65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Consider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8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situation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where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number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8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devices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capable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of</a:t>
            </a:r>
            <a:endParaRPr sz="22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260"/>
              </a:spcBef>
            </a:pPr>
            <a:r>
              <a:rPr sz="2200" dirty="0">
                <a:latin typeface="Arial MT"/>
                <a:cs typeface="Arial MT"/>
              </a:rPr>
              <a:t>initiating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interrupts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are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connected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9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processor.</a:t>
            </a:r>
            <a:endParaRPr sz="22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These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devices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operationally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independent.</a:t>
            </a:r>
            <a:endParaRPr sz="22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705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649605" algn="l"/>
              </a:tabLst>
            </a:pPr>
            <a:r>
              <a:rPr sz="1800" dirty="0">
                <a:latin typeface="Arial MT"/>
                <a:cs typeface="Arial MT"/>
              </a:rPr>
              <a:t>There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definite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order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which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they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will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generate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interrupts.</a:t>
            </a:r>
            <a:endParaRPr sz="18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64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649605" algn="l"/>
              </a:tabLst>
            </a:pPr>
            <a:r>
              <a:rPr sz="1800" dirty="0">
                <a:latin typeface="Arial MT"/>
                <a:cs typeface="Arial MT"/>
              </a:rPr>
              <a:t>Several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devices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may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request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interrupts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exactly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same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time.</a:t>
            </a:r>
            <a:endParaRPr sz="1800">
              <a:latin typeface="Arial MT"/>
              <a:cs typeface="Arial MT"/>
            </a:endParaRPr>
          </a:p>
          <a:p>
            <a:pPr marL="378460" marR="969644" indent="-365760">
              <a:lnSpc>
                <a:spcPct val="110000"/>
              </a:lnSpc>
              <a:spcBef>
                <a:spcPts val="459"/>
              </a:spcBef>
              <a:buClr>
                <a:srgbClr val="330066"/>
              </a:buClr>
              <a:buSzPct val="70000"/>
              <a:buAutoNum type="arabicPeriod"/>
              <a:tabLst>
                <a:tab pos="378460" algn="l"/>
              </a:tabLst>
            </a:pPr>
            <a:r>
              <a:rPr sz="2000" dirty="0">
                <a:latin typeface="Arial MT"/>
                <a:cs typeface="Arial MT"/>
              </a:rPr>
              <a:t>How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9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recognize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device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requesting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an </a:t>
            </a:r>
            <a:r>
              <a:rPr sz="2000" spc="-10" dirty="0">
                <a:latin typeface="Arial MT"/>
                <a:cs typeface="Arial MT"/>
              </a:rPr>
              <a:t>interrupt?</a:t>
            </a:r>
            <a:endParaRPr sz="2000">
              <a:latin typeface="Arial MT"/>
              <a:cs typeface="Arial MT"/>
            </a:endParaRPr>
          </a:p>
          <a:p>
            <a:pPr marL="378460" marR="40005" indent="-365760">
              <a:lnSpc>
                <a:spcPct val="110000"/>
              </a:lnSpc>
              <a:spcBef>
                <a:spcPts val="484"/>
              </a:spcBef>
              <a:buClr>
                <a:srgbClr val="330066"/>
              </a:buClr>
              <a:buSzPct val="70000"/>
              <a:buAutoNum type="arabicPeriod"/>
              <a:tabLst>
                <a:tab pos="378460" algn="l"/>
              </a:tabLst>
            </a:pPr>
            <a:r>
              <a:rPr sz="2000" dirty="0">
                <a:latin typeface="Arial MT"/>
                <a:cs typeface="Arial MT"/>
              </a:rPr>
              <a:t>Given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different</a:t>
            </a:r>
            <a:r>
              <a:rPr sz="2000" spc="-1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devices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likely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require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different</a:t>
            </a:r>
            <a:r>
              <a:rPr sz="2000" spc="-10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interrupt- </a:t>
            </a:r>
            <a:r>
              <a:rPr sz="2000" dirty="0">
                <a:latin typeface="Arial MT"/>
                <a:cs typeface="Arial MT"/>
              </a:rPr>
              <a:t>service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routines,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how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obtain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starting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address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appropriate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routine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each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case?</a:t>
            </a:r>
            <a:endParaRPr sz="2000">
              <a:latin typeface="Arial MT"/>
              <a:cs typeface="Arial MT"/>
            </a:endParaRPr>
          </a:p>
          <a:p>
            <a:pPr marL="377825" indent="-36512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AutoNum type="arabicPeriod"/>
              <a:tabLst>
                <a:tab pos="377825" algn="l"/>
              </a:tabLst>
            </a:pPr>
            <a:r>
              <a:rPr sz="2000" dirty="0">
                <a:latin typeface="Arial MT"/>
                <a:cs typeface="Arial MT"/>
              </a:rPr>
              <a:t>Should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device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allowed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while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another</a:t>
            </a:r>
            <a:endParaRPr sz="2000">
              <a:latin typeface="Arial MT"/>
              <a:cs typeface="Arial MT"/>
            </a:endParaRPr>
          </a:p>
          <a:p>
            <a:pPr marL="378460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latin typeface="Arial MT"/>
                <a:cs typeface="Arial MT"/>
              </a:rPr>
              <a:t>interrupt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being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serviced?</a:t>
            </a:r>
            <a:endParaRPr sz="2000">
              <a:latin typeface="Arial MT"/>
              <a:cs typeface="Arial MT"/>
            </a:endParaRPr>
          </a:p>
          <a:p>
            <a:pPr marL="378460" marR="872490" indent="-365760">
              <a:lnSpc>
                <a:spcPct val="110000"/>
              </a:lnSpc>
              <a:spcBef>
                <a:spcPts val="484"/>
              </a:spcBef>
              <a:buClr>
                <a:srgbClr val="330066"/>
              </a:buClr>
              <a:buSzPct val="70000"/>
              <a:buAutoNum type="arabicPeriod" startAt="4"/>
              <a:tabLst>
                <a:tab pos="378460" algn="l"/>
              </a:tabLst>
            </a:pPr>
            <a:r>
              <a:rPr sz="2000" dirty="0">
                <a:latin typeface="Arial MT"/>
                <a:cs typeface="Arial MT"/>
              </a:rPr>
              <a:t>How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should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two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more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simultaneous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requests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be </a:t>
            </a:r>
            <a:r>
              <a:rPr sz="2000" spc="-10" dirty="0">
                <a:latin typeface="Arial MT"/>
                <a:cs typeface="Arial MT"/>
              </a:rPr>
              <a:t>handled?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Handling</a:t>
            </a:r>
            <a:r>
              <a:rPr spc="-145" dirty="0"/>
              <a:t> </a:t>
            </a:r>
            <a:r>
              <a:rPr dirty="0"/>
              <a:t>Multiple</a:t>
            </a:r>
            <a:r>
              <a:rPr spc="-130" dirty="0"/>
              <a:t> </a:t>
            </a:r>
            <a:r>
              <a:rPr spc="-10" dirty="0"/>
              <a:t>Devices..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5135"/>
            <a:ext cx="8042275" cy="41948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4965" marR="53975" indent="-342900">
              <a:lnSpc>
                <a:spcPct val="110000"/>
              </a:lnSpc>
              <a:spcBef>
                <a:spcPts val="9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114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received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common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 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Figure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4.6,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additional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information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needed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identify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particular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activated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spc="-10" dirty="0">
                <a:latin typeface="Arial MT"/>
                <a:cs typeface="Arial MT"/>
              </a:rPr>
              <a:t>line.</a:t>
            </a:r>
            <a:endParaRPr sz="2400">
              <a:latin typeface="Arial MT"/>
              <a:cs typeface="Arial MT"/>
            </a:endParaRPr>
          </a:p>
          <a:p>
            <a:pPr marL="354965" marR="5080" indent="-342900" algn="just">
              <a:lnSpc>
                <a:spcPct val="1101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Furthermore,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if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two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activated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same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must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possible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break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select </a:t>
            </a:r>
            <a:r>
              <a:rPr sz="2400" dirty="0">
                <a:latin typeface="Arial MT"/>
                <a:cs typeface="Arial MT"/>
              </a:rPr>
              <a:t>one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two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service.</a:t>
            </a:r>
            <a:endParaRPr sz="2400">
              <a:latin typeface="Arial MT"/>
              <a:cs typeface="Arial MT"/>
            </a:endParaRPr>
          </a:p>
          <a:p>
            <a:pPr marL="354965" marR="204470" indent="-342900">
              <a:lnSpc>
                <a:spcPct val="1101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service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selected </a:t>
            </a:r>
            <a:r>
              <a:rPr sz="2400" dirty="0">
                <a:latin typeface="Arial MT"/>
                <a:cs typeface="Arial MT"/>
              </a:rPr>
              <a:t>device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been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completed,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second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be </a:t>
            </a:r>
            <a:r>
              <a:rPr sz="2400" spc="-10" dirty="0">
                <a:latin typeface="Arial MT"/>
                <a:cs typeface="Arial MT"/>
              </a:rPr>
              <a:t>serviced.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Handling</a:t>
            </a:r>
            <a:r>
              <a:rPr spc="-145" dirty="0"/>
              <a:t> </a:t>
            </a:r>
            <a:r>
              <a:rPr dirty="0"/>
              <a:t>Multiple</a:t>
            </a:r>
            <a:r>
              <a:rPr spc="-130" dirty="0"/>
              <a:t> </a:t>
            </a:r>
            <a:r>
              <a:rPr spc="-10" dirty="0"/>
              <a:t>Devices..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65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/>
              <a:t>The</a:t>
            </a:r>
            <a:r>
              <a:rPr sz="2200" spc="-95" dirty="0"/>
              <a:t> </a:t>
            </a:r>
            <a:r>
              <a:rPr sz="2200" dirty="0"/>
              <a:t>information</a:t>
            </a:r>
            <a:r>
              <a:rPr sz="2200" spc="-75" dirty="0"/>
              <a:t> </a:t>
            </a:r>
            <a:r>
              <a:rPr sz="2200" dirty="0"/>
              <a:t>needed</a:t>
            </a:r>
            <a:r>
              <a:rPr sz="2200" spc="-50" dirty="0"/>
              <a:t> </a:t>
            </a:r>
            <a:r>
              <a:rPr sz="2200" dirty="0"/>
              <a:t>to</a:t>
            </a:r>
            <a:r>
              <a:rPr sz="2200" spc="-75" dirty="0"/>
              <a:t> </a:t>
            </a:r>
            <a:r>
              <a:rPr sz="2200" dirty="0"/>
              <a:t>determine</a:t>
            </a:r>
            <a:r>
              <a:rPr sz="2200" spc="-55" dirty="0"/>
              <a:t> </a:t>
            </a:r>
            <a:r>
              <a:rPr sz="2200" dirty="0"/>
              <a:t>whether</a:t>
            </a:r>
            <a:r>
              <a:rPr sz="2200" spc="-20" dirty="0"/>
              <a:t> </a:t>
            </a:r>
            <a:r>
              <a:rPr sz="2200" dirty="0"/>
              <a:t>a</a:t>
            </a:r>
            <a:r>
              <a:rPr sz="2200" spc="-60" dirty="0"/>
              <a:t> </a:t>
            </a:r>
            <a:r>
              <a:rPr sz="2200" dirty="0"/>
              <a:t>device</a:t>
            </a:r>
            <a:r>
              <a:rPr sz="2200" spc="-45" dirty="0"/>
              <a:t> </a:t>
            </a:r>
            <a:r>
              <a:rPr sz="2200" spc="-25" dirty="0"/>
              <a:t>is</a:t>
            </a:r>
            <a:endParaRPr sz="2200"/>
          </a:p>
          <a:p>
            <a:pPr marL="354965">
              <a:lnSpc>
                <a:spcPct val="100000"/>
              </a:lnSpc>
              <a:spcBef>
                <a:spcPts val="260"/>
              </a:spcBef>
            </a:pPr>
            <a:r>
              <a:rPr sz="2200" dirty="0"/>
              <a:t>requesting</a:t>
            </a:r>
            <a:r>
              <a:rPr sz="2200" spc="-50" dirty="0"/>
              <a:t> </a:t>
            </a:r>
            <a:r>
              <a:rPr sz="2200" dirty="0"/>
              <a:t>an</a:t>
            </a:r>
            <a:r>
              <a:rPr sz="2200" spc="-65" dirty="0"/>
              <a:t> </a:t>
            </a:r>
            <a:r>
              <a:rPr sz="2200" dirty="0"/>
              <a:t>interrupt</a:t>
            </a:r>
            <a:r>
              <a:rPr sz="2200" spc="-55" dirty="0"/>
              <a:t> </a:t>
            </a:r>
            <a:r>
              <a:rPr sz="2200" dirty="0"/>
              <a:t>is</a:t>
            </a:r>
            <a:r>
              <a:rPr sz="2200" spc="-60" dirty="0"/>
              <a:t> </a:t>
            </a:r>
            <a:r>
              <a:rPr sz="2200" dirty="0"/>
              <a:t>available</a:t>
            </a:r>
            <a:r>
              <a:rPr sz="2200" spc="-25" dirty="0"/>
              <a:t> </a:t>
            </a:r>
            <a:r>
              <a:rPr sz="2200" dirty="0"/>
              <a:t>in</a:t>
            </a:r>
            <a:r>
              <a:rPr sz="2200" spc="-65" dirty="0"/>
              <a:t> </a:t>
            </a:r>
            <a:r>
              <a:rPr sz="2200" dirty="0"/>
              <a:t>its</a:t>
            </a:r>
            <a:r>
              <a:rPr sz="2200" spc="-50" dirty="0"/>
              <a:t> </a:t>
            </a:r>
            <a:r>
              <a:rPr sz="2200" dirty="0"/>
              <a:t>status</a:t>
            </a:r>
            <a:r>
              <a:rPr sz="2200" spc="-75" dirty="0"/>
              <a:t> </a:t>
            </a:r>
            <a:r>
              <a:rPr sz="2200" spc="-10" dirty="0"/>
              <a:t>register.</a:t>
            </a:r>
            <a:endParaRPr sz="2200"/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/>
              <a:t>The</a:t>
            </a:r>
            <a:r>
              <a:rPr sz="2200" spc="-65" dirty="0"/>
              <a:t> </a:t>
            </a:r>
            <a:r>
              <a:rPr sz="2200" dirty="0"/>
              <a:t>status</a:t>
            </a:r>
            <a:r>
              <a:rPr sz="2200" spc="-50" dirty="0"/>
              <a:t> </a:t>
            </a:r>
            <a:r>
              <a:rPr sz="2200" dirty="0"/>
              <a:t>register</a:t>
            </a:r>
            <a:r>
              <a:rPr sz="2200" spc="-25" dirty="0"/>
              <a:t> </a:t>
            </a:r>
            <a:r>
              <a:rPr sz="2200" dirty="0"/>
              <a:t>of</a:t>
            </a:r>
            <a:r>
              <a:rPr sz="2200" spc="-20" dirty="0"/>
              <a:t> </a:t>
            </a:r>
            <a:r>
              <a:rPr sz="2200" dirty="0"/>
              <a:t>each</a:t>
            </a:r>
            <a:r>
              <a:rPr sz="2200" spc="-35" dirty="0"/>
              <a:t> </a:t>
            </a:r>
            <a:r>
              <a:rPr sz="2200" dirty="0"/>
              <a:t>device</a:t>
            </a:r>
            <a:r>
              <a:rPr sz="2200" spc="-10" dirty="0"/>
              <a:t> </a:t>
            </a:r>
            <a:r>
              <a:rPr sz="2200" dirty="0"/>
              <a:t>has</a:t>
            </a:r>
            <a:r>
              <a:rPr sz="2200" spc="-30" dirty="0"/>
              <a:t> </a:t>
            </a:r>
            <a:r>
              <a:rPr sz="2200" dirty="0"/>
              <a:t>an</a:t>
            </a:r>
            <a:r>
              <a:rPr sz="2200" spc="-35" dirty="0"/>
              <a:t> </a:t>
            </a:r>
            <a:r>
              <a:rPr sz="2200" dirty="0"/>
              <a:t>IRQ</a:t>
            </a:r>
            <a:r>
              <a:rPr sz="2200" spc="-30" dirty="0"/>
              <a:t> </a:t>
            </a:r>
            <a:r>
              <a:rPr sz="2200" dirty="0"/>
              <a:t>bit</a:t>
            </a:r>
            <a:r>
              <a:rPr sz="2200" spc="-20" dirty="0"/>
              <a:t> </a:t>
            </a:r>
            <a:r>
              <a:rPr sz="2200" dirty="0"/>
              <a:t>which</a:t>
            </a:r>
            <a:r>
              <a:rPr sz="2200" spc="25" dirty="0"/>
              <a:t> </a:t>
            </a:r>
            <a:r>
              <a:rPr sz="2200" dirty="0"/>
              <a:t>it</a:t>
            </a:r>
            <a:r>
              <a:rPr sz="2200" spc="-20" dirty="0"/>
              <a:t> sets</a:t>
            </a:r>
            <a:endParaRPr sz="2200"/>
          </a:p>
          <a:p>
            <a:pPr marL="354965">
              <a:lnSpc>
                <a:spcPct val="100000"/>
              </a:lnSpc>
              <a:spcBef>
                <a:spcPts val="260"/>
              </a:spcBef>
            </a:pPr>
            <a:r>
              <a:rPr sz="2200" dirty="0"/>
              <a:t>to</a:t>
            </a:r>
            <a:r>
              <a:rPr sz="2200" spc="-45" dirty="0"/>
              <a:t> </a:t>
            </a:r>
            <a:r>
              <a:rPr sz="2200" dirty="0"/>
              <a:t>1</a:t>
            </a:r>
            <a:r>
              <a:rPr sz="2200" spc="-55" dirty="0"/>
              <a:t> </a:t>
            </a:r>
            <a:r>
              <a:rPr sz="2200" dirty="0"/>
              <a:t>when</a:t>
            </a:r>
            <a:r>
              <a:rPr sz="2200" spc="5" dirty="0"/>
              <a:t> </a:t>
            </a:r>
            <a:r>
              <a:rPr sz="2200" dirty="0"/>
              <a:t>it</a:t>
            </a:r>
            <a:r>
              <a:rPr sz="2200" spc="-35" dirty="0"/>
              <a:t> </a:t>
            </a:r>
            <a:r>
              <a:rPr sz="2200" dirty="0"/>
              <a:t>requests</a:t>
            </a:r>
            <a:r>
              <a:rPr sz="2200" spc="-35" dirty="0"/>
              <a:t> </a:t>
            </a:r>
            <a:r>
              <a:rPr sz="2200" dirty="0"/>
              <a:t>an</a:t>
            </a:r>
            <a:r>
              <a:rPr sz="2200" spc="-45" dirty="0"/>
              <a:t> </a:t>
            </a:r>
            <a:r>
              <a:rPr sz="2200" spc="-10" dirty="0"/>
              <a:t>interrupt.</a:t>
            </a:r>
            <a:endParaRPr sz="2200"/>
          </a:p>
          <a:p>
            <a:pPr marL="354965" marR="858519" indent="-342900">
              <a:lnSpc>
                <a:spcPct val="109900"/>
              </a:lnSpc>
              <a:spcBef>
                <a:spcPts val="54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/>
              <a:t>For</a:t>
            </a:r>
            <a:r>
              <a:rPr sz="2200" spc="-35" dirty="0"/>
              <a:t> </a:t>
            </a:r>
            <a:r>
              <a:rPr sz="2200" dirty="0"/>
              <a:t>example, bits</a:t>
            </a:r>
            <a:r>
              <a:rPr sz="2200" spc="-45" dirty="0"/>
              <a:t> </a:t>
            </a:r>
            <a:r>
              <a:rPr sz="2200" dirty="0"/>
              <a:t>KIRQ</a:t>
            </a:r>
            <a:r>
              <a:rPr sz="2200" spc="-50" dirty="0"/>
              <a:t> </a:t>
            </a:r>
            <a:r>
              <a:rPr sz="2200" dirty="0"/>
              <a:t>and</a:t>
            </a:r>
            <a:r>
              <a:rPr sz="2200" spc="-40" dirty="0"/>
              <a:t> </a:t>
            </a:r>
            <a:r>
              <a:rPr sz="2200" dirty="0"/>
              <a:t>DIRQ</a:t>
            </a:r>
            <a:r>
              <a:rPr sz="2200" spc="-35" dirty="0"/>
              <a:t> </a:t>
            </a:r>
            <a:r>
              <a:rPr sz="2200" dirty="0"/>
              <a:t>in</a:t>
            </a:r>
            <a:r>
              <a:rPr sz="2200" spc="-50" dirty="0"/>
              <a:t> </a:t>
            </a:r>
            <a:r>
              <a:rPr sz="2200" dirty="0"/>
              <a:t>Figure</a:t>
            </a:r>
            <a:r>
              <a:rPr sz="2200" spc="-20" dirty="0"/>
              <a:t> </a:t>
            </a:r>
            <a:r>
              <a:rPr sz="2200" dirty="0"/>
              <a:t>4.3</a:t>
            </a:r>
            <a:r>
              <a:rPr sz="2200" spc="-40" dirty="0"/>
              <a:t> </a:t>
            </a:r>
            <a:r>
              <a:rPr sz="2200" dirty="0"/>
              <a:t>are</a:t>
            </a:r>
            <a:r>
              <a:rPr sz="2200" spc="-55" dirty="0"/>
              <a:t> </a:t>
            </a:r>
            <a:r>
              <a:rPr sz="2200" spc="-25" dirty="0"/>
              <a:t>the </a:t>
            </a:r>
            <a:r>
              <a:rPr sz="2200" dirty="0"/>
              <a:t>interrupt</a:t>
            </a:r>
            <a:r>
              <a:rPr sz="2200" spc="-60" dirty="0"/>
              <a:t> </a:t>
            </a:r>
            <a:r>
              <a:rPr sz="2200" dirty="0"/>
              <a:t>request</a:t>
            </a:r>
            <a:r>
              <a:rPr sz="2200" spc="-50" dirty="0"/>
              <a:t> </a:t>
            </a:r>
            <a:r>
              <a:rPr sz="2200" dirty="0"/>
              <a:t>bits</a:t>
            </a:r>
            <a:r>
              <a:rPr sz="2200" spc="-60" dirty="0"/>
              <a:t> </a:t>
            </a:r>
            <a:r>
              <a:rPr sz="2200" dirty="0"/>
              <a:t>for</a:t>
            </a:r>
            <a:r>
              <a:rPr sz="2200" spc="-70" dirty="0"/>
              <a:t> </a:t>
            </a:r>
            <a:r>
              <a:rPr sz="2200" dirty="0"/>
              <a:t>the</a:t>
            </a:r>
            <a:r>
              <a:rPr sz="2200" spc="-60" dirty="0"/>
              <a:t> </a:t>
            </a:r>
            <a:r>
              <a:rPr sz="2200" dirty="0"/>
              <a:t>keyboard</a:t>
            </a:r>
            <a:r>
              <a:rPr sz="2200" spc="-5" dirty="0"/>
              <a:t> </a:t>
            </a:r>
            <a:r>
              <a:rPr sz="2200" dirty="0"/>
              <a:t>and</a:t>
            </a:r>
            <a:r>
              <a:rPr sz="2200" spc="-70" dirty="0"/>
              <a:t> </a:t>
            </a:r>
            <a:r>
              <a:rPr sz="2200" dirty="0"/>
              <a:t>the</a:t>
            </a:r>
            <a:r>
              <a:rPr sz="2200" spc="-60" dirty="0"/>
              <a:t> </a:t>
            </a:r>
            <a:r>
              <a:rPr sz="2200" spc="-10" dirty="0"/>
              <a:t>display, respectively.</a:t>
            </a:r>
            <a:endParaRPr sz="2200"/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/>
              <a:t>Interrupt</a:t>
            </a:r>
            <a:r>
              <a:rPr sz="2200" spc="-85" dirty="0"/>
              <a:t> </a:t>
            </a:r>
            <a:r>
              <a:rPr sz="2200" dirty="0"/>
              <a:t>service</a:t>
            </a:r>
            <a:r>
              <a:rPr sz="2200" spc="-65" dirty="0"/>
              <a:t> </a:t>
            </a:r>
            <a:r>
              <a:rPr sz="2200" dirty="0"/>
              <a:t>routine</a:t>
            </a:r>
            <a:r>
              <a:rPr sz="2200" spc="-75" dirty="0"/>
              <a:t> </a:t>
            </a:r>
            <a:r>
              <a:rPr sz="2200" dirty="0"/>
              <a:t>can</a:t>
            </a:r>
            <a:r>
              <a:rPr sz="2200" spc="-75" dirty="0"/>
              <a:t> </a:t>
            </a:r>
            <a:r>
              <a:rPr sz="2200" dirty="0"/>
              <a:t>poll</a:t>
            </a:r>
            <a:r>
              <a:rPr sz="2200" spc="-60" dirty="0"/>
              <a:t> </a:t>
            </a:r>
            <a:r>
              <a:rPr sz="2200" dirty="0"/>
              <a:t>the</a:t>
            </a:r>
            <a:r>
              <a:rPr sz="2200" spc="-75" dirty="0"/>
              <a:t> </a:t>
            </a:r>
            <a:r>
              <a:rPr sz="2200" dirty="0"/>
              <a:t>I/O</a:t>
            </a:r>
            <a:r>
              <a:rPr sz="2200" spc="-100" dirty="0"/>
              <a:t> </a:t>
            </a:r>
            <a:r>
              <a:rPr sz="2200" dirty="0"/>
              <a:t>devices</a:t>
            </a:r>
            <a:r>
              <a:rPr sz="2200" spc="-55" dirty="0"/>
              <a:t> </a:t>
            </a:r>
            <a:r>
              <a:rPr sz="2200" dirty="0"/>
              <a:t>connected</a:t>
            </a:r>
            <a:r>
              <a:rPr sz="2200" spc="-60" dirty="0"/>
              <a:t> </a:t>
            </a:r>
            <a:r>
              <a:rPr sz="2200" spc="-25" dirty="0"/>
              <a:t>to</a:t>
            </a:r>
            <a:endParaRPr sz="2200"/>
          </a:p>
          <a:p>
            <a:pPr marL="354965">
              <a:lnSpc>
                <a:spcPct val="100000"/>
              </a:lnSpc>
              <a:spcBef>
                <a:spcPts val="260"/>
              </a:spcBef>
            </a:pPr>
            <a:r>
              <a:rPr sz="2200" dirty="0"/>
              <a:t>the</a:t>
            </a:r>
            <a:r>
              <a:rPr sz="2200" spc="-50" dirty="0"/>
              <a:t> </a:t>
            </a:r>
            <a:r>
              <a:rPr sz="2200" spc="-20" dirty="0"/>
              <a:t>bus.</a:t>
            </a:r>
            <a:endParaRPr sz="2200"/>
          </a:p>
          <a:p>
            <a:pPr marL="649605" lvl="1" indent="-342900">
              <a:lnSpc>
                <a:spcPct val="100000"/>
              </a:lnSpc>
              <a:spcBef>
                <a:spcPts val="74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49605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first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device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IRQ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equal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serviced.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76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/>
              <a:t>Polling</a:t>
            </a:r>
            <a:r>
              <a:rPr sz="2200" spc="-50" dirty="0"/>
              <a:t> </a:t>
            </a:r>
            <a:r>
              <a:rPr sz="2200" dirty="0"/>
              <a:t>mechanism</a:t>
            </a:r>
            <a:r>
              <a:rPr sz="2200" spc="-65" dirty="0"/>
              <a:t> </a:t>
            </a:r>
            <a:r>
              <a:rPr sz="2200" dirty="0"/>
              <a:t>is</a:t>
            </a:r>
            <a:r>
              <a:rPr sz="2200" spc="-65" dirty="0"/>
              <a:t> </a:t>
            </a:r>
            <a:r>
              <a:rPr sz="2200" spc="-10" dirty="0"/>
              <a:t>easy,</a:t>
            </a:r>
            <a:r>
              <a:rPr sz="2200" spc="-25" dirty="0"/>
              <a:t> </a:t>
            </a:r>
            <a:r>
              <a:rPr sz="2200" dirty="0"/>
              <a:t>but</a:t>
            </a:r>
            <a:r>
              <a:rPr sz="2200" spc="-60" dirty="0"/>
              <a:t> </a:t>
            </a:r>
            <a:r>
              <a:rPr sz="2200" dirty="0"/>
              <a:t>time</a:t>
            </a:r>
            <a:r>
              <a:rPr sz="2200" spc="-80" dirty="0"/>
              <a:t> </a:t>
            </a:r>
            <a:r>
              <a:rPr sz="2200" dirty="0"/>
              <a:t>consuming</a:t>
            </a:r>
            <a:r>
              <a:rPr sz="2200" spc="-50" dirty="0"/>
              <a:t> </a:t>
            </a:r>
            <a:r>
              <a:rPr sz="2200" dirty="0"/>
              <a:t>to</a:t>
            </a:r>
            <a:r>
              <a:rPr sz="2200" spc="-95" dirty="0"/>
              <a:t> </a:t>
            </a:r>
            <a:r>
              <a:rPr sz="2200" dirty="0"/>
              <a:t>query</a:t>
            </a:r>
            <a:r>
              <a:rPr sz="2200" spc="-65" dirty="0"/>
              <a:t> </a:t>
            </a:r>
            <a:r>
              <a:rPr sz="2200" spc="-25" dirty="0"/>
              <a:t>the</a:t>
            </a:r>
            <a:endParaRPr sz="2200"/>
          </a:p>
          <a:p>
            <a:pPr marL="354965">
              <a:lnSpc>
                <a:spcPct val="100000"/>
              </a:lnSpc>
              <a:spcBef>
                <a:spcPts val="284"/>
              </a:spcBef>
            </a:pPr>
            <a:r>
              <a:rPr sz="2200" dirty="0"/>
              <a:t>status</a:t>
            </a:r>
            <a:r>
              <a:rPr sz="2200" spc="-60" dirty="0"/>
              <a:t> </a:t>
            </a:r>
            <a:r>
              <a:rPr sz="2200" dirty="0"/>
              <a:t>bits</a:t>
            </a:r>
            <a:r>
              <a:rPr sz="2200" spc="-45" dirty="0"/>
              <a:t> </a:t>
            </a:r>
            <a:r>
              <a:rPr sz="2200" dirty="0"/>
              <a:t>of</a:t>
            </a:r>
            <a:r>
              <a:rPr sz="2200" spc="-35" dirty="0"/>
              <a:t> </a:t>
            </a:r>
            <a:r>
              <a:rPr sz="2200" dirty="0"/>
              <a:t>all</a:t>
            </a:r>
            <a:r>
              <a:rPr sz="2200" spc="-55" dirty="0"/>
              <a:t> </a:t>
            </a:r>
            <a:r>
              <a:rPr sz="2200" dirty="0"/>
              <a:t>the</a:t>
            </a:r>
            <a:r>
              <a:rPr sz="2200" spc="-45" dirty="0"/>
              <a:t> </a:t>
            </a:r>
            <a:r>
              <a:rPr sz="2200" dirty="0"/>
              <a:t>I/O</a:t>
            </a:r>
            <a:r>
              <a:rPr sz="2200" spc="-55" dirty="0"/>
              <a:t> </a:t>
            </a:r>
            <a:r>
              <a:rPr sz="2200" dirty="0"/>
              <a:t>devices</a:t>
            </a:r>
            <a:r>
              <a:rPr sz="2200" spc="-45" dirty="0"/>
              <a:t> </a:t>
            </a:r>
            <a:r>
              <a:rPr sz="2200" dirty="0"/>
              <a:t>connected</a:t>
            </a:r>
            <a:r>
              <a:rPr sz="2200" spc="-35" dirty="0"/>
              <a:t> </a:t>
            </a:r>
            <a:r>
              <a:rPr sz="2200" dirty="0"/>
              <a:t>to</a:t>
            </a:r>
            <a:r>
              <a:rPr sz="2200" spc="-50" dirty="0"/>
              <a:t> </a:t>
            </a:r>
            <a:r>
              <a:rPr sz="2200" dirty="0"/>
              <a:t>the</a:t>
            </a:r>
            <a:r>
              <a:rPr sz="2200" spc="-65" dirty="0"/>
              <a:t> </a:t>
            </a:r>
            <a:r>
              <a:rPr sz="2200" spc="-20" dirty="0"/>
              <a:t>bus.</a:t>
            </a:r>
            <a:endParaRPr sz="22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Vectored</a:t>
            </a:r>
            <a:r>
              <a:rPr spc="-195" dirty="0"/>
              <a:t> </a:t>
            </a:r>
            <a:r>
              <a:rPr spc="-10" dirty="0"/>
              <a:t>Interrupts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6874"/>
            <a:ext cx="7964170" cy="446024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65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A</a:t>
            </a:r>
            <a:r>
              <a:rPr sz="2200" spc="-1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device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requesting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interrupt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can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identify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itself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by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sending</a:t>
            </a:r>
            <a:endParaRPr sz="22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260"/>
              </a:spcBef>
            </a:pPr>
            <a:r>
              <a:rPr sz="2200" dirty="0">
                <a:latin typeface="Arial MT"/>
                <a:cs typeface="Arial MT"/>
              </a:rPr>
              <a:t>a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special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code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processor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over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bus.</a:t>
            </a:r>
            <a:endParaRPr sz="22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dirty="0">
                <a:latin typeface="Arial MT"/>
                <a:cs typeface="Arial MT"/>
              </a:rPr>
              <a:t>This</a:t>
            </a:r>
            <a:r>
              <a:rPr sz="1900" spc="-7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enables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processor</a:t>
            </a:r>
            <a:r>
              <a:rPr sz="1900" spc="-7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to</a:t>
            </a:r>
            <a:r>
              <a:rPr sz="1900" spc="-6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identify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individual</a:t>
            </a:r>
            <a:r>
              <a:rPr sz="1900" spc="-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devices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even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if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spc="-20" dirty="0">
                <a:latin typeface="Arial MT"/>
                <a:cs typeface="Arial MT"/>
              </a:rPr>
              <a:t>they</a:t>
            </a:r>
            <a:endParaRPr sz="19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  <a:spcBef>
                <a:spcPts val="240"/>
              </a:spcBef>
            </a:pPr>
            <a:r>
              <a:rPr sz="1900" dirty="0">
                <a:latin typeface="Arial MT"/>
                <a:cs typeface="Arial MT"/>
              </a:rPr>
              <a:t>share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single</a:t>
            </a:r>
            <a:r>
              <a:rPr sz="1900" spc="-10" dirty="0">
                <a:latin typeface="Arial MT"/>
                <a:cs typeface="Arial MT"/>
              </a:rPr>
              <a:t> interrupt-</a:t>
            </a:r>
            <a:r>
              <a:rPr sz="1900" dirty="0">
                <a:latin typeface="Arial MT"/>
                <a:cs typeface="Arial MT"/>
              </a:rPr>
              <a:t>request</a:t>
            </a:r>
            <a:r>
              <a:rPr sz="1900" spc="-2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line.</a:t>
            </a:r>
            <a:endParaRPr sz="19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74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code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supplied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by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8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device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may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represent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starting</a:t>
            </a:r>
            <a:endParaRPr sz="22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285"/>
              </a:spcBef>
            </a:pPr>
            <a:r>
              <a:rPr sz="2200" dirty="0">
                <a:latin typeface="Arial MT"/>
                <a:cs typeface="Arial MT"/>
              </a:rPr>
              <a:t>address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interrupt-</a:t>
            </a:r>
            <a:r>
              <a:rPr sz="2200" dirty="0">
                <a:latin typeface="Arial MT"/>
                <a:cs typeface="Arial MT"/>
              </a:rPr>
              <a:t>service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routine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that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device.</a:t>
            </a:r>
            <a:endParaRPr sz="22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code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length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is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typically</a:t>
            </a:r>
            <a:r>
              <a:rPr sz="1900" spc="-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range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4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to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8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bits.</a:t>
            </a:r>
            <a:endParaRPr sz="1900">
              <a:latin typeface="Arial MT"/>
              <a:cs typeface="Arial MT"/>
            </a:endParaRPr>
          </a:p>
          <a:p>
            <a:pPr marL="649605" marR="5080" lvl="1" indent="-342900">
              <a:lnSpc>
                <a:spcPct val="110100"/>
              </a:lnSpc>
              <a:spcBef>
                <a:spcPts val="450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remainder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address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is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supplied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by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processor</a:t>
            </a:r>
            <a:r>
              <a:rPr sz="1900" spc="-6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based</a:t>
            </a:r>
            <a:r>
              <a:rPr sz="1900" spc="-25" dirty="0">
                <a:latin typeface="Arial MT"/>
                <a:cs typeface="Arial MT"/>
              </a:rPr>
              <a:t> on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2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area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</a:t>
            </a:r>
            <a:r>
              <a:rPr sz="1900" spc="-2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its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memory</a:t>
            </a:r>
            <a:r>
              <a:rPr sz="1900" spc="-1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where the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addresses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for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interrupt-service </a:t>
            </a:r>
            <a:r>
              <a:rPr sz="1900" dirty="0">
                <a:latin typeface="Arial MT"/>
                <a:cs typeface="Arial MT"/>
              </a:rPr>
              <a:t>routines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are</a:t>
            </a:r>
            <a:r>
              <a:rPr sz="1900" spc="-7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located.</a:t>
            </a:r>
            <a:endParaRPr sz="19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745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arrangement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implies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that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interrupt-</a:t>
            </a:r>
            <a:r>
              <a:rPr sz="2200" dirty="0">
                <a:latin typeface="Arial MT"/>
                <a:cs typeface="Arial MT"/>
              </a:rPr>
              <a:t>service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routine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for</a:t>
            </a:r>
            <a:endParaRPr sz="22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280"/>
              </a:spcBef>
            </a:pPr>
            <a:r>
              <a:rPr sz="2200" dirty="0">
                <a:latin typeface="Arial MT"/>
                <a:cs typeface="Arial MT"/>
              </a:rPr>
              <a:t>a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given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device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must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always</a:t>
            </a:r>
            <a:r>
              <a:rPr sz="2200" spc="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start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same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location.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Vectored</a:t>
            </a:r>
            <a:r>
              <a:rPr spc="-165" dirty="0"/>
              <a:t> </a:t>
            </a:r>
            <a:r>
              <a:rPr spc="-10" dirty="0"/>
              <a:t>Interrupts..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0408"/>
            <a:ext cx="7867015" cy="49745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4965" marR="219075" indent="-342900">
              <a:lnSpc>
                <a:spcPct val="109900"/>
              </a:lnSpc>
              <a:spcBef>
                <a:spcPts val="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Usually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location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pointed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interrupting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starting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interrupt-</a:t>
            </a:r>
            <a:r>
              <a:rPr sz="2800" dirty="0">
                <a:latin typeface="Arial MT"/>
                <a:cs typeface="Arial MT"/>
              </a:rPr>
              <a:t>service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routine.</a:t>
            </a:r>
            <a:endParaRPr sz="2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019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address,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</a:t>
            </a:r>
            <a:endParaRPr sz="28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320"/>
              </a:spcBef>
            </a:pPr>
            <a:r>
              <a:rPr sz="2800" i="1" dirty="0">
                <a:latin typeface="Arial"/>
                <a:cs typeface="Arial"/>
              </a:rPr>
              <a:t>interrupt</a:t>
            </a:r>
            <a:r>
              <a:rPr sz="2800" i="1" spc="-5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vector</a:t>
            </a:r>
            <a:r>
              <a:rPr sz="2800" dirty="0">
                <a:latin typeface="Arial MT"/>
                <a:cs typeface="Arial MT"/>
              </a:rPr>
              <a:t>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loads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PC.</a:t>
            </a:r>
            <a:endParaRPr sz="2800">
              <a:latin typeface="Arial MT"/>
              <a:cs typeface="Arial MT"/>
            </a:endParaRPr>
          </a:p>
          <a:p>
            <a:pPr marL="354965" marR="1212850" indent="-342900">
              <a:lnSpc>
                <a:spcPct val="110100"/>
              </a:lnSpc>
              <a:spcBef>
                <a:spcPts val="6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most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computers,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I/0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send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spc="-10" dirty="0">
                <a:latin typeface="Arial MT"/>
                <a:cs typeface="Arial MT"/>
              </a:rPr>
              <a:t>interrupt-</a:t>
            </a:r>
            <a:r>
              <a:rPr sz="2800" dirty="0">
                <a:latin typeface="Arial MT"/>
                <a:cs typeface="Arial MT"/>
              </a:rPr>
              <a:t>vector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code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over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bus.</a:t>
            </a:r>
            <a:endParaRPr sz="2800">
              <a:latin typeface="Arial MT"/>
              <a:cs typeface="Arial MT"/>
            </a:endParaRPr>
          </a:p>
          <a:p>
            <a:pPr marL="354965" marR="5080" indent="-342900">
              <a:lnSpc>
                <a:spcPct val="1102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interrupting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must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wait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put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on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only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receive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it.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Vectored</a:t>
            </a:r>
            <a:r>
              <a:rPr spc="-195" dirty="0"/>
              <a:t> </a:t>
            </a:r>
            <a:r>
              <a:rPr spc="-10" dirty="0"/>
              <a:t>Interrupts..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0408"/>
            <a:ext cx="7974965" cy="245427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4965" marR="342900" indent="-342900">
              <a:lnSpc>
                <a:spcPct val="109900"/>
              </a:lnSpc>
              <a:spcBef>
                <a:spcPts val="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receive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spc="-10" dirty="0">
                <a:latin typeface="Arial MT"/>
                <a:cs typeface="Arial MT"/>
              </a:rPr>
              <a:t>interrupt-</a:t>
            </a:r>
            <a:r>
              <a:rPr sz="2800" dirty="0">
                <a:latin typeface="Arial MT"/>
                <a:cs typeface="Arial MT"/>
              </a:rPr>
              <a:t>vector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code,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activates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interrupt- </a:t>
            </a:r>
            <a:r>
              <a:rPr sz="2800" dirty="0">
                <a:latin typeface="Arial MT"/>
                <a:cs typeface="Arial MT"/>
              </a:rPr>
              <a:t>acknowledge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line,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INTA.</a:t>
            </a:r>
            <a:endParaRPr sz="2800">
              <a:latin typeface="Arial MT"/>
              <a:cs typeface="Arial MT"/>
            </a:endParaRPr>
          </a:p>
          <a:p>
            <a:pPr marL="354965" marR="5080" indent="-342900">
              <a:lnSpc>
                <a:spcPct val="109600"/>
              </a:lnSpc>
              <a:spcBef>
                <a:spcPts val="6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I/0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responds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sending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interrupt- </a:t>
            </a:r>
            <a:r>
              <a:rPr sz="2800" dirty="0">
                <a:latin typeface="Arial MT"/>
                <a:cs typeface="Arial MT"/>
              </a:rPr>
              <a:t>vector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code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turning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off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signal.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</a:t>
            </a:r>
            <a:r>
              <a:rPr spc="-165" dirty="0"/>
              <a:t> </a:t>
            </a:r>
            <a:r>
              <a:rPr spc="-10" dirty="0"/>
              <a:t>Nesting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5135"/>
            <a:ext cx="8015605" cy="4876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4965" marR="389255" indent="-342900">
              <a:lnSpc>
                <a:spcPct val="110100"/>
              </a:lnSpc>
              <a:spcBef>
                <a:spcPts val="9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spc="-20" dirty="0">
                <a:latin typeface="Arial MT"/>
                <a:cs typeface="Arial MT"/>
              </a:rPr>
              <a:t>Previously,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before</a:t>
            </a:r>
            <a:r>
              <a:rPr sz="2400" spc="-1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started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executing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service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disabled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interrupts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device.</a:t>
            </a:r>
            <a:endParaRPr sz="2400">
              <a:latin typeface="Arial MT"/>
              <a:cs typeface="Arial MT"/>
            </a:endParaRPr>
          </a:p>
          <a:p>
            <a:pPr marL="354965" marR="501015" indent="-342900">
              <a:lnSpc>
                <a:spcPct val="1098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general,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same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arrangement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multiple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send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processor.</a:t>
            </a:r>
            <a:endParaRPr sz="2400">
              <a:latin typeface="Arial MT"/>
              <a:cs typeface="Arial MT"/>
            </a:endParaRPr>
          </a:p>
          <a:p>
            <a:pPr marL="649605" marR="182880" lvl="1" indent="-342900">
              <a:lnSpc>
                <a:spcPct val="110000"/>
              </a:lnSpc>
              <a:spcBef>
                <a:spcPts val="55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During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execution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an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interrupt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service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routine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device,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processor</a:t>
            </a:r>
            <a:r>
              <a:rPr sz="2100" spc="-6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does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not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accept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interrupt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requests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from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any </a:t>
            </a:r>
            <a:r>
              <a:rPr sz="2100" dirty="0">
                <a:latin typeface="Arial MT"/>
                <a:cs typeface="Arial MT"/>
              </a:rPr>
              <a:t>other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device.</a:t>
            </a:r>
            <a:endParaRPr sz="21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76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Since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interrupt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service</a:t>
            </a:r>
            <a:r>
              <a:rPr sz="2100" spc="-6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routines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are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usually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short,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delay</a:t>
            </a:r>
            <a:endParaRPr sz="21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  <a:spcBef>
                <a:spcPts val="265"/>
              </a:spcBef>
            </a:pPr>
            <a:r>
              <a:rPr sz="2100" dirty="0">
                <a:latin typeface="Arial MT"/>
                <a:cs typeface="Arial MT"/>
              </a:rPr>
              <a:t>that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this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causes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is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generally</a:t>
            </a:r>
            <a:r>
              <a:rPr sz="2100" spc="-10" dirty="0">
                <a:latin typeface="Arial MT"/>
                <a:cs typeface="Arial MT"/>
              </a:rPr>
              <a:t> acceptable.</a:t>
            </a:r>
            <a:endParaRPr sz="21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82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spc="-20" dirty="0">
                <a:latin typeface="Arial MT"/>
                <a:cs typeface="Arial MT"/>
              </a:rPr>
              <a:t>However,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certain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delay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be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280"/>
              </a:spcBef>
            </a:pPr>
            <a:r>
              <a:rPr sz="2400" spc="-10" dirty="0">
                <a:latin typeface="Arial MT"/>
                <a:cs typeface="Arial MT"/>
              </a:rPr>
              <a:t>acceptable.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</a:t>
            </a:r>
            <a:r>
              <a:rPr spc="-165" dirty="0"/>
              <a:t> </a:t>
            </a:r>
            <a:r>
              <a:rPr spc="-10" dirty="0"/>
              <a:t>Nesting..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590599"/>
            <a:ext cx="8049259" cy="5168900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19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organized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priority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structure.</a:t>
            </a:r>
            <a:endParaRPr sz="2400">
              <a:latin typeface="Arial MT"/>
              <a:cs typeface="Arial MT"/>
            </a:endParaRPr>
          </a:p>
          <a:p>
            <a:pPr marL="649605" marR="24130" lvl="1" indent="-342900">
              <a:lnSpc>
                <a:spcPct val="110000"/>
              </a:lnSpc>
              <a:spcBef>
                <a:spcPts val="55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An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interrupt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request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from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high-</a:t>
            </a:r>
            <a:r>
              <a:rPr sz="2100" dirty="0">
                <a:latin typeface="Arial MT"/>
                <a:cs typeface="Arial MT"/>
              </a:rPr>
              <a:t>priority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device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is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accepted </a:t>
            </a:r>
            <a:r>
              <a:rPr sz="2100" dirty="0">
                <a:latin typeface="Arial MT"/>
                <a:cs typeface="Arial MT"/>
              </a:rPr>
              <a:t>while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processor</a:t>
            </a:r>
            <a:r>
              <a:rPr sz="2100" spc="-6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is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executing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interrupt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service</a:t>
            </a:r>
            <a:r>
              <a:rPr sz="2100" spc="-7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routine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of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low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priority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device.</a:t>
            </a:r>
            <a:endParaRPr sz="21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819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A</a:t>
            </a:r>
            <a:r>
              <a:rPr sz="2400" spc="-1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priority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level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assigned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be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280"/>
              </a:spcBef>
            </a:pPr>
            <a:r>
              <a:rPr sz="2400" dirty="0">
                <a:latin typeface="Arial MT"/>
                <a:cs typeface="Arial MT"/>
              </a:rPr>
              <a:t>changed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program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control.</a:t>
            </a:r>
            <a:endParaRPr sz="24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805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Priority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level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processor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is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priority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program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that</a:t>
            </a:r>
            <a:r>
              <a:rPr sz="2100" spc="-25" dirty="0">
                <a:latin typeface="Arial MT"/>
                <a:cs typeface="Arial MT"/>
              </a:rPr>
              <a:t> is</a:t>
            </a:r>
            <a:endParaRPr sz="21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  <a:spcBef>
                <a:spcPts val="260"/>
              </a:spcBef>
            </a:pPr>
            <a:r>
              <a:rPr sz="2100" dirty="0">
                <a:latin typeface="Arial MT"/>
                <a:cs typeface="Arial MT"/>
              </a:rPr>
              <a:t>currently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being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executed.</a:t>
            </a:r>
            <a:endParaRPr sz="21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76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When</a:t>
            </a:r>
            <a:r>
              <a:rPr sz="2100" spc="-9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processor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starts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executing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interrupt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service</a:t>
            </a:r>
            <a:endParaRPr sz="21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  <a:spcBef>
                <a:spcPts val="240"/>
              </a:spcBef>
            </a:pPr>
            <a:r>
              <a:rPr sz="2100" dirty="0">
                <a:latin typeface="Arial MT"/>
                <a:cs typeface="Arial MT"/>
              </a:rPr>
              <a:t>routine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device,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its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priority is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raised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that</a:t>
            </a:r>
            <a:r>
              <a:rPr sz="2100" spc="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device.</a:t>
            </a:r>
            <a:endParaRPr sz="2100">
              <a:latin typeface="Arial MT"/>
              <a:cs typeface="Arial MT"/>
            </a:endParaRPr>
          </a:p>
          <a:p>
            <a:pPr marL="649605" marR="158115" lvl="1" indent="-342900">
              <a:lnSpc>
                <a:spcPct val="110000"/>
              </a:lnSpc>
              <a:spcBef>
                <a:spcPts val="509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If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device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sending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an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interrupt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request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has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higher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priority </a:t>
            </a:r>
            <a:r>
              <a:rPr sz="2100" dirty="0">
                <a:latin typeface="Arial MT"/>
                <a:cs typeface="Arial MT"/>
              </a:rPr>
              <a:t>than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processor,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processor</a:t>
            </a:r>
            <a:r>
              <a:rPr sz="2100" spc="-5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accepts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interrupt request.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</a:t>
            </a:r>
            <a:r>
              <a:rPr spc="-165" dirty="0"/>
              <a:t> </a:t>
            </a:r>
            <a:r>
              <a:rPr spc="-10" dirty="0"/>
              <a:t>Nesting..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5135"/>
            <a:ext cx="7868284" cy="4784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808990" indent="-342900">
              <a:lnSpc>
                <a:spcPct val="1097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Processor’s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priority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encoded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few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bits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status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register.</a:t>
            </a:r>
            <a:endParaRPr sz="2400">
              <a:latin typeface="Arial MT"/>
              <a:cs typeface="Arial MT"/>
            </a:endParaRPr>
          </a:p>
          <a:p>
            <a:pPr marL="649605" marR="537845" lvl="1" indent="-342900">
              <a:lnSpc>
                <a:spcPct val="110300"/>
              </a:lnSpc>
              <a:spcBef>
                <a:spcPts val="545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Priority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can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be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changed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by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instructions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that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write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into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the </a:t>
            </a:r>
            <a:r>
              <a:rPr sz="2100" dirty="0">
                <a:latin typeface="Arial MT"/>
                <a:cs typeface="Arial MT"/>
              </a:rPr>
              <a:t>processor</a:t>
            </a:r>
            <a:r>
              <a:rPr sz="2100" spc="-6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status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register.</a:t>
            </a:r>
            <a:endParaRPr sz="2100">
              <a:latin typeface="Arial MT"/>
              <a:cs typeface="Arial MT"/>
            </a:endParaRPr>
          </a:p>
          <a:p>
            <a:pPr marL="354965" marR="5080" indent="-342900">
              <a:lnSpc>
                <a:spcPct val="109700"/>
              </a:lnSpc>
              <a:spcBef>
                <a:spcPts val="54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spc="-20" dirty="0">
                <a:latin typeface="Arial MT"/>
                <a:cs typeface="Arial MT"/>
              </a:rPr>
              <a:t>Usually,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these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privileged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instructions,</a:t>
            </a:r>
            <a:r>
              <a:rPr sz="2400" spc="-114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instructions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only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supervisor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mode.</a:t>
            </a:r>
            <a:endParaRPr sz="24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80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Privileged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instructions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cannot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executed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user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mode.</a:t>
            </a:r>
            <a:endParaRPr sz="21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76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Prevents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user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program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from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accidentally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or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intentionally</a:t>
            </a:r>
            <a:endParaRPr sz="21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  <a:spcBef>
                <a:spcPts val="244"/>
              </a:spcBef>
            </a:pPr>
            <a:r>
              <a:rPr sz="2100" dirty="0">
                <a:latin typeface="Arial MT"/>
                <a:cs typeface="Arial MT"/>
              </a:rPr>
              <a:t>changing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priority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processor.</a:t>
            </a:r>
            <a:endParaRPr sz="2100">
              <a:latin typeface="Arial MT"/>
              <a:cs typeface="Arial MT"/>
            </a:endParaRPr>
          </a:p>
          <a:p>
            <a:pPr marL="649605" marR="36195" lvl="1" indent="-342900">
              <a:lnSpc>
                <a:spcPct val="110000"/>
              </a:lnSpc>
              <a:spcBef>
                <a:spcPts val="509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If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there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is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an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attempt to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execute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privileged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instruction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the </a:t>
            </a:r>
            <a:r>
              <a:rPr sz="2100" dirty="0">
                <a:latin typeface="Arial MT"/>
                <a:cs typeface="Arial MT"/>
              </a:rPr>
              <a:t>user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mode,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it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causes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special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type</a:t>
            </a:r>
            <a:r>
              <a:rPr sz="2100" spc="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interrupt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called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as </a:t>
            </a:r>
            <a:r>
              <a:rPr sz="2100" dirty="0">
                <a:latin typeface="Arial MT"/>
                <a:cs typeface="Arial MT"/>
              </a:rPr>
              <a:t>privilege</a:t>
            </a:r>
            <a:r>
              <a:rPr sz="2100" spc="-5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exception.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</a:t>
            </a:r>
            <a:r>
              <a:rPr spc="-165" dirty="0"/>
              <a:t> </a:t>
            </a:r>
            <a:r>
              <a:rPr spc="-10" dirty="0"/>
              <a:t>Nesting..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5135"/>
            <a:ext cx="7992109" cy="42691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4965" marR="35560" indent="-342900">
              <a:lnSpc>
                <a:spcPct val="110000"/>
              </a:lnSpc>
              <a:spcBef>
                <a:spcPts val="9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A</a:t>
            </a:r>
            <a:r>
              <a:rPr sz="2400" spc="-1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multiple-</a:t>
            </a:r>
            <a:r>
              <a:rPr sz="2400" dirty="0">
                <a:latin typeface="Arial MT"/>
                <a:cs typeface="Arial MT"/>
              </a:rPr>
              <a:t>priority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implemented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easily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by </a:t>
            </a:r>
            <a:r>
              <a:rPr sz="2400" dirty="0">
                <a:latin typeface="Arial MT"/>
                <a:cs typeface="Arial MT"/>
              </a:rPr>
              <a:t>using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separate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 acknowledge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each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shown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Figure </a:t>
            </a:r>
            <a:r>
              <a:rPr sz="2400" spc="-20" dirty="0">
                <a:latin typeface="Arial MT"/>
                <a:cs typeface="Arial MT"/>
              </a:rPr>
              <a:t>4.7.</a:t>
            </a:r>
            <a:endParaRPr sz="2400">
              <a:latin typeface="Arial MT"/>
              <a:cs typeface="Arial MT"/>
            </a:endParaRPr>
          </a:p>
          <a:p>
            <a:pPr marL="354965" marR="6985" indent="-342900">
              <a:lnSpc>
                <a:spcPct val="1104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Each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assigned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different </a:t>
            </a:r>
            <a:r>
              <a:rPr sz="2400" dirty="0">
                <a:latin typeface="Arial MT"/>
                <a:cs typeface="Arial MT"/>
              </a:rPr>
              <a:t>priority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level.</a:t>
            </a:r>
            <a:endParaRPr sz="2400">
              <a:latin typeface="Arial MT"/>
              <a:cs typeface="Arial MT"/>
            </a:endParaRPr>
          </a:p>
          <a:p>
            <a:pPr marL="354965" marR="5080" indent="-342900">
              <a:lnSpc>
                <a:spcPct val="1097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received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these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sent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a </a:t>
            </a:r>
            <a:r>
              <a:rPr sz="2400" dirty="0">
                <a:latin typeface="Arial MT"/>
                <a:cs typeface="Arial MT"/>
              </a:rPr>
              <a:t>priority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arbitration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processor.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8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A</a:t>
            </a:r>
            <a:r>
              <a:rPr sz="2400" spc="-1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accepted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only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if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higher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priority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level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300"/>
              </a:spcBef>
            </a:pPr>
            <a:r>
              <a:rPr sz="2400" dirty="0">
                <a:latin typeface="Arial MT"/>
                <a:cs typeface="Arial MT"/>
              </a:rPr>
              <a:t>than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currently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assigned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processor.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7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</a:t>
            </a:r>
            <a:r>
              <a:rPr spc="-165" dirty="0"/>
              <a:t> </a:t>
            </a:r>
            <a:r>
              <a:rPr spc="-10" dirty="0"/>
              <a:t>Nesting..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374139" y="2499360"/>
            <a:ext cx="1201420" cy="1734820"/>
            <a:chOff x="1374139" y="2499360"/>
            <a:chExt cx="1201420" cy="1734820"/>
          </a:xfrm>
        </p:grpSpPr>
        <p:sp>
          <p:nvSpPr>
            <p:cNvPr id="4" name="object 4"/>
            <p:cNvSpPr/>
            <p:nvPr/>
          </p:nvSpPr>
          <p:spPr>
            <a:xfrm>
              <a:off x="1385569" y="2510790"/>
              <a:ext cx="1181100" cy="1511300"/>
            </a:xfrm>
            <a:custGeom>
              <a:avLst/>
              <a:gdLst/>
              <a:ahLst/>
              <a:cxnLst/>
              <a:rect l="l" t="t" r="r" b="b"/>
              <a:pathLst>
                <a:path w="1181100" h="1511300">
                  <a:moveTo>
                    <a:pt x="1181100" y="0"/>
                  </a:moveTo>
                  <a:lnTo>
                    <a:pt x="0" y="0"/>
                  </a:lnTo>
                  <a:lnTo>
                    <a:pt x="0" y="1511300"/>
                  </a:lnTo>
                  <a:lnTo>
                    <a:pt x="1181100" y="1511300"/>
                  </a:lnTo>
                  <a:lnTo>
                    <a:pt x="1181100" y="0"/>
                  </a:lnTo>
                  <a:close/>
                </a:path>
              </a:pathLst>
            </a:custGeom>
            <a:solidFill>
              <a:srgbClr val="F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85569" y="2510790"/>
              <a:ext cx="1181100" cy="1511300"/>
            </a:xfrm>
            <a:custGeom>
              <a:avLst/>
              <a:gdLst/>
              <a:ahLst/>
              <a:cxnLst/>
              <a:rect l="l" t="t" r="r" b="b"/>
              <a:pathLst>
                <a:path w="1181100" h="1511300">
                  <a:moveTo>
                    <a:pt x="0" y="1511300"/>
                  </a:moveTo>
                  <a:lnTo>
                    <a:pt x="1181100" y="1511300"/>
                  </a:lnTo>
                  <a:lnTo>
                    <a:pt x="1181100" y="0"/>
                  </a:lnTo>
                  <a:lnTo>
                    <a:pt x="0" y="0"/>
                  </a:lnTo>
                  <a:lnTo>
                    <a:pt x="0" y="1511300"/>
                  </a:lnTo>
                  <a:close/>
                </a:path>
              </a:pathLst>
            </a:custGeom>
            <a:ln w="31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84299" y="2509520"/>
              <a:ext cx="1181100" cy="1511300"/>
            </a:xfrm>
            <a:custGeom>
              <a:avLst/>
              <a:gdLst/>
              <a:ahLst/>
              <a:cxnLst/>
              <a:rect l="l" t="t" r="r" b="b"/>
              <a:pathLst>
                <a:path w="1181100" h="1511300">
                  <a:moveTo>
                    <a:pt x="0" y="1511299"/>
                  </a:moveTo>
                  <a:lnTo>
                    <a:pt x="1181100" y="1511299"/>
                  </a:lnTo>
                  <a:lnTo>
                    <a:pt x="1181100" y="0"/>
                  </a:lnTo>
                  <a:lnTo>
                    <a:pt x="0" y="0"/>
                  </a:lnTo>
                  <a:lnTo>
                    <a:pt x="0" y="1511299"/>
                  </a:lnTo>
                  <a:close/>
                </a:path>
              </a:pathLst>
            </a:custGeom>
            <a:ln w="2032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84299" y="2509520"/>
              <a:ext cx="2540" cy="1511300"/>
            </a:xfrm>
            <a:custGeom>
              <a:avLst/>
              <a:gdLst/>
              <a:ahLst/>
              <a:cxnLst/>
              <a:rect l="l" t="t" r="r" b="b"/>
              <a:pathLst>
                <a:path w="2540" h="1511300">
                  <a:moveTo>
                    <a:pt x="0" y="1511299"/>
                  </a:moveTo>
                  <a:lnTo>
                    <a:pt x="2540" y="0"/>
                  </a:lnTo>
                </a:path>
              </a:pathLst>
            </a:custGeom>
            <a:ln w="20320">
              <a:solidFill>
                <a:srgbClr val="B1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84299" y="2509520"/>
              <a:ext cx="2540" cy="1511300"/>
            </a:xfrm>
            <a:custGeom>
              <a:avLst/>
              <a:gdLst/>
              <a:ahLst/>
              <a:cxnLst/>
              <a:rect l="l" t="t" r="r" b="b"/>
              <a:pathLst>
                <a:path w="2540" h="1511300">
                  <a:moveTo>
                    <a:pt x="0" y="1511299"/>
                  </a:moveTo>
                  <a:lnTo>
                    <a:pt x="2540" y="0"/>
                  </a:lnTo>
                </a:path>
              </a:pathLst>
            </a:custGeom>
            <a:ln w="2032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23439" y="3855720"/>
              <a:ext cx="35560" cy="73660"/>
            </a:xfrm>
            <a:custGeom>
              <a:avLst/>
              <a:gdLst/>
              <a:ahLst/>
              <a:cxnLst/>
              <a:rect l="l" t="t" r="r" b="b"/>
              <a:pathLst>
                <a:path w="35560" h="73660">
                  <a:moveTo>
                    <a:pt x="35560" y="73659"/>
                  </a:moveTo>
                  <a:lnTo>
                    <a:pt x="17780" y="0"/>
                  </a:lnTo>
                  <a:lnTo>
                    <a:pt x="0" y="73659"/>
                  </a:lnTo>
                  <a:lnTo>
                    <a:pt x="17780" y="73659"/>
                  </a:lnTo>
                  <a:lnTo>
                    <a:pt x="35560" y="73659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24709" y="3856990"/>
              <a:ext cx="35560" cy="73660"/>
            </a:xfrm>
            <a:custGeom>
              <a:avLst/>
              <a:gdLst/>
              <a:ahLst/>
              <a:cxnLst/>
              <a:rect l="l" t="t" r="r" b="b"/>
              <a:pathLst>
                <a:path w="35560" h="73660">
                  <a:moveTo>
                    <a:pt x="17017" y="0"/>
                  </a:moveTo>
                  <a:lnTo>
                    <a:pt x="0" y="73660"/>
                  </a:lnTo>
                  <a:lnTo>
                    <a:pt x="35559" y="73660"/>
                  </a:lnTo>
                  <a:lnTo>
                    <a:pt x="170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24709" y="3856990"/>
              <a:ext cx="35560" cy="73660"/>
            </a:xfrm>
            <a:custGeom>
              <a:avLst/>
              <a:gdLst/>
              <a:ahLst/>
              <a:cxnLst/>
              <a:rect l="l" t="t" r="r" b="b"/>
              <a:pathLst>
                <a:path w="35560" h="73660">
                  <a:moveTo>
                    <a:pt x="35559" y="73660"/>
                  </a:moveTo>
                  <a:lnTo>
                    <a:pt x="17017" y="0"/>
                  </a:lnTo>
                  <a:lnTo>
                    <a:pt x="0" y="73660"/>
                  </a:lnTo>
                  <a:lnTo>
                    <a:pt x="17017" y="73660"/>
                  </a:lnTo>
                  <a:lnTo>
                    <a:pt x="35559" y="736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41219" y="3929380"/>
              <a:ext cx="2540" cy="294640"/>
            </a:xfrm>
            <a:custGeom>
              <a:avLst/>
              <a:gdLst/>
              <a:ahLst/>
              <a:cxnLst/>
              <a:rect l="l" t="t" r="r" b="b"/>
              <a:pathLst>
                <a:path w="2539" h="294639">
                  <a:moveTo>
                    <a:pt x="0" y="0"/>
                  </a:moveTo>
                  <a:lnTo>
                    <a:pt x="2540" y="29464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500505" y="4184904"/>
            <a:ext cx="127190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latin typeface="Calibri"/>
                <a:cs typeface="Calibri"/>
              </a:rPr>
              <a:t>Priority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arbitration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296160" y="2443479"/>
            <a:ext cx="4932680" cy="759460"/>
            <a:chOff x="2296160" y="2443479"/>
            <a:chExt cx="4932680" cy="759460"/>
          </a:xfrm>
        </p:grpSpPr>
        <p:sp>
          <p:nvSpPr>
            <p:cNvPr id="15" name="object 15"/>
            <p:cNvSpPr/>
            <p:nvPr/>
          </p:nvSpPr>
          <p:spPr>
            <a:xfrm>
              <a:off x="2306320" y="2766059"/>
              <a:ext cx="111760" cy="38100"/>
            </a:xfrm>
            <a:custGeom>
              <a:avLst/>
              <a:gdLst/>
              <a:ahLst/>
              <a:cxnLst/>
              <a:rect l="l" t="t" r="r" b="b"/>
              <a:pathLst>
                <a:path w="111760" h="38100">
                  <a:moveTo>
                    <a:pt x="111760" y="0"/>
                  </a:moveTo>
                  <a:lnTo>
                    <a:pt x="0" y="19050"/>
                  </a:lnTo>
                  <a:lnTo>
                    <a:pt x="111760" y="38100"/>
                  </a:lnTo>
                  <a:lnTo>
                    <a:pt x="111760" y="19050"/>
                  </a:lnTo>
                  <a:lnTo>
                    <a:pt x="111760" y="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07590" y="2767329"/>
              <a:ext cx="111760" cy="38100"/>
            </a:xfrm>
            <a:custGeom>
              <a:avLst/>
              <a:gdLst/>
              <a:ahLst/>
              <a:cxnLst/>
              <a:rect l="l" t="t" r="r" b="b"/>
              <a:pathLst>
                <a:path w="111760" h="38100">
                  <a:moveTo>
                    <a:pt x="111760" y="0"/>
                  </a:moveTo>
                  <a:lnTo>
                    <a:pt x="0" y="19050"/>
                  </a:lnTo>
                  <a:lnTo>
                    <a:pt x="111760" y="38100"/>
                  </a:lnTo>
                  <a:lnTo>
                    <a:pt x="1117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07590" y="2767329"/>
              <a:ext cx="111760" cy="38100"/>
            </a:xfrm>
            <a:custGeom>
              <a:avLst/>
              <a:gdLst/>
              <a:ahLst/>
              <a:cxnLst/>
              <a:rect l="l" t="t" r="r" b="b"/>
              <a:pathLst>
                <a:path w="111760" h="38100">
                  <a:moveTo>
                    <a:pt x="111760" y="0"/>
                  </a:moveTo>
                  <a:lnTo>
                    <a:pt x="0" y="19050"/>
                  </a:lnTo>
                  <a:lnTo>
                    <a:pt x="111760" y="38100"/>
                  </a:lnTo>
                  <a:lnTo>
                    <a:pt x="111760" y="19050"/>
                  </a:lnTo>
                  <a:lnTo>
                    <a:pt x="11176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06320" y="2453639"/>
              <a:ext cx="4912360" cy="607060"/>
            </a:xfrm>
            <a:custGeom>
              <a:avLst/>
              <a:gdLst/>
              <a:ahLst/>
              <a:cxnLst/>
              <a:rect l="l" t="t" r="r" b="b"/>
              <a:pathLst>
                <a:path w="4912359" h="607060">
                  <a:moveTo>
                    <a:pt x="129540" y="331088"/>
                  </a:moveTo>
                  <a:lnTo>
                    <a:pt x="443484" y="331088"/>
                  </a:lnTo>
                  <a:lnTo>
                    <a:pt x="443484" y="0"/>
                  </a:lnTo>
                  <a:lnTo>
                    <a:pt x="4912359" y="0"/>
                  </a:lnTo>
                  <a:lnTo>
                    <a:pt x="4912359" y="607060"/>
                  </a:lnTo>
                </a:path>
                <a:path w="4912359" h="607060">
                  <a:moveTo>
                    <a:pt x="111760" y="497839"/>
                  </a:moveTo>
                  <a:lnTo>
                    <a:pt x="0" y="516889"/>
                  </a:lnTo>
                  <a:lnTo>
                    <a:pt x="111760" y="535939"/>
                  </a:lnTo>
                  <a:lnTo>
                    <a:pt x="111760" y="516889"/>
                  </a:lnTo>
                  <a:lnTo>
                    <a:pt x="111760" y="497839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07590" y="2952749"/>
              <a:ext cx="111760" cy="38100"/>
            </a:xfrm>
            <a:custGeom>
              <a:avLst/>
              <a:gdLst/>
              <a:ahLst/>
              <a:cxnLst/>
              <a:rect l="l" t="t" r="r" b="b"/>
              <a:pathLst>
                <a:path w="111760" h="38100">
                  <a:moveTo>
                    <a:pt x="111760" y="0"/>
                  </a:moveTo>
                  <a:lnTo>
                    <a:pt x="0" y="18161"/>
                  </a:lnTo>
                  <a:lnTo>
                    <a:pt x="111760" y="38100"/>
                  </a:lnTo>
                  <a:lnTo>
                    <a:pt x="1117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07590" y="2952749"/>
              <a:ext cx="111760" cy="38100"/>
            </a:xfrm>
            <a:custGeom>
              <a:avLst/>
              <a:gdLst/>
              <a:ahLst/>
              <a:cxnLst/>
              <a:rect l="l" t="t" r="r" b="b"/>
              <a:pathLst>
                <a:path w="111760" h="38100">
                  <a:moveTo>
                    <a:pt x="111760" y="0"/>
                  </a:moveTo>
                  <a:lnTo>
                    <a:pt x="0" y="18161"/>
                  </a:lnTo>
                  <a:lnTo>
                    <a:pt x="111760" y="38100"/>
                  </a:lnTo>
                  <a:lnTo>
                    <a:pt x="111760" y="18161"/>
                  </a:lnTo>
                  <a:lnTo>
                    <a:pt x="11176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35860" y="2600959"/>
              <a:ext cx="2880360" cy="459740"/>
            </a:xfrm>
            <a:custGeom>
              <a:avLst/>
              <a:gdLst/>
              <a:ahLst/>
              <a:cxnLst/>
              <a:rect l="l" t="t" r="r" b="b"/>
              <a:pathLst>
                <a:path w="2880360" h="459739">
                  <a:moveTo>
                    <a:pt x="0" y="367791"/>
                  </a:moveTo>
                  <a:lnTo>
                    <a:pt x="517016" y="367791"/>
                  </a:lnTo>
                  <a:lnTo>
                    <a:pt x="517016" y="0"/>
                  </a:lnTo>
                  <a:lnTo>
                    <a:pt x="2880360" y="0"/>
                  </a:lnTo>
                  <a:lnTo>
                    <a:pt x="2880360" y="459739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96160" y="3126739"/>
              <a:ext cx="132080" cy="7620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435860" y="2730499"/>
              <a:ext cx="1457960" cy="424180"/>
            </a:xfrm>
            <a:custGeom>
              <a:avLst/>
              <a:gdLst/>
              <a:ahLst/>
              <a:cxnLst/>
              <a:rect l="l" t="t" r="r" b="b"/>
              <a:pathLst>
                <a:path w="1457960" h="424180">
                  <a:moveTo>
                    <a:pt x="0" y="424179"/>
                  </a:moveTo>
                  <a:lnTo>
                    <a:pt x="701294" y="424179"/>
                  </a:lnTo>
                  <a:lnTo>
                    <a:pt x="701294" y="0"/>
                  </a:lnTo>
                  <a:lnTo>
                    <a:pt x="1457960" y="0"/>
                  </a:lnTo>
                  <a:lnTo>
                    <a:pt x="1457960" y="331977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587115" y="3114103"/>
            <a:ext cx="59690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latin typeface="Calibri"/>
                <a:cs typeface="Calibri"/>
              </a:rPr>
              <a:t>Device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50" dirty="0">
                <a:latin typeface="Calibri"/>
                <a:cs typeface="Calibri"/>
              </a:rPr>
              <a:t>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10150" y="3114103"/>
            <a:ext cx="59690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latin typeface="Calibri"/>
                <a:cs typeface="Calibri"/>
              </a:rPr>
              <a:t>Device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50" dirty="0">
                <a:latin typeface="Calibri"/>
                <a:cs typeface="Calibri"/>
              </a:rPr>
              <a:t>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93306" y="3114103"/>
            <a:ext cx="62865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latin typeface="Calibri"/>
                <a:cs typeface="Calibri"/>
              </a:rPr>
              <a:t>Device</a:t>
            </a:r>
            <a:r>
              <a:rPr sz="1300" spc="215" dirty="0">
                <a:latin typeface="Calibri"/>
                <a:cs typeface="Calibri"/>
              </a:rPr>
              <a:t> </a:t>
            </a:r>
            <a:r>
              <a:rPr sz="1300" i="1" spc="-50" dirty="0">
                <a:latin typeface="Calibri"/>
                <a:cs typeface="Calibri"/>
              </a:rPr>
              <a:t>p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30984" y="2912983"/>
            <a:ext cx="190500" cy="6750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300" spc="-10" dirty="0">
                <a:latin typeface="Calibri"/>
                <a:cs typeface="Calibri"/>
              </a:rPr>
              <a:t>Processor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278379" y="3347720"/>
            <a:ext cx="4968240" cy="721360"/>
            <a:chOff x="2278379" y="3347720"/>
            <a:chExt cx="4968240" cy="721360"/>
          </a:xfrm>
        </p:grpSpPr>
        <p:sp>
          <p:nvSpPr>
            <p:cNvPr id="29" name="object 29"/>
            <p:cNvSpPr/>
            <p:nvPr/>
          </p:nvSpPr>
          <p:spPr>
            <a:xfrm>
              <a:off x="3876039" y="3467100"/>
              <a:ext cx="38100" cy="111760"/>
            </a:xfrm>
            <a:custGeom>
              <a:avLst/>
              <a:gdLst/>
              <a:ahLst/>
              <a:cxnLst/>
              <a:rect l="l" t="t" r="r" b="b"/>
              <a:pathLst>
                <a:path w="38100" h="111760">
                  <a:moveTo>
                    <a:pt x="38100" y="111760"/>
                  </a:moveTo>
                  <a:lnTo>
                    <a:pt x="19050" y="0"/>
                  </a:lnTo>
                  <a:lnTo>
                    <a:pt x="0" y="111760"/>
                  </a:lnTo>
                  <a:lnTo>
                    <a:pt x="19050" y="111760"/>
                  </a:lnTo>
                  <a:lnTo>
                    <a:pt x="38100" y="11176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77309" y="3468370"/>
              <a:ext cx="38100" cy="111760"/>
            </a:xfrm>
            <a:custGeom>
              <a:avLst/>
              <a:gdLst/>
              <a:ahLst/>
              <a:cxnLst/>
              <a:rect l="l" t="t" r="r" b="b"/>
              <a:pathLst>
                <a:path w="38100" h="111760">
                  <a:moveTo>
                    <a:pt x="18161" y="0"/>
                  </a:moveTo>
                  <a:lnTo>
                    <a:pt x="0" y="111759"/>
                  </a:lnTo>
                  <a:lnTo>
                    <a:pt x="38100" y="111759"/>
                  </a:lnTo>
                  <a:lnTo>
                    <a:pt x="181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77309" y="3468370"/>
              <a:ext cx="38100" cy="111760"/>
            </a:xfrm>
            <a:custGeom>
              <a:avLst/>
              <a:gdLst/>
              <a:ahLst/>
              <a:cxnLst/>
              <a:rect l="l" t="t" r="r" b="b"/>
              <a:pathLst>
                <a:path w="38100" h="111760">
                  <a:moveTo>
                    <a:pt x="38100" y="111759"/>
                  </a:moveTo>
                  <a:lnTo>
                    <a:pt x="18161" y="0"/>
                  </a:lnTo>
                  <a:lnTo>
                    <a:pt x="0" y="111759"/>
                  </a:lnTo>
                  <a:lnTo>
                    <a:pt x="18161" y="111759"/>
                  </a:lnTo>
                  <a:lnTo>
                    <a:pt x="38100" y="1117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288539" y="3357880"/>
              <a:ext cx="3045460" cy="424180"/>
            </a:xfrm>
            <a:custGeom>
              <a:avLst/>
              <a:gdLst/>
              <a:ahLst/>
              <a:cxnLst/>
              <a:rect l="l" t="t" r="r" b="b"/>
              <a:pathLst>
                <a:path w="3045460" h="424179">
                  <a:moveTo>
                    <a:pt x="1605280" y="239775"/>
                  </a:moveTo>
                  <a:lnTo>
                    <a:pt x="1605280" y="424180"/>
                  </a:lnTo>
                  <a:lnTo>
                    <a:pt x="848741" y="424180"/>
                  </a:lnTo>
                  <a:lnTo>
                    <a:pt x="848741" y="0"/>
                  </a:lnTo>
                  <a:lnTo>
                    <a:pt x="0" y="0"/>
                  </a:lnTo>
                </a:path>
                <a:path w="3045460" h="424179">
                  <a:moveTo>
                    <a:pt x="3045460" y="220980"/>
                  </a:moveTo>
                  <a:lnTo>
                    <a:pt x="3027680" y="109220"/>
                  </a:lnTo>
                  <a:lnTo>
                    <a:pt x="3009900" y="220980"/>
                  </a:lnTo>
                  <a:lnTo>
                    <a:pt x="3027680" y="220980"/>
                  </a:lnTo>
                  <a:lnTo>
                    <a:pt x="3045460" y="22098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299709" y="3468370"/>
              <a:ext cx="35560" cy="111760"/>
            </a:xfrm>
            <a:custGeom>
              <a:avLst/>
              <a:gdLst/>
              <a:ahLst/>
              <a:cxnLst/>
              <a:rect l="l" t="t" r="r" b="b"/>
              <a:pathLst>
                <a:path w="35560" h="111760">
                  <a:moveTo>
                    <a:pt x="18541" y="0"/>
                  </a:moveTo>
                  <a:lnTo>
                    <a:pt x="0" y="111759"/>
                  </a:lnTo>
                  <a:lnTo>
                    <a:pt x="35560" y="111759"/>
                  </a:lnTo>
                  <a:lnTo>
                    <a:pt x="185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299709" y="3468370"/>
              <a:ext cx="35560" cy="111760"/>
            </a:xfrm>
            <a:custGeom>
              <a:avLst/>
              <a:gdLst/>
              <a:ahLst/>
              <a:cxnLst/>
              <a:rect l="l" t="t" r="r" b="b"/>
              <a:pathLst>
                <a:path w="35560" h="111760">
                  <a:moveTo>
                    <a:pt x="35560" y="111759"/>
                  </a:moveTo>
                  <a:lnTo>
                    <a:pt x="18541" y="0"/>
                  </a:lnTo>
                  <a:lnTo>
                    <a:pt x="0" y="111759"/>
                  </a:lnTo>
                  <a:lnTo>
                    <a:pt x="18541" y="111759"/>
                  </a:lnTo>
                  <a:lnTo>
                    <a:pt x="35560" y="1117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88539" y="3543300"/>
              <a:ext cx="3027680" cy="386080"/>
            </a:xfrm>
            <a:custGeom>
              <a:avLst/>
              <a:gdLst/>
              <a:ahLst/>
              <a:cxnLst/>
              <a:rect l="l" t="t" r="r" b="b"/>
              <a:pathLst>
                <a:path w="3027679" h="386079">
                  <a:moveTo>
                    <a:pt x="3027680" y="55117"/>
                  </a:moveTo>
                  <a:lnTo>
                    <a:pt x="3027680" y="386080"/>
                  </a:lnTo>
                  <a:lnTo>
                    <a:pt x="664591" y="386080"/>
                  </a:lnTo>
                  <a:lnTo>
                    <a:pt x="664591" y="0"/>
                  </a:lnTo>
                  <a:lnTo>
                    <a:pt x="0" y="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70420" y="3456940"/>
              <a:ext cx="76199" cy="13208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288539" y="3599180"/>
              <a:ext cx="4930140" cy="459740"/>
            </a:xfrm>
            <a:custGeom>
              <a:avLst/>
              <a:gdLst/>
              <a:ahLst/>
              <a:cxnLst/>
              <a:rect l="l" t="t" r="r" b="b"/>
              <a:pathLst>
                <a:path w="4930140" h="459739">
                  <a:moveTo>
                    <a:pt x="4930140" y="0"/>
                  </a:moveTo>
                  <a:lnTo>
                    <a:pt x="4930140" y="459740"/>
                  </a:lnTo>
                  <a:lnTo>
                    <a:pt x="461645" y="459740"/>
                  </a:lnTo>
                  <a:lnTo>
                    <a:pt x="461645" y="128778"/>
                  </a:lnTo>
                  <a:lnTo>
                    <a:pt x="0" y="128778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993769" y="3594100"/>
            <a:ext cx="4216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0" dirty="0">
                <a:latin typeface="Calibri"/>
                <a:cs typeface="Calibri"/>
              </a:rPr>
              <a:t>INTA1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974846" y="2688844"/>
            <a:ext cx="53467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50" dirty="0">
                <a:latin typeface="Calibri"/>
                <a:cs typeface="Calibri"/>
              </a:rPr>
              <a:t>IN</a:t>
            </a:r>
            <a:r>
              <a:rPr sz="1300" spc="-1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</a:t>
            </a:r>
            <a:r>
              <a:rPr sz="1300" spc="-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R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-50" dirty="0">
                <a:latin typeface="Calibri"/>
                <a:cs typeface="Calibri"/>
              </a:rPr>
              <a:t>1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981200" y="2682239"/>
            <a:ext cx="5798820" cy="1145540"/>
            <a:chOff x="1981200" y="2682239"/>
            <a:chExt cx="5798820" cy="1145540"/>
          </a:xfrm>
        </p:grpSpPr>
        <p:sp>
          <p:nvSpPr>
            <p:cNvPr id="41" name="object 41"/>
            <p:cNvSpPr/>
            <p:nvPr/>
          </p:nvSpPr>
          <p:spPr>
            <a:xfrm>
              <a:off x="4005579" y="2730499"/>
              <a:ext cx="2379980" cy="533400"/>
            </a:xfrm>
            <a:custGeom>
              <a:avLst/>
              <a:gdLst/>
              <a:ahLst/>
              <a:cxnLst/>
              <a:rect l="l" t="t" r="r" b="b"/>
              <a:pathLst>
                <a:path w="2379979" h="533400">
                  <a:moveTo>
                    <a:pt x="370840" y="0"/>
                  </a:moveTo>
                  <a:lnTo>
                    <a:pt x="0" y="2539"/>
                  </a:lnTo>
                </a:path>
                <a:path w="2379979" h="533400">
                  <a:moveTo>
                    <a:pt x="2141220" y="515620"/>
                  </a:moveTo>
                  <a:lnTo>
                    <a:pt x="2141220" y="533400"/>
                  </a:lnTo>
                  <a:lnTo>
                    <a:pt x="2161540" y="515620"/>
                  </a:lnTo>
                  <a:lnTo>
                    <a:pt x="2141220" y="515620"/>
                  </a:lnTo>
                </a:path>
                <a:path w="2379979" h="533400">
                  <a:moveTo>
                    <a:pt x="2252980" y="515620"/>
                  </a:moveTo>
                  <a:lnTo>
                    <a:pt x="2252980" y="533400"/>
                  </a:lnTo>
                  <a:lnTo>
                    <a:pt x="2270760" y="515620"/>
                  </a:lnTo>
                  <a:lnTo>
                    <a:pt x="2252980" y="515620"/>
                  </a:lnTo>
                </a:path>
                <a:path w="2379979" h="533400">
                  <a:moveTo>
                    <a:pt x="2364740" y="515620"/>
                  </a:moveTo>
                  <a:lnTo>
                    <a:pt x="2364740" y="533400"/>
                  </a:lnTo>
                  <a:lnTo>
                    <a:pt x="2379980" y="515620"/>
                  </a:lnTo>
                  <a:lnTo>
                    <a:pt x="2364740" y="51562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322319" y="3060699"/>
              <a:ext cx="4447540" cy="388620"/>
            </a:xfrm>
            <a:custGeom>
              <a:avLst/>
              <a:gdLst/>
              <a:ahLst/>
              <a:cxnLst/>
              <a:rect l="l" t="t" r="r" b="b"/>
              <a:pathLst>
                <a:path w="4447540" h="388620">
                  <a:moveTo>
                    <a:pt x="0" y="388620"/>
                  </a:moveTo>
                  <a:lnTo>
                    <a:pt x="1145539" y="388620"/>
                  </a:lnTo>
                  <a:lnTo>
                    <a:pt x="1145539" y="0"/>
                  </a:lnTo>
                  <a:lnTo>
                    <a:pt x="0" y="0"/>
                  </a:lnTo>
                  <a:lnTo>
                    <a:pt x="0" y="388620"/>
                  </a:lnTo>
                  <a:close/>
                </a:path>
                <a:path w="4447540" h="388620">
                  <a:moveTo>
                    <a:pt x="3322320" y="388620"/>
                  </a:moveTo>
                  <a:lnTo>
                    <a:pt x="4447540" y="388620"/>
                  </a:lnTo>
                  <a:lnTo>
                    <a:pt x="4447540" y="0"/>
                  </a:lnTo>
                  <a:lnTo>
                    <a:pt x="3322320" y="0"/>
                  </a:lnTo>
                  <a:lnTo>
                    <a:pt x="3322320" y="388620"/>
                  </a:lnTo>
                  <a:close/>
                </a:path>
                <a:path w="4447540" h="388620">
                  <a:moveTo>
                    <a:pt x="1422400" y="388620"/>
                  </a:moveTo>
                  <a:lnTo>
                    <a:pt x="2565400" y="388620"/>
                  </a:lnTo>
                  <a:lnTo>
                    <a:pt x="2565400" y="0"/>
                  </a:lnTo>
                  <a:lnTo>
                    <a:pt x="1422400" y="0"/>
                  </a:lnTo>
                  <a:lnTo>
                    <a:pt x="1422400" y="388620"/>
                  </a:lnTo>
                  <a:close/>
                </a:path>
              </a:pathLst>
            </a:custGeom>
            <a:ln w="2032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992629" y="2693669"/>
              <a:ext cx="297180" cy="1125220"/>
            </a:xfrm>
            <a:custGeom>
              <a:avLst/>
              <a:gdLst/>
              <a:ahLst/>
              <a:cxnLst/>
              <a:rect l="l" t="t" r="r" b="b"/>
              <a:pathLst>
                <a:path w="297180" h="1125220">
                  <a:moveTo>
                    <a:pt x="297180" y="0"/>
                  </a:moveTo>
                  <a:lnTo>
                    <a:pt x="0" y="0"/>
                  </a:lnTo>
                  <a:lnTo>
                    <a:pt x="0" y="1125219"/>
                  </a:lnTo>
                  <a:lnTo>
                    <a:pt x="297180" y="1125219"/>
                  </a:lnTo>
                  <a:lnTo>
                    <a:pt x="297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92629" y="2693669"/>
              <a:ext cx="297180" cy="1125220"/>
            </a:xfrm>
            <a:custGeom>
              <a:avLst/>
              <a:gdLst/>
              <a:ahLst/>
              <a:cxnLst/>
              <a:rect l="l" t="t" r="r" b="b"/>
              <a:pathLst>
                <a:path w="297180" h="1125220">
                  <a:moveTo>
                    <a:pt x="0" y="1125219"/>
                  </a:moveTo>
                  <a:lnTo>
                    <a:pt x="297180" y="1125219"/>
                  </a:lnTo>
                  <a:lnTo>
                    <a:pt x="297180" y="0"/>
                  </a:lnTo>
                  <a:lnTo>
                    <a:pt x="0" y="0"/>
                  </a:lnTo>
                  <a:lnTo>
                    <a:pt x="0" y="1125219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91360" y="2692399"/>
              <a:ext cx="297180" cy="1125220"/>
            </a:xfrm>
            <a:custGeom>
              <a:avLst/>
              <a:gdLst/>
              <a:ahLst/>
              <a:cxnLst/>
              <a:rect l="l" t="t" r="r" b="b"/>
              <a:pathLst>
                <a:path w="297180" h="1125220">
                  <a:moveTo>
                    <a:pt x="0" y="1125220"/>
                  </a:moveTo>
                  <a:lnTo>
                    <a:pt x="297180" y="1125220"/>
                  </a:lnTo>
                  <a:lnTo>
                    <a:pt x="297180" y="0"/>
                  </a:lnTo>
                  <a:lnTo>
                    <a:pt x="0" y="0"/>
                  </a:lnTo>
                  <a:lnTo>
                    <a:pt x="0" y="1125220"/>
                  </a:lnTo>
                  <a:close/>
                </a:path>
              </a:pathLst>
            </a:custGeom>
            <a:ln w="2032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7299959" y="2708021"/>
            <a:ext cx="5537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latin typeface="Calibri"/>
                <a:cs typeface="Calibri"/>
              </a:rPr>
              <a:t>I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N</a:t>
            </a:r>
            <a:r>
              <a:rPr sz="1300" spc="-1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T</a:t>
            </a:r>
            <a:r>
              <a:rPr sz="1300" spc="-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R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i="1" spc="-50" dirty="0">
                <a:latin typeface="Calibri"/>
                <a:cs typeface="Calibri"/>
              </a:rPr>
              <a:t>p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327900" y="2748279"/>
            <a:ext cx="388620" cy="2540"/>
          </a:xfrm>
          <a:custGeom>
            <a:avLst/>
            <a:gdLst/>
            <a:ahLst/>
            <a:cxnLst/>
            <a:rect l="l" t="t" r="r" b="b"/>
            <a:pathLst>
              <a:path w="388620" h="2539">
                <a:moveTo>
                  <a:pt x="388620" y="0"/>
                </a:moveTo>
                <a:lnTo>
                  <a:pt x="0" y="2540"/>
                </a:lnTo>
              </a:path>
            </a:pathLst>
          </a:custGeom>
          <a:ln w="203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7336535" y="3594100"/>
            <a:ext cx="51689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latin typeface="Calibri"/>
                <a:cs typeface="Calibri"/>
              </a:rPr>
              <a:t>INTA</a:t>
            </a:r>
            <a:r>
              <a:rPr sz="1300" spc="340" dirty="0">
                <a:latin typeface="Calibri"/>
                <a:cs typeface="Calibri"/>
              </a:rPr>
              <a:t> </a:t>
            </a:r>
            <a:r>
              <a:rPr sz="1300" i="1" spc="-50" dirty="0">
                <a:latin typeface="Calibri"/>
                <a:cs typeface="Calibri"/>
              </a:rPr>
              <a:t>p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49" name="object 4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65748" y="5024597"/>
            <a:ext cx="5826254" cy="445888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Simultaneous</a:t>
            </a:r>
            <a:r>
              <a:rPr spc="-185" dirty="0"/>
              <a:t> </a:t>
            </a:r>
            <a:r>
              <a:rPr spc="-10" dirty="0"/>
              <a:t>Requests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5135"/>
            <a:ext cx="8058784" cy="4230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1153160" indent="-342900">
              <a:lnSpc>
                <a:spcPct val="1097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Consider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problem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simultaneous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arrivals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interrupt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two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more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devices.</a:t>
            </a:r>
            <a:endParaRPr sz="2400">
              <a:latin typeface="Arial MT"/>
              <a:cs typeface="Arial MT"/>
            </a:endParaRPr>
          </a:p>
          <a:p>
            <a:pPr marL="354965" marR="5080" indent="-342900">
              <a:lnSpc>
                <a:spcPct val="110400"/>
              </a:lnSpc>
              <a:spcBef>
                <a:spcPts val="56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must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means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deciding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which 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service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first.</a:t>
            </a:r>
            <a:endParaRPr sz="2400">
              <a:latin typeface="Arial MT"/>
              <a:cs typeface="Arial MT"/>
            </a:endParaRPr>
          </a:p>
          <a:p>
            <a:pPr marL="354965" marR="395605" indent="-342900">
              <a:lnSpc>
                <a:spcPct val="109700"/>
              </a:lnSpc>
              <a:spcBef>
                <a:spcPts val="58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Using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priority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such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Figure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4.7,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solution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straightforward.</a:t>
            </a:r>
            <a:endParaRPr sz="2400">
              <a:latin typeface="Arial MT"/>
              <a:cs typeface="Arial MT"/>
            </a:endParaRPr>
          </a:p>
          <a:p>
            <a:pPr marL="649605" marR="241935" lvl="1" indent="-342900">
              <a:lnSpc>
                <a:spcPct val="110400"/>
              </a:lnSpc>
              <a:spcBef>
                <a:spcPts val="54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processor</a:t>
            </a:r>
            <a:r>
              <a:rPr sz="2100" spc="-5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simply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accepts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request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having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highest priority.</a:t>
            </a:r>
            <a:endParaRPr sz="2100">
              <a:latin typeface="Arial MT"/>
              <a:cs typeface="Arial MT"/>
            </a:endParaRPr>
          </a:p>
          <a:p>
            <a:pPr marL="354965" marR="201930" indent="-342900">
              <a:lnSpc>
                <a:spcPct val="109700"/>
              </a:lnSpc>
              <a:spcBef>
                <a:spcPts val="54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If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several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share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line,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in </a:t>
            </a:r>
            <a:r>
              <a:rPr sz="2400" dirty="0">
                <a:latin typeface="Arial MT"/>
                <a:cs typeface="Arial MT"/>
              </a:rPr>
              <a:t>Figure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4.6,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other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mechanism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needed.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Simultaneous</a:t>
            </a:r>
            <a:r>
              <a:rPr spc="-185" dirty="0"/>
              <a:t> </a:t>
            </a:r>
            <a:r>
              <a:rPr spc="-10" dirty="0"/>
              <a:t>Requests..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657109"/>
            <a:ext cx="8067675" cy="3783329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Polling</a:t>
            </a:r>
            <a:r>
              <a:rPr sz="2800" u="sng" spc="-9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scheme:</a:t>
            </a:r>
            <a:endParaRPr sz="28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polling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mechanism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poll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status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I/O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determine </a:t>
            </a:r>
            <a:r>
              <a:rPr sz="2800" dirty="0">
                <a:latin typeface="Arial MT"/>
                <a:cs typeface="Arial MT"/>
              </a:rPr>
              <a:t>which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requesting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interrupt.</a:t>
            </a:r>
            <a:endParaRPr sz="2800">
              <a:latin typeface="Arial MT"/>
              <a:cs typeface="Arial MT"/>
            </a:endParaRPr>
          </a:p>
          <a:p>
            <a:pPr marL="354965" marR="839469" indent="-342900">
              <a:lnSpc>
                <a:spcPct val="100000"/>
              </a:lnSpc>
              <a:spcBef>
                <a:spcPts val="66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case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priority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determined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order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which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polled.</a:t>
            </a:r>
            <a:endParaRPr sz="2800">
              <a:latin typeface="Arial MT"/>
              <a:cs typeface="Arial MT"/>
            </a:endParaRPr>
          </a:p>
          <a:p>
            <a:pPr marL="354965" marR="82423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first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status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device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whose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interrupt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request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accepted.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Simultaneous</a:t>
            </a:r>
            <a:r>
              <a:rPr spc="-185" dirty="0"/>
              <a:t> </a:t>
            </a:r>
            <a:r>
              <a:rPr spc="-10" dirty="0"/>
              <a:t>Requests..</a:t>
            </a:r>
          </a:p>
        </p:txBody>
      </p:sp>
      <p:sp>
        <p:nvSpPr>
          <p:cNvPr id="3" name="object 3"/>
          <p:cNvSpPr/>
          <p:nvPr/>
        </p:nvSpPr>
        <p:spPr>
          <a:xfrm>
            <a:off x="3794759" y="2533014"/>
            <a:ext cx="563880" cy="13335"/>
          </a:xfrm>
          <a:custGeom>
            <a:avLst/>
            <a:gdLst/>
            <a:ahLst/>
            <a:cxnLst/>
            <a:rect l="l" t="t" r="r" b="b"/>
            <a:pathLst>
              <a:path w="563879" h="13335">
                <a:moveTo>
                  <a:pt x="563879" y="0"/>
                </a:moveTo>
                <a:lnTo>
                  <a:pt x="0" y="0"/>
                </a:lnTo>
                <a:lnTo>
                  <a:pt x="0" y="13208"/>
                </a:lnTo>
                <a:lnTo>
                  <a:pt x="563879" y="13208"/>
                </a:lnTo>
                <a:lnTo>
                  <a:pt x="5638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9000" y="3874134"/>
            <a:ext cx="563880" cy="13335"/>
          </a:xfrm>
          <a:custGeom>
            <a:avLst/>
            <a:gdLst/>
            <a:ahLst/>
            <a:cxnLst/>
            <a:rect l="l" t="t" r="r" b="b"/>
            <a:pathLst>
              <a:path w="563880" h="13335">
                <a:moveTo>
                  <a:pt x="563880" y="0"/>
                </a:moveTo>
                <a:lnTo>
                  <a:pt x="0" y="0"/>
                </a:lnTo>
                <a:lnTo>
                  <a:pt x="0" y="13207"/>
                </a:lnTo>
                <a:lnTo>
                  <a:pt x="563880" y="13207"/>
                </a:lnTo>
                <a:lnTo>
                  <a:pt x="5638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6257" y="1683562"/>
            <a:ext cx="7741920" cy="480885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20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Daisy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chain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scheme: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Devices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connected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form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daisy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chain.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interrupt-</a:t>
            </a:r>
            <a:r>
              <a:rPr sz="2000" dirty="0">
                <a:latin typeface="Arial MT"/>
                <a:cs typeface="Arial MT"/>
              </a:rPr>
              <a:t>request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line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dirty="0">
                <a:latin typeface="Cambria Math"/>
                <a:cs typeface="Cambria Math"/>
              </a:rPr>
              <a:t>INTR</a:t>
            </a:r>
            <a:r>
              <a:rPr sz="2000" spc="105" dirty="0">
                <a:latin typeface="Cambria Math"/>
                <a:cs typeface="Cambria Math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common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all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devices</a:t>
            </a:r>
            <a:endParaRPr sz="2000">
              <a:latin typeface="Arial MT"/>
              <a:cs typeface="Arial MT"/>
            </a:endParaRPr>
          </a:p>
          <a:p>
            <a:pPr marL="354965" marR="432434" indent="-34290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spc="-10" dirty="0">
                <a:latin typeface="Arial MT"/>
                <a:cs typeface="Arial MT"/>
              </a:rPr>
              <a:t>Interrupt-acknowledge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line </a:t>
            </a:r>
            <a:r>
              <a:rPr sz="2000" dirty="0">
                <a:latin typeface="Cambria Math"/>
                <a:cs typeface="Cambria Math"/>
              </a:rPr>
              <a:t>INTA</a:t>
            </a:r>
            <a:r>
              <a:rPr sz="2000" spc="125" dirty="0">
                <a:latin typeface="Cambria Math"/>
                <a:cs typeface="Cambria Math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connected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daisy-chain fashion.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When</a:t>
            </a:r>
            <a:r>
              <a:rPr sz="2000" spc="-9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devices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raise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request,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interrupt-request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line</a:t>
            </a:r>
            <a:endParaRPr sz="20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000" dirty="0">
                <a:latin typeface="Cambria Math"/>
                <a:cs typeface="Cambria Math"/>
              </a:rPr>
              <a:t>INTR</a:t>
            </a:r>
            <a:r>
              <a:rPr sz="2000" spc="100" dirty="0">
                <a:latin typeface="Cambria Math"/>
                <a:cs typeface="Cambria Math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activated.</a:t>
            </a:r>
            <a:endParaRPr sz="2000">
              <a:latin typeface="Arial MT"/>
              <a:cs typeface="Arial MT"/>
            </a:endParaRPr>
          </a:p>
          <a:p>
            <a:pPr marL="705485" lvl="1" indent="-347980">
              <a:lnSpc>
                <a:spcPct val="100000"/>
              </a:lnSpc>
              <a:spcBef>
                <a:spcPts val="440"/>
              </a:spcBef>
              <a:buClr>
                <a:srgbClr val="669999"/>
              </a:buClr>
              <a:buSzPct val="69444"/>
              <a:buFont typeface="Wingdings"/>
              <a:buChar char=""/>
              <a:tabLst>
                <a:tab pos="705485" algn="l"/>
              </a:tabLst>
            </a:pP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processor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responds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by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setting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Cambria Math"/>
                <a:cs typeface="Cambria Math"/>
              </a:rPr>
              <a:t>INTA</a:t>
            </a:r>
            <a:r>
              <a:rPr sz="1800" spc="114" dirty="0">
                <a:latin typeface="Cambria Math"/>
                <a:cs typeface="Cambria Math"/>
              </a:rPr>
              <a:t> </a:t>
            </a:r>
            <a:r>
              <a:rPr sz="1800" dirty="0">
                <a:latin typeface="Arial MT"/>
                <a:cs typeface="Arial MT"/>
              </a:rPr>
              <a:t>line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1</a:t>
            </a:r>
            <a:endParaRPr sz="1800">
              <a:latin typeface="Arial MT"/>
              <a:cs typeface="Arial MT"/>
            </a:endParaRPr>
          </a:p>
          <a:p>
            <a:pPr marL="354965" marR="565785" indent="-34290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signal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received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device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1;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if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device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does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not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need </a:t>
            </a:r>
            <a:r>
              <a:rPr sz="2000" dirty="0">
                <a:latin typeface="Arial MT"/>
                <a:cs typeface="Arial MT"/>
              </a:rPr>
              <a:t>service,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passes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signal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device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2.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If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device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pending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request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interrupt,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blocks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20" dirty="0">
                <a:latin typeface="Cambria Math"/>
                <a:cs typeface="Cambria Math"/>
              </a:rPr>
              <a:t>INTA</a:t>
            </a:r>
            <a:endParaRPr sz="2000">
              <a:latin typeface="Cambria Math"/>
              <a:cs typeface="Cambria Math"/>
            </a:endParaRPr>
          </a:p>
          <a:p>
            <a:pPr marL="354965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signal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proceeds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put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identifying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code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data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lines.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Device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electrically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closest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highest</a:t>
            </a:r>
            <a:endParaRPr sz="20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Arial MT"/>
                <a:cs typeface="Arial MT"/>
              </a:rPr>
              <a:t>priority.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Simultaneous</a:t>
            </a:r>
            <a:r>
              <a:rPr spc="-185" dirty="0"/>
              <a:t> </a:t>
            </a:r>
            <a:r>
              <a:rPr spc="-10" dirty="0"/>
              <a:t>Requests..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98995" y="3721732"/>
            <a:ext cx="165735" cy="5797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sz="1100" spc="-10" dirty="0">
                <a:latin typeface="Calibri"/>
                <a:cs typeface="Calibri"/>
              </a:rPr>
              <a:t>Processor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77079" y="4074159"/>
            <a:ext cx="845819" cy="383540"/>
          </a:xfrm>
          <a:prstGeom prst="rect">
            <a:avLst/>
          </a:prstGeom>
          <a:ln w="15240">
            <a:solidFill>
              <a:srgbClr val="C00000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 marL="186690">
              <a:lnSpc>
                <a:spcPct val="100000"/>
              </a:lnSpc>
              <a:spcBef>
                <a:spcPts val="775"/>
              </a:spcBef>
            </a:pPr>
            <a:r>
              <a:rPr sz="1100" dirty="0">
                <a:latin typeface="Calibri"/>
                <a:cs typeface="Calibri"/>
              </a:rPr>
              <a:t>Device</a:t>
            </a:r>
            <a:r>
              <a:rPr sz="1100" spc="-50" dirty="0">
                <a:latin typeface="Calibri"/>
                <a:cs typeface="Calibri"/>
              </a:rPr>
              <a:t> 2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85259" y="4236720"/>
            <a:ext cx="584200" cy="60960"/>
            <a:chOff x="3985259" y="4236720"/>
            <a:chExt cx="584200" cy="60960"/>
          </a:xfrm>
        </p:grpSpPr>
        <p:sp>
          <p:nvSpPr>
            <p:cNvPr id="6" name="object 6"/>
            <p:cNvSpPr/>
            <p:nvPr/>
          </p:nvSpPr>
          <p:spPr>
            <a:xfrm>
              <a:off x="4467859" y="4244340"/>
              <a:ext cx="93980" cy="45720"/>
            </a:xfrm>
            <a:custGeom>
              <a:avLst/>
              <a:gdLst/>
              <a:ahLst/>
              <a:cxnLst/>
              <a:rect l="l" t="t" r="r" b="b"/>
              <a:pathLst>
                <a:path w="93979" h="45720">
                  <a:moveTo>
                    <a:pt x="0" y="45720"/>
                  </a:moveTo>
                  <a:lnTo>
                    <a:pt x="93979" y="30480"/>
                  </a:lnTo>
                  <a:lnTo>
                    <a:pt x="0" y="0"/>
                  </a:lnTo>
                  <a:lnTo>
                    <a:pt x="0" y="30480"/>
                  </a:lnTo>
                  <a:lnTo>
                    <a:pt x="0" y="4572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69129" y="4245610"/>
              <a:ext cx="93980" cy="45720"/>
            </a:xfrm>
            <a:custGeom>
              <a:avLst/>
              <a:gdLst/>
              <a:ahLst/>
              <a:cxnLst/>
              <a:rect l="l" t="t" r="r" b="b"/>
              <a:pathLst>
                <a:path w="93979" h="45720">
                  <a:moveTo>
                    <a:pt x="0" y="0"/>
                  </a:moveTo>
                  <a:lnTo>
                    <a:pt x="0" y="45719"/>
                  </a:lnTo>
                  <a:lnTo>
                    <a:pt x="93980" y="29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69129" y="4245610"/>
              <a:ext cx="93980" cy="45720"/>
            </a:xfrm>
            <a:custGeom>
              <a:avLst/>
              <a:gdLst/>
              <a:ahLst/>
              <a:cxnLst/>
              <a:rect l="l" t="t" r="r" b="b"/>
              <a:pathLst>
                <a:path w="93979" h="45720">
                  <a:moveTo>
                    <a:pt x="0" y="45719"/>
                  </a:moveTo>
                  <a:lnTo>
                    <a:pt x="93980" y="29971"/>
                  </a:lnTo>
                  <a:lnTo>
                    <a:pt x="0" y="0"/>
                  </a:lnTo>
                  <a:lnTo>
                    <a:pt x="0" y="29971"/>
                  </a:lnTo>
                  <a:lnTo>
                    <a:pt x="0" y="457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92879" y="4274820"/>
              <a:ext cx="474980" cy="2540"/>
            </a:xfrm>
            <a:custGeom>
              <a:avLst/>
              <a:gdLst/>
              <a:ahLst/>
              <a:cxnLst/>
              <a:rect l="l" t="t" r="r" b="b"/>
              <a:pathLst>
                <a:path w="474979" h="2539">
                  <a:moveTo>
                    <a:pt x="474980" y="0"/>
                  </a:moveTo>
                  <a:lnTo>
                    <a:pt x="0" y="2539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352039" y="3759200"/>
            <a:ext cx="4389120" cy="538480"/>
            <a:chOff x="2352039" y="3759200"/>
            <a:chExt cx="4389120" cy="538480"/>
          </a:xfrm>
        </p:grpSpPr>
        <p:sp>
          <p:nvSpPr>
            <p:cNvPr id="11" name="object 11"/>
            <p:cNvSpPr/>
            <p:nvPr/>
          </p:nvSpPr>
          <p:spPr>
            <a:xfrm>
              <a:off x="3022599" y="4244340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39" h="45720">
                  <a:moveTo>
                    <a:pt x="0" y="45720"/>
                  </a:moveTo>
                  <a:lnTo>
                    <a:pt x="91439" y="30480"/>
                  </a:lnTo>
                  <a:lnTo>
                    <a:pt x="0" y="0"/>
                  </a:lnTo>
                  <a:lnTo>
                    <a:pt x="0" y="30480"/>
                  </a:lnTo>
                  <a:lnTo>
                    <a:pt x="0" y="4572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23869" y="4245609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39" h="45720">
                  <a:moveTo>
                    <a:pt x="0" y="0"/>
                  </a:moveTo>
                  <a:lnTo>
                    <a:pt x="0" y="45719"/>
                  </a:lnTo>
                  <a:lnTo>
                    <a:pt x="91440" y="29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23869" y="4245609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39" h="45720">
                  <a:moveTo>
                    <a:pt x="0" y="45719"/>
                  </a:moveTo>
                  <a:lnTo>
                    <a:pt x="91440" y="29971"/>
                  </a:lnTo>
                  <a:lnTo>
                    <a:pt x="0" y="0"/>
                  </a:lnTo>
                  <a:lnTo>
                    <a:pt x="0" y="29971"/>
                  </a:lnTo>
                  <a:lnTo>
                    <a:pt x="0" y="457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59659" y="3766820"/>
              <a:ext cx="662940" cy="510540"/>
            </a:xfrm>
            <a:custGeom>
              <a:avLst/>
              <a:gdLst/>
              <a:ahLst/>
              <a:cxnLst/>
              <a:rect l="l" t="t" r="r" b="b"/>
              <a:pathLst>
                <a:path w="662939" h="510539">
                  <a:moveTo>
                    <a:pt x="662939" y="507999"/>
                  </a:moveTo>
                  <a:lnTo>
                    <a:pt x="0" y="510539"/>
                  </a:lnTo>
                </a:path>
                <a:path w="662939" h="510539">
                  <a:moveTo>
                    <a:pt x="124459" y="0"/>
                  </a:moveTo>
                  <a:lnTo>
                    <a:pt x="30479" y="13969"/>
                  </a:lnTo>
                  <a:lnTo>
                    <a:pt x="124459" y="27939"/>
                  </a:lnTo>
                  <a:lnTo>
                    <a:pt x="124459" y="13969"/>
                  </a:lnTo>
                  <a:lnTo>
                    <a:pt x="124459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91409" y="3768089"/>
              <a:ext cx="93980" cy="27940"/>
            </a:xfrm>
            <a:custGeom>
              <a:avLst/>
              <a:gdLst/>
              <a:ahLst/>
              <a:cxnLst/>
              <a:rect l="l" t="t" r="r" b="b"/>
              <a:pathLst>
                <a:path w="93980" h="27939">
                  <a:moveTo>
                    <a:pt x="93979" y="0"/>
                  </a:moveTo>
                  <a:lnTo>
                    <a:pt x="0" y="14732"/>
                  </a:lnTo>
                  <a:lnTo>
                    <a:pt x="93979" y="27940"/>
                  </a:lnTo>
                  <a:lnTo>
                    <a:pt x="939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91409" y="3768089"/>
              <a:ext cx="93980" cy="27940"/>
            </a:xfrm>
            <a:custGeom>
              <a:avLst/>
              <a:gdLst/>
              <a:ahLst/>
              <a:cxnLst/>
              <a:rect l="l" t="t" r="r" b="b"/>
              <a:pathLst>
                <a:path w="93980" h="27939">
                  <a:moveTo>
                    <a:pt x="93979" y="0"/>
                  </a:moveTo>
                  <a:lnTo>
                    <a:pt x="0" y="14732"/>
                  </a:lnTo>
                  <a:lnTo>
                    <a:pt x="93979" y="27940"/>
                  </a:lnTo>
                  <a:lnTo>
                    <a:pt x="93979" y="14732"/>
                  </a:lnTo>
                  <a:lnTo>
                    <a:pt x="9397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84119" y="3782059"/>
              <a:ext cx="4249420" cy="292100"/>
            </a:xfrm>
            <a:custGeom>
              <a:avLst/>
              <a:gdLst/>
              <a:ahLst/>
              <a:cxnLst/>
              <a:rect l="l" t="t" r="r" b="b"/>
              <a:pathLst>
                <a:path w="4249420" h="292100">
                  <a:moveTo>
                    <a:pt x="0" y="0"/>
                  </a:moveTo>
                  <a:lnTo>
                    <a:pt x="4249420" y="0"/>
                  </a:lnTo>
                  <a:lnTo>
                    <a:pt x="4249420" y="292100"/>
                  </a:lnTo>
                </a:path>
                <a:path w="4249420" h="292100">
                  <a:moveTo>
                    <a:pt x="2524760" y="0"/>
                  </a:moveTo>
                  <a:lnTo>
                    <a:pt x="2527300" y="292100"/>
                  </a:lnTo>
                </a:path>
                <a:path w="4249420" h="292100">
                  <a:moveTo>
                    <a:pt x="1092200" y="0"/>
                  </a:moveTo>
                  <a:lnTo>
                    <a:pt x="1094740" y="29210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411345" y="3559492"/>
            <a:ext cx="36385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I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</a:t>
            </a:r>
            <a:r>
              <a:rPr sz="1100" spc="-1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439920" y="3596640"/>
            <a:ext cx="322580" cy="2540"/>
          </a:xfrm>
          <a:custGeom>
            <a:avLst/>
            <a:gdLst/>
            <a:ahLst/>
            <a:cxnLst/>
            <a:rect l="l" t="t" r="r" b="b"/>
            <a:pathLst>
              <a:path w="322579" h="2539">
                <a:moveTo>
                  <a:pt x="322579" y="0"/>
                </a:moveTo>
                <a:lnTo>
                  <a:pt x="0" y="2539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578735" y="4267771"/>
            <a:ext cx="3022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latin typeface="Calibri"/>
                <a:cs typeface="Calibri"/>
              </a:rPr>
              <a:t>INTA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422900" y="4274820"/>
            <a:ext cx="261620" cy="2540"/>
          </a:xfrm>
          <a:custGeom>
            <a:avLst/>
            <a:gdLst/>
            <a:ahLst/>
            <a:cxnLst/>
            <a:rect l="l" t="t" r="r" b="b"/>
            <a:pathLst>
              <a:path w="261620" h="2539">
                <a:moveTo>
                  <a:pt x="261620" y="0"/>
                </a:moveTo>
                <a:lnTo>
                  <a:pt x="0" y="2539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6032500" y="4236720"/>
            <a:ext cx="259079" cy="60960"/>
            <a:chOff x="6032500" y="4236720"/>
            <a:chExt cx="259079" cy="60960"/>
          </a:xfrm>
        </p:grpSpPr>
        <p:sp>
          <p:nvSpPr>
            <p:cNvPr id="23" name="object 23"/>
            <p:cNvSpPr/>
            <p:nvPr/>
          </p:nvSpPr>
          <p:spPr>
            <a:xfrm>
              <a:off x="6192520" y="4244340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39" h="45720">
                  <a:moveTo>
                    <a:pt x="0" y="45720"/>
                  </a:moveTo>
                  <a:lnTo>
                    <a:pt x="91439" y="30480"/>
                  </a:lnTo>
                  <a:lnTo>
                    <a:pt x="0" y="0"/>
                  </a:lnTo>
                  <a:lnTo>
                    <a:pt x="0" y="30480"/>
                  </a:lnTo>
                  <a:lnTo>
                    <a:pt x="0" y="4572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93789" y="4245610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39" h="45720">
                  <a:moveTo>
                    <a:pt x="0" y="0"/>
                  </a:moveTo>
                  <a:lnTo>
                    <a:pt x="0" y="45719"/>
                  </a:lnTo>
                  <a:lnTo>
                    <a:pt x="91439" y="29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193789" y="4245610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39" h="45720">
                  <a:moveTo>
                    <a:pt x="0" y="45719"/>
                  </a:moveTo>
                  <a:lnTo>
                    <a:pt x="91439" y="29971"/>
                  </a:lnTo>
                  <a:lnTo>
                    <a:pt x="0" y="0"/>
                  </a:lnTo>
                  <a:lnTo>
                    <a:pt x="0" y="29971"/>
                  </a:lnTo>
                  <a:lnTo>
                    <a:pt x="0" y="457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040120" y="4274820"/>
              <a:ext cx="137160" cy="2540"/>
            </a:xfrm>
            <a:custGeom>
              <a:avLst/>
              <a:gdLst/>
              <a:ahLst/>
              <a:cxnLst/>
              <a:rect l="l" t="t" r="r" b="b"/>
              <a:pathLst>
                <a:path w="137160" h="2539">
                  <a:moveTo>
                    <a:pt x="137159" y="0"/>
                  </a:moveTo>
                  <a:lnTo>
                    <a:pt x="0" y="2539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5768340" y="4249420"/>
            <a:ext cx="203200" cy="43180"/>
            <a:chOff x="5768340" y="4249420"/>
            <a:chExt cx="203200" cy="43180"/>
          </a:xfrm>
        </p:grpSpPr>
        <p:sp>
          <p:nvSpPr>
            <p:cNvPr id="28" name="object 28"/>
            <p:cNvSpPr/>
            <p:nvPr/>
          </p:nvSpPr>
          <p:spPr>
            <a:xfrm>
              <a:off x="5932170" y="4258310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33019" y="0"/>
                  </a:moveTo>
                  <a:lnTo>
                    <a:pt x="0" y="0"/>
                  </a:lnTo>
                  <a:lnTo>
                    <a:pt x="0" y="33019"/>
                  </a:lnTo>
                  <a:lnTo>
                    <a:pt x="33019" y="33019"/>
                  </a:lnTo>
                  <a:lnTo>
                    <a:pt x="330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932170" y="4258310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509" y="16509"/>
                  </a:moveTo>
                  <a:lnTo>
                    <a:pt x="33019" y="16509"/>
                  </a:lnTo>
                  <a:lnTo>
                    <a:pt x="33019" y="0"/>
                  </a:lnTo>
                  <a:lnTo>
                    <a:pt x="16509" y="0"/>
                  </a:lnTo>
                  <a:lnTo>
                    <a:pt x="0" y="0"/>
                  </a:lnTo>
                  <a:lnTo>
                    <a:pt x="0" y="16509"/>
                  </a:lnTo>
                  <a:lnTo>
                    <a:pt x="0" y="33019"/>
                  </a:lnTo>
                  <a:lnTo>
                    <a:pt x="16509" y="33019"/>
                  </a:lnTo>
                  <a:lnTo>
                    <a:pt x="33019" y="33019"/>
                  </a:lnTo>
                  <a:lnTo>
                    <a:pt x="33019" y="16509"/>
                  </a:lnTo>
                  <a:lnTo>
                    <a:pt x="16509" y="1650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46140" y="4257040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7780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17780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55970" y="4258310"/>
              <a:ext cx="30480" cy="33020"/>
            </a:xfrm>
            <a:custGeom>
              <a:avLst/>
              <a:gdLst/>
              <a:ahLst/>
              <a:cxnLst/>
              <a:rect l="l" t="t" r="r" b="b"/>
              <a:pathLst>
                <a:path w="30479" h="33020">
                  <a:moveTo>
                    <a:pt x="30479" y="0"/>
                  </a:moveTo>
                  <a:lnTo>
                    <a:pt x="0" y="0"/>
                  </a:lnTo>
                  <a:lnTo>
                    <a:pt x="0" y="33019"/>
                  </a:lnTo>
                  <a:lnTo>
                    <a:pt x="30479" y="33019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855970" y="4258310"/>
              <a:ext cx="30480" cy="33020"/>
            </a:xfrm>
            <a:custGeom>
              <a:avLst/>
              <a:gdLst/>
              <a:ahLst/>
              <a:cxnLst/>
              <a:rect l="l" t="t" r="r" b="b"/>
              <a:pathLst>
                <a:path w="30479" h="33020">
                  <a:moveTo>
                    <a:pt x="16001" y="16509"/>
                  </a:moveTo>
                  <a:lnTo>
                    <a:pt x="30479" y="16509"/>
                  </a:lnTo>
                  <a:lnTo>
                    <a:pt x="30479" y="0"/>
                  </a:lnTo>
                  <a:lnTo>
                    <a:pt x="16001" y="0"/>
                  </a:lnTo>
                  <a:lnTo>
                    <a:pt x="0" y="0"/>
                  </a:lnTo>
                  <a:lnTo>
                    <a:pt x="0" y="16509"/>
                  </a:lnTo>
                  <a:lnTo>
                    <a:pt x="0" y="33019"/>
                  </a:lnTo>
                  <a:lnTo>
                    <a:pt x="16001" y="33019"/>
                  </a:lnTo>
                  <a:lnTo>
                    <a:pt x="30479" y="33019"/>
                  </a:lnTo>
                  <a:lnTo>
                    <a:pt x="30479" y="16509"/>
                  </a:lnTo>
                  <a:lnTo>
                    <a:pt x="16001" y="1650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869940" y="4257040"/>
              <a:ext cx="15240" cy="17780"/>
            </a:xfrm>
            <a:custGeom>
              <a:avLst/>
              <a:gdLst/>
              <a:ahLst/>
              <a:cxnLst/>
              <a:rect l="l" t="t" r="r" b="b"/>
              <a:pathLst>
                <a:path w="15239" h="17779">
                  <a:moveTo>
                    <a:pt x="15239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15239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77230" y="4258310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33020" y="0"/>
                  </a:moveTo>
                  <a:lnTo>
                    <a:pt x="0" y="0"/>
                  </a:lnTo>
                  <a:lnTo>
                    <a:pt x="0" y="33019"/>
                  </a:lnTo>
                  <a:lnTo>
                    <a:pt x="33020" y="33019"/>
                  </a:lnTo>
                  <a:lnTo>
                    <a:pt x="330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77230" y="4258310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510" y="16509"/>
                  </a:moveTo>
                  <a:lnTo>
                    <a:pt x="33020" y="16509"/>
                  </a:lnTo>
                  <a:lnTo>
                    <a:pt x="33020" y="0"/>
                  </a:lnTo>
                  <a:lnTo>
                    <a:pt x="16510" y="0"/>
                  </a:lnTo>
                  <a:lnTo>
                    <a:pt x="0" y="0"/>
                  </a:lnTo>
                  <a:lnTo>
                    <a:pt x="0" y="16509"/>
                  </a:lnTo>
                  <a:lnTo>
                    <a:pt x="0" y="33019"/>
                  </a:lnTo>
                  <a:lnTo>
                    <a:pt x="16510" y="33019"/>
                  </a:lnTo>
                  <a:lnTo>
                    <a:pt x="33020" y="33019"/>
                  </a:lnTo>
                  <a:lnTo>
                    <a:pt x="33020" y="16509"/>
                  </a:lnTo>
                  <a:lnTo>
                    <a:pt x="16510" y="1650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775960" y="4257040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7779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17779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301740" y="4074159"/>
            <a:ext cx="845819" cy="383540"/>
          </a:xfrm>
          <a:prstGeom prst="rect">
            <a:avLst/>
          </a:prstGeom>
          <a:ln w="15240">
            <a:solidFill>
              <a:srgbClr val="C00000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775"/>
              </a:spcBef>
            </a:pPr>
            <a:r>
              <a:rPr sz="1100" dirty="0">
                <a:latin typeface="Calibri"/>
                <a:cs typeface="Calibri"/>
              </a:rPr>
              <a:t>Device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i="1" spc="-50" dirty="0">
                <a:latin typeface="Calibri"/>
                <a:cs typeface="Calibri"/>
              </a:rPr>
              <a:t>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147060" y="4074159"/>
            <a:ext cx="845819" cy="383540"/>
          </a:xfrm>
          <a:prstGeom prst="rect">
            <a:avLst/>
          </a:prstGeom>
          <a:ln w="15240">
            <a:solidFill>
              <a:srgbClr val="C00000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 marL="184150">
              <a:lnSpc>
                <a:spcPct val="100000"/>
              </a:lnSpc>
              <a:spcBef>
                <a:spcPts val="775"/>
              </a:spcBef>
            </a:pPr>
            <a:r>
              <a:rPr sz="1100" dirty="0">
                <a:latin typeface="Calibri"/>
                <a:cs typeface="Calibri"/>
              </a:rPr>
              <a:t>Device</a:t>
            </a:r>
            <a:r>
              <a:rPr sz="1100" spc="-50" dirty="0">
                <a:latin typeface="Calibri"/>
                <a:cs typeface="Calibri"/>
              </a:rPr>
              <a:t> 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23720" y="3581400"/>
            <a:ext cx="535940" cy="876300"/>
          </a:xfrm>
          <a:custGeom>
            <a:avLst/>
            <a:gdLst/>
            <a:ahLst/>
            <a:cxnLst/>
            <a:rect l="l" t="t" r="r" b="b"/>
            <a:pathLst>
              <a:path w="535939" h="876300">
                <a:moveTo>
                  <a:pt x="0" y="876300"/>
                </a:moveTo>
                <a:lnTo>
                  <a:pt x="535940" y="876300"/>
                </a:lnTo>
                <a:lnTo>
                  <a:pt x="535940" y="0"/>
                </a:lnTo>
                <a:lnTo>
                  <a:pt x="0" y="0"/>
                </a:lnTo>
                <a:lnTo>
                  <a:pt x="0" y="876300"/>
                </a:lnTo>
                <a:close/>
              </a:path>
            </a:pathLst>
          </a:custGeom>
          <a:ln w="15239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2020" y="4839597"/>
            <a:ext cx="1047972" cy="153936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Simultaneous</a:t>
            </a:r>
            <a:r>
              <a:rPr spc="-185" dirty="0"/>
              <a:t> </a:t>
            </a:r>
            <a:r>
              <a:rPr spc="-10" dirty="0"/>
              <a:t>Requests..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8067675" cy="3463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17526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1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were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organized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priority </a:t>
            </a:r>
            <a:r>
              <a:rPr sz="2400" dirty="0">
                <a:latin typeface="Arial MT"/>
                <a:cs typeface="Arial MT"/>
              </a:rPr>
              <a:t>structure,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each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own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 </a:t>
            </a:r>
            <a:r>
              <a:rPr sz="2400" spc="-10" dirty="0">
                <a:latin typeface="Arial MT"/>
                <a:cs typeface="Arial MT"/>
              </a:rPr>
              <a:t>interrupt-acknowledge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line.</a:t>
            </a:r>
            <a:endParaRPr sz="24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were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organized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daisy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chain </a:t>
            </a:r>
            <a:r>
              <a:rPr sz="2400" dirty="0">
                <a:latin typeface="Arial MT"/>
                <a:cs typeface="Arial MT"/>
              </a:rPr>
              <a:t>fashion,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shared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line,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interrupt-</a:t>
            </a:r>
            <a:r>
              <a:rPr sz="2400" spc="-10" dirty="0">
                <a:latin typeface="Arial MT"/>
                <a:cs typeface="Arial MT"/>
              </a:rPr>
              <a:t>acknowledge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propagated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through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spc="-10" dirty="0">
                <a:latin typeface="Arial MT"/>
                <a:cs typeface="Arial MT"/>
              </a:rPr>
              <a:t>devices.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A</a:t>
            </a:r>
            <a:r>
              <a:rPr sz="2400" spc="-1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combination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priority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structure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daisy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chain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scheme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also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used.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Simultaneous</a:t>
            </a:r>
            <a:r>
              <a:rPr spc="-185" dirty="0"/>
              <a:t> </a:t>
            </a:r>
            <a:r>
              <a:rPr spc="-10" dirty="0"/>
              <a:t>Requests..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8800" y="1686432"/>
            <a:ext cx="7781925" cy="170815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organized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groups.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Each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group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assigned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different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priority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level.</a:t>
            </a:r>
            <a:endParaRPr sz="24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56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All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single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group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share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 </a:t>
            </a:r>
            <a:r>
              <a:rPr sz="2400" dirty="0">
                <a:latin typeface="Arial MT"/>
                <a:cs typeface="Arial MT"/>
              </a:rPr>
              <a:t>request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connected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form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daisy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chain.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44979" y="3723640"/>
            <a:ext cx="3909060" cy="1676400"/>
            <a:chOff x="1744979" y="3723640"/>
            <a:chExt cx="3909060" cy="1676400"/>
          </a:xfrm>
        </p:grpSpPr>
        <p:sp>
          <p:nvSpPr>
            <p:cNvPr id="5" name="object 5"/>
            <p:cNvSpPr/>
            <p:nvPr/>
          </p:nvSpPr>
          <p:spPr>
            <a:xfrm>
              <a:off x="1753869" y="3732530"/>
              <a:ext cx="1229360" cy="1661160"/>
            </a:xfrm>
            <a:custGeom>
              <a:avLst/>
              <a:gdLst/>
              <a:ahLst/>
              <a:cxnLst/>
              <a:rect l="l" t="t" r="r" b="b"/>
              <a:pathLst>
                <a:path w="1229360" h="1661160">
                  <a:moveTo>
                    <a:pt x="1229359" y="0"/>
                  </a:moveTo>
                  <a:lnTo>
                    <a:pt x="0" y="0"/>
                  </a:lnTo>
                  <a:lnTo>
                    <a:pt x="0" y="1661160"/>
                  </a:lnTo>
                  <a:lnTo>
                    <a:pt x="1229359" y="1661160"/>
                  </a:lnTo>
                  <a:lnTo>
                    <a:pt x="1229359" y="0"/>
                  </a:lnTo>
                  <a:close/>
                </a:path>
              </a:pathLst>
            </a:custGeom>
            <a:solidFill>
              <a:srgbClr val="F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53869" y="3732530"/>
              <a:ext cx="1229360" cy="1661160"/>
            </a:xfrm>
            <a:custGeom>
              <a:avLst/>
              <a:gdLst/>
              <a:ahLst/>
              <a:cxnLst/>
              <a:rect l="l" t="t" r="r" b="b"/>
              <a:pathLst>
                <a:path w="1229360" h="1661160">
                  <a:moveTo>
                    <a:pt x="0" y="1661160"/>
                  </a:moveTo>
                  <a:lnTo>
                    <a:pt x="1229359" y="1661160"/>
                  </a:lnTo>
                  <a:lnTo>
                    <a:pt x="1229359" y="0"/>
                  </a:lnTo>
                  <a:lnTo>
                    <a:pt x="0" y="0"/>
                  </a:lnTo>
                  <a:lnTo>
                    <a:pt x="0" y="1661160"/>
                  </a:lnTo>
                  <a:close/>
                </a:path>
              </a:pathLst>
            </a:custGeom>
            <a:ln w="31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52599" y="3731260"/>
              <a:ext cx="1229360" cy="1661160"/>
            </a:xfrm>
            <a:custGeom>
              <a:avLst/>
              <a:gdLst/>
              <a:ahLst/>
              <a:cxnLst/>
              <a:rect l="l" t="t" r="r" b="b"/>
              <a:pathLst>
                <a:path w="1229360" h="1661160">
                  <a:moveTo>
                    <a:pt x="0" y="1661160"/>
                  </a:moveTo>
                  <a:lnTo>
                    <a:pt x="1229360" y="1661160"/>
                  </a:lnTo>
                  <a:lnTo>
                    <a:pt x="1229360" y="0"/>
                  </a:lnTo>
                  <a:lnTo>
                    <a:pt x="0" y="0"/>
                  </a:lnTo>
                  <a:lnTo>
                    <a:pt x="0" y="1661160"/>
                  </a:lnTo>
                  <a:close/>
                </a:path>
              </a:pathLst>
            </a:custGeom>
            <a:ln w="1524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52599" y="3731260"/>
              <a:ext cx="2540" cy="1661160"/>
            </a:xfrm>
            <a:custGeom>
              <a:avLst/>
              <a:gdLst/>
              <a:ahLst/>
              <a:cxnLst/>
              <a:rect l="l" t="t" r="r" b="b"/>
              <a:pathLst>
                <a:path w="2539" h="1661160">
                  <a:moveTo>
                    <a:pt x="0" y="1661159"/>
                  </a:moveTo>
                  <a:lnTo>
                    <a:pt x="2539" y="0"/>
                  </a:lnTo>
                </a:path>
              </a:pathLst>
            </a:custGeom>
            <a:ln w="15240">
              <a:solidFill>
                <a:srgbClr val="B1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52599" y="3731260"/>
              <a:ext cx="2540" cy="1661160"/>
            </a:xfrm>
            <a:custGeom>
              <a:avLst/>
              <a:gdLst/>
              <a:ahLst/>
              <a:cxnLst/>
              <a:rect l="l" t="t" r="r" b="b"/>
              <a:pathLst>
                <a:path w="2539" h="1661160">
                  <a:moveTo>
                    <a:pt x="0" y="1661159"/>
                  </a:moveTo>
                  <a:lnTo>
                    <a:pt x="2539" y="0"/>
                  </a:lnTo>
                </a:path>
              </a:pathLst>
            </a:custGeom>
            <a:ln w="1524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52439" y="4193540"/>
              <a:ext cx="93980" cy="45720"/>
            </a:xfrm>
            <a:custGeom>
              <a:avLst/>
              <a:gdLst/>
              <a:ahLst/>
              <a:cxnLst/>
              <a:rect l="l" t="t" r="r" b="b"/>
              <a:pathLst>
                <a:path w="93979" h="45720">
                  <a:moveTo>
                    <a:pt x="0" y="45720"/>
                  </a:moveTo>
                  <a:lnTo>
                    <a:pt x="93980" y="30480"/>
                  </a:lnTo>
                  <a:lnTo>
                    <a:pt x="0" y="0"/>
                  </a:lnTo>
                  <a:lnTo>
                    <a:pt x="0" y="30480"/>
                  </a:lnTo>
                  <a:lnTo>
                    <a:pt x="0" y="4572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53709" y="4194810"/>
              <a:ext cx="93980" cy="45720"/>
            </a:xfrm>
            <a:custGeom>
              <a:avLst/>
              <a:gdLst/>
              <a:ahLst/>
              <a:cxnLst/>
              <a:rect l="l" t="t" r="r" b="b"/>
              <a:pathLst>
                <a:path w="93979" h="45720">
                  <a:moveTo>
                    <a:pt x="0" y="0"/>
                  </a:moveTo>
                  <a:lnTo>
                    <a:pt x="0" y="45719"/>
                  </a:lnTo>
                  <a:lnTo>
                    <a:pt x="93979" y="29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53709" y="4194810"/>
              <a:ext cx="93980" cy="45720"/>
            </a:xfrm>
            <a:custGeom>
              <a:avLst/>
              <a:gdLst/>
              <a:ahLst/>
              <a:cxnLst/>
              <a:rect l="l" t="t" r="r" b="b"/>
              <a:pathLst>
                <a:path w="93979" h="45720">
                  <a:moveTo>
                    <a:pt x="0" y="45719"/>
                  </a:moveTo>
                  <a:lnTo>
                    <a:pt x="93979" y="29971"/>
                  </a:lnTo>
                  <a:lnTo>
                    <a:pt x="0" y="0"/>
                  </a:lnTo>
                  <a:lnTo>
                    <a:pt x="0" y="29971"/>
                  </a:lnTo>
                  <a:lnTo>
                    <a:pt x="0" y="457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70119" y="4224020"/>
              <a:ext cx="782320" cy="2540"/>
            </a:xfrm>
            <a:custGeom>
              <a:avLst/>
              <a:gdLst/>
              <a:ahLst/>
              <a:cxnLst/>
              <a:rect l="l" t="t" r="r" b="b"/>
              <a:pathLst>
                <a:path w="782320" h="2539">
                  <a:moveTo>
                    <a:pt x="782319" y="0"/>
                  </a:moveTo>
                  <a:lnTo>
                    <a:pt x="0" y="2539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4338320" y="4759959"/>
            <a:ext cx="15240" cy="17780"/>
          </a:xfrm>
          <a:custGeom>
            <a:avLst/>
            <a:gdLst/>
            <a:ahLst/>
            <a:cxnLst/>
            <a:rect l="l" t="t" r="r" b="b"/>
            <a:pathLst>
              <a:path w="15239" h="17779">
                <a:moveTo>
                  <a:pt x="0" y="17779"/>
                </a:moveTo>
                <a:lnTo>
                  <a:pt x="15239" y="0"/>
                </a:lnTo>
                <a:lnTo>
                  <a:pt x="0" y="0"/>
                </a:lnTo>
                <a:lnTo>
                  <a:pt x="0" y="17779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38320" y="4653279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0" y="15240"/>
                </a:moveTo>
                <a:lnTo>
                  <a:pt x="15239" y="0"/>
                </a:lnTo>
                <a:lnTo>
                  <a:pt x="0" y="0"/>
                </a:lnTo>
                <a:lnTo>
                  <a:pt x="0" y="1524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38320" y="4561840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0" y="15240"/>
                </a:moveTo>
                <a:lnTo>
                  <a:pt x="15239" y="0"/>
                </a:lnTo>
                <a:lnTo>
                  <a:pt x="0" y="0"/>
                </a:lnTo>
                <a:lnTo>
                  <a:pt x="0" y="1524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141470" y="4109339"/>
            <a:ext cx="4051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Calibri"/>
                <a:cs typeface="Calibri"/>
              </a:rPr>
              <a:t>Device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95975" y="4109339"/>
            <a:ext cx="4051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Calibri"/>
                <a:cs typeface="Calibri"/>
              </a:rPr>
              <a:t>Device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515100" y="5354320"/>
            <a:ext cx="538480" cy="60960"/>
            <a:chOff x="6515100" y="5354320"/>
            <a:chExt cx="538480" cy="60960"/>
          </a:xfrm>
        </p:grpSpPr>
        <p:sp>
          <p:nvSpPr>
            <p:cNvPr id="20" name="object 20"/>
            <p:cNvSpPr/>
            <p:nvPr/>
          </p:nvSpPr>
          <p:spPr>
            <a:xfrm>
              <a:off x="6954519" y="5361940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40" h="45720">
                  <a:moveTo>
                    <a:pt x="0" y="45720"/>
                  </a:moveTo>
                  <a:lnTo>
                    <a:pt x="91439" y="30480"/>
                  </a:lnTo>
                  <a:lnTo>
                    <a:pt x="0" y="0"/>
                  </a:lnTo>
                  <a:lnTo>
                    <a:pt x="0" y="30480"/>
                  </a:lnTo>
                  <a:lnTo>
                    <a:pt x="0" y="4572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955790" y="5363210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40" h="45720">
                  <a:moveTo>
                    <a:pt x="0" y="0"/>
                  </a:moveTo>
                  <a:lnTo>
                    <a:pt x="0" y="45719"/>
                  </a:lnTo>
                  <a:lnTo>
                    <a:pt x="91439" y="29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955790" y="5363210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40" h="45720">
                  <a:moveTo>
                    <a:pt x="0" y="45719"/>
                  </a:moveTo>
                  <a:lnTo>
                    <a:pt x="91439" y="29971"/>
                  </a:lnTo>
                  <a:lnTo>
                    <a:pt x="0" y="0"/>
                  </a:lnTo>
                  <a:lnTo>
                    <a:pt x="0" y="29971"/>
                  </a:lnTo>
                  <a:lnTo>
                    <a:pt x="0" y="457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22720" y="5392420"/>
              <a:ext cx="431800" cy="2540"/>
            </a:xfrm>
            <a:custGeom>
              <a:avLst/>
              <a:gdLst/>
              <a:ahLst/>
              <a:cxnLst/>
              <a:rect l="l" t="t" r="r" b="b"/>
              <a:pathLst>
                <a:path w="431800" h="2539">
                  <a:moveTo>
                    <a:pt x="431800" y="0"/>
                  </a:moveTo>
                  <a:lnTo>
                    <a:pt x="0" y="2539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4762500" y="5354320"/>
            <a:ext cx="891540" cy="60960"/>
            <a:chOff x="4762500" y="5354320"/>
            <a:chExt cx="891540" cy="60960"/>
          </a:xfrm>
        </p:grpSpPr>
        <p:sp>
          <p:nvSpPr>
            <p:cNvPr id="25" name="object 25"/>
            <p:cNvSpPr/>
            <p:nvPr/>
          </p:nvSpPr>
          <p:spPr>
            <a:xfrm>
              <a:off x="5552440" y="5361940"/>
              <a:ext cx="93980" cy="45720"/>
            </a:xfrm>
            <a:custGeom>
              <a:avLst/>
              <a:gdLst/>
              <a:ahLst/>
              <a:cxnLst/>
              <a:rect l="l" t="t" r="r" b="b"/>
              <a:pathLst>
                <a:path w="93979" h="45720">
                  <a:moveTo>
                    <a:pt x="0" y="45720"/>
                  </a:moveTo>
                  <a:lnTo>
                    <a:pt x="93980" y="30480"/>
                  </a:lnTo>
                  <a:lnTo>
                    <a:pt x="0" y="0"/>
                  </a:lnTo>
                  <a:lnTo>
                    <a:pt x="0" y="30480"/>
                  </a:lnTo>
                  <a:lnTo>
                    <a:pt x="0" y="4572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53709" y="5363210"/>
              <a:ext cx="93980" cy="45720"/>
            </a:xfrm>
            <a:custGeom>
              <a:avLst/>
              <a:gdLst/>
              <a:ahLst/>
              <a:cxnLst/>
              <a:rect l="l" t="t" r="r" b="b"/>
              <a:pathLst>
                <a:path w="93979" h="45720">
                  <a:moveTo>
                    <a:pt x="0" y="0"/>
                  </a:moveTo>
                  <a:lnTo>
                    <a:pt x="0" y="45719"/>
                  </a:lnTo>
                  <a:lnTo>
                    <a:pt x="93979" y="29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553709" y="5363210"/>
              <a:ext cx="93980" cy="45720"/>
            </a:xfrm>
            <a:custGeom>
              <a:avLst/>
              <a:gdLst/>
              <a:ahLst/>
              <a:cxnLst/>
              <a:rect l="l" t="t" r="r" b="b"/>
              <a:pathLst>
                <a:path w="93979" h="45720">
                  <a:moveTo>
                    <a:pt x="0" y="45719"/>
                  </a:moveTo>
                  <a:lnTo>
                    <a:pt x="93979" y="29971"/>
                  </a:lnTo>
                  <a:lnTo>
                    <a:pt x="0" y="0"/>
                  </a:lnTo>
                  <a:lnTo>
                    <a:pt x="0" y="29971"/>
                  </a:lnTo>
                  <a:lnTo>
                    <a:pt x="0" y="457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70120" y="5392420"/>
              <a:ext cx="782320" cy="2540"/>
            </a:xfrm>
            <a:custGeom>
              <a:avLst/>
              <a:gdLst/>
              <a:ahLst/>
              <a:cxnLst/>
              <a:rect l="l" t="t" r="r" b="b"/>
              <a:pathLst>
                <a:path w="782320" h="2539">
                  <a:moveTo>
                    <a:pt x="782319" y="0"/>
                  </a:moveTo>
                  <a:lnTo>
                    <a:pt x="0" y="2539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2682239" y="3723640"/>
            <a:ext cx="4401820" cy="1691639"/>
            <a:chOff x="2682239" y="3723640"/>
            <a:chExt cx="4401820" cy="1691639"/>
          </a:xfrm>
        </p:grpSpPr>
        <p:sp>
          <p:nvSpPr>
            <p:cNvPr id="30" name="object 30"/>
            <p:cNvSpPr/>
            <p:nvPr/>
          </p:nvSpPr>
          <p:spPr>
            <a:xfrm>
              <a:off x="6954519" y="4193540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40" h="45720">
                  <a:moveTo>
                    <a:pt x="0" y="45720"/>
                  </a:moveTo>
                  <a:lnTo>
                    <a:pt x="91439" y="30480"/>
                  </a:lnTo>
                  <a:lnTo>
                    <a:pt x="0" y="0"/>
                  </a:lnTo>
                  <a:lnTo>
                    <a:pt x="0" y="30480"/>
                  </a:lnTo>
                  <a:lnTo>
                    <a:pt x="0" y="4572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55789" y="4194810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40" h="45720">
                  <a:moveTo>
                    <a:pt x="0" y="0"/>
                  </a:moveTo>
                  <a:lnTo>
                    <a:pt x="0" y="45719"/>
                  </a:lnTo>
                  <a:lnTo>
                    <a:pt x="91439" y="29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955789" y="4194810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40" h="45720">
                  <a:moveTo>
                    <a:pt x="0" y="45719"/>
                  </a:moveTo>
                  <a:lnTo>
                    <a:pt x="91439" y="29971"/>
                  </a:lnTo>
                  <a:lnTo>
                    <a:pt x="0" y="0"/>
                  </a:lnTo>
                  <a:lnTo>
                    <a:pt x="0" y="29971"/>
                  </a:lnTo>
                  <a:lnTo>
                    <a:pt x="0" y="457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07639" y="3731260"/>
              <a:ext cx="4246880" cy="1460500"/>
            </a:xfrm>
            <a:custGeom>
              <a:avLst/>
              <a:gdLst/>
              <a:ahLst/>
              <a:cxnLst/>
              <a:rect l="l" t="t" r="r" b="b"/>
              <a:pathLst>
                <a:path w="4246880" h="1460500">
                  <a:moveTo>
                    <a:pt x="4246880" y="492759"/>
                  </a:moveTo>
                  <a:lnTo>
                    <a:pt x="3815080" y="495300"/>
                  </a:lnTo>
                </a:path>
                <a:path w="4246880" h="1460500">
                  <a:moveTo>
                    <a:pt x="1630680" y="1168400"/>
                  </a:moveTo>
                  <a:lnTo>
                    <a:pt x="1633220" y="1460500"/>
                  </a:lnTo>
                </a:path>
                <a:path w="4246880" h="1460500">
                  <a:moveTo>
                    <a:pt x="1630680" y="0"/>
                  </a:moveTo>
                  <a:lnTo>
                    <a:pt x="1633220" y="292100"/>
                  </a:lnTo>
                </a:path>
                <a:path w="4246880" h="1460500">
                  <a:moveTo>
                    <a:pt x="3385820" y="0"/>
                  </a:moveTo>
                  <a:lnTo>
                    <a:pt x="3388360" y="292100"/>
                  </a:lnTo>
                </a:path>
                <a:path w="4246880" h="1460500">
                  <a:moveTo>
                    <a:pt x="3385820" y="1168400"/>
                  </a:moveTo>
                  <a:lnTo>
                    <a:pt x="3388360" y="1460500"/>
                  </a:lnTo>
                </a:path>
                <a:path w="4246880" h="1460500">
                  <a:moveTo>
                    <a:pt x="91440" y="1153159"/>
                  </a:moveTo>
                  <a:lnTo>
                    <a:pt x="0" y="1168400"/>
                  </a:lnTo>
                  <a:lnTo>
                    <a:pt x="91440" y="1183639"/>
                  </a:lnTo>
                  <a:lnTo>
                    <a:pt x="91440" y="1168400"/>
                  </a:lnTo>
                  <a:lnTo>
                    <a:pt x="91440" y="1153159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08909" y="4885690"/>
              <a:ext cx="91440" cy="30480"/>
            </a:xfrm>
            <a:custGeom>
              <a:avLst/>
              <a:gdLst/>
              <a:ahLst/>
              <a:cxnLst/>
              <a:rect l="l" t="t" r="r" b="b"/>
              <a:pathLst>
                <a:path w="91439" h="30479">
                  <a:moveTo>
                    <a:pt x="91439" y="0"/>
                  </a:moveTo>
                  <a:lnTo>
                    <a:pt x="0" y="16002"/>
                  </a:lnTo>
                  <a:lnTo>
                    <a:pt x="91439" y="30480"/>
                  </a:lnTo>
                  <a:lnTo>
                    <a:pt x="914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708909" y="4885690"/>
              <a:ext cx="91440" cy="30480"/>
            </a:xfrm>
            <a:custGeom>
              <a:avLst/>
              <a:gdLst/>
              <a:ahLst/>
              <a:cxnLst/>
              <a:rect l="l" t="t" r="r" b="b"/>
              <a:pathLst>
                <a:path w="91439" h="30479">
                  <a:moveTo>
                    <a:pt x="91439" y="0"/>
                  </a:moveTo>
                  <a:lnTo>
                    <a:pt x="0" y="16002"/>
                  </a:lnTo>
                  <a:lnTo>
                    <a:pt x="91439" y="30480"/>
                  </a:lnTo>
                  <a:lnTo>
                    <a:pt x="91439" y="16002"/>
                  </a:lnTo>
                  <a:lnTo>
                    <a:pt x="9143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799079" y="4899660"/>
              <a:ext cx="4277360" cy="508000"/>
            </a:xfrm>
            <a:custGeom>
              <a:avLst/>
              <a:gdLst/>
              <a:ahLst/>
              <a:cxnLst/>
              <a:rect l="l" t="t" r="r" b="b"/>
              <a:pathLst>
                <a:path w="4277359" h="508000">
                  <a:moveTo>
                    <a:pt x="0" y="0"/>
                  </a:moveTo>
                  <a:lnTo>
                    <a:pt x="4277360" y="2539"/>
                  </a:lnTo>
                </a:path>
                <a:path w="4277359" h="508000">
                  <a:moveTo>
                    <a:pt x="1000759" y="507999"/>
                  </a:moveTo>
                  <a:lnTo>
                    <a:pt x="1092199" y="492759"/>
                  </a:lnTo>
                  <a:lnTo>
                    <a:pt x="1000759" y="477519"/>
                  </a:lnTo>
                  <a:lnTo>
                    <a:pt x="1000759" y="492759"/>
                  </a:lnTo>
                  <a:lnTo>
                    <a:pt x="1000759" y="507999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01109" y="5378450"/>
              <a:ext cx="91440" cy="30480"/>
            </a:xfrm>
            <a:custGeom>
              <a:avLst/>
              <a:gdLst/>
              <a:ahLst/>
              <a:cxnLst/>
              <a:rect l="l" t="t" r="r" b="b"/>
              <a:pathLst>
                <a:path w="91439" h="30479">
                  <a:moveTo>
                    <a:pt x="0" y="0"/>
                  </a:moveTo>
                  <a:lnTo>
                    <a:pt x="0" y="30480"/>
                  </a:lnTo>
                  <a:lnTo>
                    <a:pt x="91439" y="15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01109" y="5378450"/>
              <a:ext cx="91440" cy="30480"/>
            </a:xfrm>
            <a:custGeom>
              <a:avLst/>
              <a:gdLst/>
              <a:ahLst/>
              <a:cxnLst/>
              <a:rect l="l" t="t" r="r" b="b"/>
              <a:pathLst>
                <a:path w="91439" h="30479">
                  <a:moveTo>
                    <a:pt x="0" y="30480"/>
                  </a:moveTo>
                  <a:lnTo>
                    <a:pt x="91439" y="1524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3048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689859" y="5100320"/>
              <a:ext cx="1109980" cy="292100"/>
            </a:xfrm>
            <a:custGeom>
              <a:avLst/>
              <a:gdLst/>
              <a:ahLst/>
              <a:cxnLst/>
              <a:rect l="l" t="t" r="r" b="b"/>
              <a:pathLst>
                <a:path w="1109979" h="292100">
                  <a:moveTo>
                    <a:pt x="1109979" y="292099"/>
                  </a:moveTo>
                  <a:lnTo>
                    <a:pt x="678306" y="292099"/>
                  </a:lnTo>
                  <a:lnTo>
                    <a:pt x="678306" y="0"/>
                  </a:lnTo>
                  <a:lnTo>
                    <a:pt x="0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2032635" y="5603875"/>
            <a:ext cx="1073785" cy="33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05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Priority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arbitration</a:t>
            </a:r>
            <a:endParaRPr sz="1100">
              <a:latin typeface="Calibri"/>
              <a:cs typeface="Calibri"/>
            </a:endParaRPr>
          </a:p>
          <a:p>
            <a:pPr marR="12700" algn="ctr">
              <a:lnSpc>
                <a:spcPts val="1205"/>
              </a:lnSpc>
            </a:pPr>
            <a:r>
              <a:rPr sz="1100" spc="-10" dirty="0">
                <a:latin typeface="Calibri"/>
                <a:cs typeface="Calibri"/>
              </a:rPr>
              <a:t>circuit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514600" y="3723640"/>
            <a:ext cx="4569460" cy="1907539"/>
            <a:chOff x="2514600" y="3723640"/>
            <a:chExt cx="4569460" cy="1907539"/>
          </a:xfrm>
        </p:grpSpPr>
        <p:sp>
          <p:nvSpPr>
            <p:cNvPr id="42" name="object 42"/>
            <p:cNvSpPr/>
            <p:nvPr/>
          </p:nvSpPr>
          <p:spPr>
            <a:xfrm>
              <a:off x="2522220" y="5209540"/>
              <a:ext cx="30480" cy="58419"/>
            </a:xfrm>
            <a:custGeom>
              <a:avLst/>
              <a:gdLst/>
              <a:ahLst/>
              <a:cxnLst/>
              <a:rect l="l" t="t" r="r" b="b"/>
              <a:pathLst>
                <a:path w="30480" h="58420">
                  <a:moveTo>
                    <a:pt x="30480" y="58420"/>
                  </a:moveTo>
                  <a:lnTo>
                    <a:pt x="15240" y="0"/>
                  </a:lnTo>
                  <a:lnTo>
                    <a:pt x="0" y="58420"/>
                  </a:lnTo>
                  <a:lnTo>
                    <a:pt x="15240" y="58420"/>
                  </a:lnTo>
                  <a:lnTo>
                    <a:pt x="30480" y="5842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23489" y="5210810"/>
              <a:ext cx="30480" cy="58419"/>
            </a:xfrm>
            <a:custGeom>
              <a:avLst/>
              <a:gdLst/>
              <a:ahLst/>
              <a:cxnLst/>
              <a:rect l="l" t="t" r="r" b="b"/>
              <a:pathLst>
                <a:path w="30480" h="58420">
                  <a:moveTo>
                    <a:pt x="15240" y="0"/>
                  </a:moveTo>
                  <a:lnTo>
                    <a:pt x="0" y="58419"/>
                  </a:lnTo>
                  <a:lnTo>
                    <a:pt x="30480" y="58419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523489" y="5210810"/>
              <a:ext cx="30480" cy="58419"/>
            </a:xfrm>
            <a:custGeom>
              <a:avLst/>
              <a:gdLst/>
              <a:ahLst/>
              <a:cxnLst/>
              <a:rect l="l" t="t" r="r" b="b"/>
              <a:pathLst>
                <a:path w="30480" h="58420">
                  <a:moveTo>
                    <a:pt x="30480" y="58419"/>
                  </a:moveTo>
                  <a:lnTo>
                    <a:pt x="15240" y="0"/>
                  </a:lnTo>
                  <a:lnTo>
                    <a:pt x="0" y="58419"/>
                  </a:lnTo>
                  <a:lnTo>
                    <a:pt x="15240" y="58419"/>
                  </a:lnTo>
                  <a:lnTo>
                    <a:pt x="30480" y="584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537459" y="4193540"/>
              <a:ext cx="1353820" cy="1430020"/>
            </a:xfrm>
            <a:custGeom>
              <a:avLst/>
              <a:gdLst/>
              <a:ahLst/>
              <a:cxnLst/>
              <a:rect l="l" t="t" r="r" b="b"/>
              <a:pathLst>
                <a:path w="1353820" h="1430020">
                  <a:moveTo>
                    <a:pt x="0" y="1092200"/>
                  </a:moveTo>
                  <a:lnTo>
                    <a:pt x="2539" y="1430020"/>
                  </a:lnTo>
                </a:path>
                <a:path w="1353820" h="1430020">
                  <a:moveTo>
                    <a:pt x="1262379" y="45720"/>
                  </a:moveTo>
                  <a:lnTo>
                    <a:pt x="1353819" y="30480"/>
                  </a:lnTo>
                  <a:lnTo>
                    <a:pt x="1262379" y="0"/>
                  </a:lnTo>
                  <a:lnTo>
                    <a:pt x="1262379" y="30480"/>
                  </a:lnTo>
                  <a:lnTo>
                    <a:pt x="1262379" y="4572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01110" y="4194810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39" h="45720">
                  <a:moveTo>
                    <a:pt x="0" y="0"/>
                  </a:moveTo>
                  <a:lnTo>
                    <a:pt x="0" y="45719"/>
                  </a:lnTo>
                  <a:lnTo>
                    <a:pt x="91439" y="29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801110" y="4194810"/>
              <a:ext cx="91440" cy="45720"/>
            </a:xfrm>
            <a:custGeom>
              <a:avLst/>
              <a:gdLst/>
              <a:ahLst/>
              <a:cxnLst/>
              <a:rect l="l" t="t" r="r" b="b"/>
              <a:pathLst>
                <a:path w="91439" h="45720">
                  <a:moveTo>
                    <a:pt x="0" y="45719"/>
                  </a:moveTo>
                  <a:lnTo>
                    <a:pt x="91439" y="29971"/>
                  </a:lnTo>
                  <a:lnTo>
                    <a:pt x="0" y="0"/>
                  </a:lnTo>
                  <a:lnTo>
                    <a:pt x="0" y="29971"/>
                  </a:lnTo>
                  <a:lnTo>
                    <a:pt x="0" y="457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689860" y="4008120"/>
              <a:ext cx="1109980" cy="218440"/>
            </a:xfrm>
            <a:custGeom>
              <a:avLst/>
              <a:gdLst/>
              <a:ahLst/>
              <a:cxnLst/>
              <a:rect l="l" t="t" r="r" b="b"/>
              <a:pathLst>
                <a:path w="1109979" h="218439">
                  <a:moveTo>
                    <a:pt x="1109979" y="215899"/>
                  </a:moveTo>
                  <a:lnTo>
                    <a:pt x="0" y="218439"/>
                  </a:lnTo>
                </a:path>
                <a:path w="1109979" h="218439">
                  <a:moveTo>
                    <a:pt x="109219" y="0"/>
                  </a:moveTo>
                  <a:lnTo>
                    <a:pt x="17779" y="15239"/>
                  </a:lnTo>
                  <a:lnTo>
                    <a:pt x="109219" y="30479"/>
                  </a:lnTo>
                  <a:lnTo>
                    <a:pt x="109219" y="15239"/>
                  </a:lnTo>
                  <a:lnTo>
                    <a:pt x="109219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708910" y="4009390"/>
              <a:ext cx="91440" cy="30480"/>
            </a:xfrm>
            <a:custGeom>
              <a:avLst/>
              <a:gdLst/>
              <a:ahLst/>
              <a:cxnLst/>
              <a:rect l="l" t="t" r="r" b="b"/>
              <a:pathLst>
                <a:path w="91439" h="30479">
                  <a:moveTo>
                    <a:pt x="91439" y="0"/>
                  </a:moveTo>
                  <a:lnTo>
                    <a:pt x="0" y="15240"/>
                  </a:lnTo>
                  <a:lnTo>
                    <a:pt x="91439" y="30480"/>
                  </a:lnTo>
                  <a:lnTo>
                    <a:pt x="914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708910" y="4009390"/>
              <a:ext cx="91440" cy="30480"/>
            </a:xfrm>
            <a:custGeom>
              <a:avLst/>
              <a:gdLst/>
              <a:ahLst/>
              <a:cxnLst/>
              <a:rect l="l" t="t" r="r" b="b"/>
              <a:pathLst>
                <a:path w="91439" h="30479">
                  <a:moveTo>
                    <a:pt x="91439" y="0"/>
                  </a:moveTo>
                  <a:lnTo>
                    <a:pt x="0" y="15240"/>
                  </a:lnTo>
                  <a:lnTo>
                    <a:pt x="91439" y="30480"/>
                  </a:lnTo>
                  <a:lnTo>
                    <a:pt x="91439" y="15240"/>
                  </a:lnTo>
                  <a:lnTo>
                    <a:pt x="9143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799079" y="3731260"/>
              <a:ext cx="4277360" cy="292100"/>
            </a:xfrm>
            <a:custGeom>
              <a:avLst/>
              <a:gdLst/>
              <a:ahLst/>
              <a:cxnLst/>
              <a:rect l="l" t="t" r="r" b="b"/>
              <a:pathLst>
                <a:path w="4277359" h="292100">
                  <a:moveTo>
                    <a:pt x="0" y="292100"/>
                  </a:moveTo>
                  <a:lnTo>
                    <a:pt x="569341" y="292100"/>
                  </a:lnTo>
                  <a:lnTo>
                    <a:pt x="569341" y="0"/>
                  </a:lnTo>
                  <a:lnTo>
                    <a:pt x="4277360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1913508" y="4255551"/>
            <a:ext cx="165100" cy="5797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sz="1100" spc="-10" dirty="0">
                <a:latin typeface="Calibri"/>
                <a:cs typeface="Calibri"/>
              </a:rPr>
              <a:t>Processor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921759" y="5191759"/>
            <a:ext cx="848360" cy="386080"/>
          </a:xfrm>
          <a:prstGeom prst="rect">
            <a:avLst/>
          </a:prstGeom>
          <a:ln w="15240">
            <a:solidFill>
              <a:srgbClr val="C00000"/>
            </a:solidFill>
          </a:ln>
        </p:spPr>
        <p:txBody>
          <a:bodyPr vert="horz" wrap="square" lIns="0" tIns="100965" rIns="0" bIns="0" rtlCol="0">
            <a:spAutoFit/>
          </a:bodyPr>
          <a:lstStyle/>
          <a:p>
            <a:pPr marL="232410">
              <a:lnSpc>
                <a:spcPct val="100000"/>
              </a:lnSpc>
              <a:spcBef>
                <a:spcPts val="795"/>
              </a:spcBef>
            </a:pPr>
            <a:r>
              <a:rPr sz="1100" spc="-10" dirty="0">
                <a:latin typeface="Calibri"/>
                <a:cs typeface="Calibri"/>
              </a:rPr>
              <a:t>Device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676900" y="5191759"/>
            <a:ext cx="845819" cy="386080"/>
          </a:xfrm>
          <a:prstGeom prst="rect">
            <a:avLst/>
          </a:prstGeom>
          <a:ln w="15240">
            <a:solidFill>
              <a:srgbClr val="C00000"/>
            </a:solidFill>
          </a:ln>
        </p:spPr>
        <p:txBody>
          <a:bodyPr vert="horz" wrap="square" lIns="0" tIns="100965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795"/>
              </a:spcBef>
            </a:pPr>
            <a:r>
              <a:rPr sz="1100" spc="-10" dirty="0">
                <a:latin typeface="Calibri"/>
                <a:cs typeface="Calibri"/>
              </a:rPr>
              <a:t>Device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402965" y="3492817"/>
            <a:ext cx="4648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I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NT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429000" y="3530600"/>
            <a:ext cx="325120" cy="2540"/>
          </a:xfrm>
          <a:custGeom>
            <a:avLst/>
            <a:gdLst/>
            <a:ahLst/>
            <a:cxnLst/>
            <a:rect l="l" t="t" r="r" b="b"/>
            <a:pathLst>
              <a:path w="325120" h="2539">
                <a:moveTo>
                  <a:pt x="325120" y="0"/>
                </a:moveTo>
                <a:lnTo>
                  <a:pt x="0" y="2539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3402965" y="4663820"/>
            <a:ext cx="4660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IN</a:t>
            </a:r>
            <a:r>
              <a:rPr sz="1100" spc="-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i="1" spc="-50" dirty="0">
                <a:latin typeface="Calibri"/>
                <a:cs typeface="Calibri"/>
              </a:rPr>
              <a:t>p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2390139" y="3924300"/>
            <a:ext cx="4140200" cy="1275080"/>
            <a:chOff x="2390139" y="3924300"/>
            <a:chExt cx="4140200" cy="1275080"/>
          </a:xfrm>
        </p:grpSpPr>
        <p:sp>
          <p:nvSpPr>
            <p:cNvPr id="59" name="object 59"/>
            <p:cNvSpPr/>
            <p:nvPr/>
          </p:nvSpPr>
          <p:spPr>
            <a:xfrm>
              <a:off x="3429000" y="4561840"/>
              <a:ext cx="2677160" cy="215900"/>
            </a:xfrm>
            <a:custGeom>
              <a:avLst/>
              <a:gdLst/>
              <a:ahLst/>
              <a:cxnLst/>
              <a:rect l="l" t="t" r="r" b="b"/>
              <a:pathLst>
                <a:path w="2677160" h="215900">
                  <a:moveTo>
                    <a:pt x="307339" y="139700"/>
                  </a:moveTo>
                  <a:lnTo>
                    <a:pt x="0" y="142240"/>
                  </a:lnTo>
                </a:path>
                <a:path w="2677160" h="215900">
                  <a:moveTo>
                    <a:pt x="2664460" y="215900"/>
                  </a:moveTo>
                  <a:lnTo>
                    <a:pt x="2677160" y="198120"/>
                  </a:lnTo>
                  <a:lnTo>
                    <a:pt x="2664460" y="198120"/>
                  </a:lnTo>
                  <a:lnTo>
                    <a:pt x="2664460" y="215900"/>
                  </a:lnTo>
                </a:path>
                <a:path w="2677160" h="215900">
                  <a:moveTo>
                    <a:pt x="2664460" y="106680"/>
                  </a:moveTo>
                  <a:lnTo>
                    <a:pt x="2677160" y="91440"/>
                  </a:lnTo>
                  <a:lnTo>
                    <a:pt x="2664460" y="91440"/>
                  </a:lnTo>
                  <a:lnTo>
                    <a:pt x="2664460" y="106680"/>
                  </a:lnTo>
                </a:path>
                <a:path w="2677160" h="215900">
                  <a:moveTo>
                    <a:pt x="2664460" y="15240"/>
                  </a:moveTo>
                  <a:lnTo>
                    <a:pt x="2677160" y="0"/>
                  </a:lnTo>
                  <a:lnTo>
                    <a:pt x="2664460" y="0"/>
                  </a:lnTo>
                  <a:lnTo>
                    <a:pt x="2664460" y="1524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921759" y="4023360"/>
              <a:ext cx="2600960" cy="383540"/>
            </a:xfrm>
            <a:custGeom>
              <a:avLst/>
              <a:gdLst/>
              <a:ahLst/>
              <a:cxnLst/>
              <a:rect l="l" t="t" r="r" b="b"/>
              <a:pathLst>
                <a:path w="2600959" h="383539">
                  <a:moveTo>
                    <a:pt x="1755139" y="383539"/>
                  </a:moveTo>
                  <a:lnTo>
                    <a:pt x="2600960" y="383539"/>
                  </a:lnTo>
                  <a:lnTo>
                    <a:pt x="2600960" y="0"/>
                  </a:lnTo>
                  <a:lnTo>
                    <a:pt x="1755139" y="0"/>
                  </a:lnTo>
                  <a:lnTo>
                    <a:pt x="1755139" y="383539"/>
                  </a:lnTo>
                  <a:close/>
                </a:path>
                <a:path w="2600959" h="383539">
                  <a:moveTo>
                    <a:pt x="0" y="383539"/>
                  </a:moveTo>
                  <a:lnTo>
                    <a:pt x="848360" y="383539"/>
                  </a:lnTo>
                  <a:lnTo>
                    <a:pt x="848360" y="0"/>
                  </a:lnTo>
                  <a:lnTo>
                    <a:pt x="0" y="0"/>
                  </a:lnTo>
                  <a:lnTo>
                    <a:pt x="0" y="383539"/>
                  </a:lnTo>
                  <a:close/>
                </a:path>
              </a:pathLst>
            </a:custGeom>
            <a:ln w="1524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399029" y="3933189"/>
              <a:ext cx="292100" cy="1259840"/>
            </a:xfrm>
            <a:custGeom>
              <a:avLst/>
              <a:gdLst/>
              <a:ahLst/>
              <a:cxnLst/>
              <a:rect l="l" t="t" r="r" b="b"/>
              <a:pathLst>
                <a:path w="292100" h="1259839">
                  <a:moveTo>
                    <a:pt x="292100" y="0"/>
                  </a:moveTo>
                  <a:lnTo>
                    <a:pt x="0" y="0"/>
                  </a:lnTo>
                  <a:lnTo>
                    <a:pt x="0" y="1259840"/>
                  </a:lnTo>
                  <a:lnTo>
                    <a:pt x="292100" y="1259840"/>
                  </a:lnTo>
                  <a:lnTo>
                    <a:pt x="292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399029" y="3933189"/>
              <a:ext cx="292100" cy="1259840"/>
            </a:xfrm>
            <a:custGeom>
              <a:avLst/>
              <a:gdLst/>
              <a:ahLst/>
              <a:cxnLst/>
              <a:rect l="l" t="t" r="r" b="b"/>
              <a:pathLst>
                <a:path w="292100" h="1259839">
                  <a:moveTo>
                    <a:pt x="0" y="1259840"/>
                  </a:moveTo>
                  <a:lnTo>
                    <a:pt x="292100" y="1259840"/>
                  </a:lnTo>
                  <a:lnTo>
                    <a:pt x="292100" y="0"/>
                  </a:lnTo>
                  <a:lnTo>
                    <a:pt x="0" y="0"/>
                  </a:lnTo>
                  <a:lnTo>
                    <a:pt x="0" y="125984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397759" y="3931920"/>
              <a:ext cx="292100" cy="1259840"/>
            </a:xfrm>
            <a:custGeom>
              <a:avLst/>
              <a:gdLst/>
              <a:ahLst/>
              <a:cxnLst/>
              <a:rect l="l" t="t" r="r" b="b"/>
              <a:pathLst>
                <a:path w="292100" h="1259839">
                  <a:moveTo>
                    <a:pt x="0" y="1259839"/>
                  </a:moveTo>
                  <a:lnTo>
                    <a:pt x="292100" y="1259839"/>
                  </a:lnTo>
                  <a:lnTo>
                    <a:pt x="292100" y="0"/>
                  </a:lnTo>
                  <a:lnTo>
                    <a:pt x="0" y="0"/>
                  </a:lnTo>
                  <a:lnTo>
                    <a:pt x="0" y="1259839"/>
                  </a:lnTo>
                  <a:close/>
                </a:path>
              </a:pathLst>
            </a:custGeom>
            <a:ln w="1524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3217291" y="4217416"/>
            <a:ext cx="3727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Calibri"/>
                <a:cs typeface="Calibri"/>
              </a:rPr>
              <a:t>INTA1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217291" y="5387975"/>
            <a:ext cx="4375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INTA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i="1" spc="-50" dirty="0">
                <a:latin typeface="Calibri"/>
                <a:cs typeface="Calibri"/>
              </a:rPr>
              <a:t>p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66" name="object 6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3753" y="6224085"/>
            <a:ext cx="3620496" cy="517554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Controlling</a:t>
            </a:r>
            <a:r>
              <a:rPr spc="-155" dirty="0"/>
              <a:t> </a:t>
            </a:r>
            <a:r>
              <a:rPr dirty="0"/>
              <a:t>Device</a:t>
            </a:r>
            <a:r>
              <a:rPr spc="-155" dirty="0"/>
              <a:t> </a:t>
            </a:r>
            <a:r>
              <a:rPr spc="-10" dirty="0"/>
              <a:t>Requests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4916"/>
            <a:ext cx="7979409" cy="4655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Only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those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devices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that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being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used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program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should</a:t>
            </a:r>
            <a:endParaRPr sz="22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latin typeface="Arial MT"/>
                <a:cs typeface="Arial MT"/>
              </a:rPr>
              <a:t>be</a:t>
            </a:r>
            <a:r>
              <a:rPr sz="2200" spc="-8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allowed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generate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interrupt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requests.</a:t>
            </a:r>
            <a:endParaRPr sz="2200">
              <a:latin typeface="Arial MT"/>
              <a:cs typeface="Arial MT"/>
            </a:endParaRPr>
          </a:p>
          <a:p>
            <a:pPr marL="354965" marR="481965" indent="-342900">
              <a:lnSpc>
                <a:spcPct val="100000"/>
              </a:lnSpc>
              <a:spcBef>
                <a:spcPts val="52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spc="-114" dirty="0">
                <a:latin typeface="Arial MT"/>
                <a:cs typeface="Arial MT"/>
              </a:rPr>
              <a:t>To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control</a:t>
            </a:r>
            <a:r>
              <a:rPr sz="2200" spc="-114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which devices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allowed to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generate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interrupt </a:t>
            </a:r>
            <a:r>
              <a:rPr sz="2200" dirty="0">
                <a:latin typeface="Arial MT"/>
                <a:cs typeface="Arial MT"/>
              </a:rPr>
              <a:t>requests,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interface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circuit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each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I/O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device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has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an </a:t>
            </a:r>
            <a:r>
              <a:rPr sz="2200" spc="-10" dirty="0">
                <a:latin typeface="Arial MT"/>
                <a:cs typeface="Arial MT"/>
              </a:rPr>
              <a:t>interrupt-</a:t>
            </a:r>
            <a:r>
              <a:rPr sz="2200" dirty="0">
                <a:latin typeface="Arial MT"/>
                <a:cs typeface="Arial MT"/>
              </a:rPr>
              <a:t>enable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bit.</a:t>
            </a:r>
            <a:endParaRPr sz="2200">
              <a:latin typeface="Arial MT"/>
              <a:cs typeface="Arial MT"/>
            </a:endParaRPr>
          </a:p>
          <a:p>
            <a:pPr marL="354965" marR="318770" indent="-342900">
              <a:lnSpc>
                <a:spcPct val="100000"/>
              </a:lnSpc>
              <a:spcBef>
                <a:spcPts val="545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If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interrupt-</a:t>
            </a:r>
            <a:r>
              <a:rPr sz="2200" dirty="0">
                <a:latin typeface="Arial MT"/>
                <a:cs typeface="Arial MT"/>
              </a:rPr>
              <a:t>enable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bit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device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interface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set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1, </a:t>
            </a:r>
            <a:r>
              <a:rPr sz="2200" dirty="0">
                <a:latin typeface="Arial MT"/>
                <a:cs typeface="Arial MT"/>
              </a:rPr>
              <a:t>then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device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allowed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generate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interrupt-request.</a:t>
            </a:r>
            <a:endParaRPr sz="22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52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spc="-10" dirty="0">
                <a:latin typeface="Arial MT"/>
                <a:cs typeface="Arial MT"/>
              </a:rPr>
              <a:t>Interrupt-</a:t>
            </a:r>
            <a:r>
              <a:rPr sz="2200" dirty="0">
                <a:latin typeface="Arial MT"/>
                <a:cs typeface="Arial MT"/>
              </a:rPr>
              <a:t>enable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bit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device’s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interface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circuit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determines </a:t>
            </a:r>
            <a:r>
              <a:rPr sz="2200" dirty="0">
                <a:latin typeface="Arial MT"/>
                <a:cs typeface="Arial MT"/>
              </a:rPr>
              <a:t>whether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device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allowed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generate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interrupt request.</a:t>
            </a:r>
            <a:endParaRPr sz="2200">
              <a:latin typeface="Arial MT"/>
              <a:cs typeface="Arial MT"/>
            </a:endParaRPr>
          </a:p>
          <a:p>
            <a:pPr marL="354965" marR="76835" indent="-342900">
              <a:lnSpc>
                <a:spcPct val="100000"/>
              </a:lnSpc>
              <a:spcBef>
                <a:spcPts val="545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spc="-10" dirty="0">
                <a:latin typeface="Arial MT"/>
                <a:cs typeface="Arial MT"/>
              </a:rPr>
              <a:t>Interrupt-</a:t>
            </a:r>
            <a:r>
              <a:rPr sz="2200" dirty="0">
                <a:latin typeface="Arial MT"/>
                <a:cs typeface="Arial MT"/>
              </a:rPr>
              <a:t>enable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bit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processor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status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register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or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the </a:t>
            </a:r>
            <a:r>
              <a:rPr sz="2200" dirty="0">
                <a:latin typeface="Arial MT"/>
                <a:cs typeface="Arial MT"/>
              </a:rPr>
              <a:t>priority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structure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interrupts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determines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whether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given </a:t>
            </a:r>
            <a:r>
              <a:rPr sz="2200" dirty="0">
                <a:latin typeface="Arial MT"/>
                <a:cs typeface="Arial MT"/>
              </a:rPr>
              <a:t>interrupt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will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accepted.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Controlling</a:t>
            </a:r>
            <a:r>
              <a:rPr spc="-155" dirty="0"/>
              <a:t> </a:t>
            </a:r>
            <a:r>
              <a:rPr dirty="0"/>
              <a:t>Device</a:t>
            </a:r>
            <a:r>
              <a:rPr spc="-155" dirty="0"/>
              <a:t> </a:t>
            </a:r>
            <a:r>
              <a:rPr spc="-10" dirty="0"/>
              <a:t>Requests..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864869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dirty="0"/>
              <a:t>For</a:t>
            </a:r>
            <a:r>
              <a:rPr spc="-70" dirty="0"/>
              <a:t> </a:t>
            </a:r>
            <a:r>
              <a:rPr dirty="0"/>
              <a:t>example,</a:t>
            </a:r>
            <a:r>
              <a:rPr spc="-50" dirty="0"/>
              <a:t> </a:t>
            </a:r>
            <a:r>
              <a:rPr dirty="0"/>
              <a:t>keyboard</a:t>
            </a:r>
            <a:r>
              <a:rPr spc="-25" dirty="0"/>
              <a:t> </a:t>
            </a:r>
            <a:r>
              <a:rPr spc="-10" dirty="0"/>
              <a:t>interrupt-</a:t>
            </a:r>
            <a:r>
              <a:rPr dirty="0"/>
              <a:t>enable,</a:t>
            </a:r>
            <a:r>
              <a:rPr spc="-85" dirty="0"/>
              <a:t> </a:t>
            </a:r>
            <a:r>
              <a:rPr dirty="0"/>
              <a:t>KEN,</a:t>
            </a:r>
            <a:r>
              <a:rPr spc="-50" dirty="0"/>
              <a:t> </a:t>
            </a:r>
            <a:r>
              <a:rPr spc="-25" dirty="0"/>
              <a:t>and </a:t>
            </a:r>
            <a:r>
              <a:rPr dirty="0"/>
              <a:t>display</a:t>
            </a:r>
            <a:r>
              <a:rPr spc="-55" dirty="0"/>
              <a:t> </a:t>
            </a:r>
            <a:r>
              <a:rPr spc="-10" dirty="0"/>
              <a:t>interrupt-</a:t>
            </a:r>
            <a:r>
              <a:rPr dirty="0"/>
              <a:t>enable,</a:t>
            </a:r>
            <a:r>
              <a:rPr spc="-75" dirty="0"/>
              <a:t> </a:t>
            </a:r>
            <a:r>
              <a:rPr dirty="0"/>
              <a:t>DEN,</a:t>
            </a:r>
            <a:r>
              <a:rPr spc="-60" dirty="0"/>
              <a:t> </a:t>
            </a:r>
            <a:r>
              <a:rPr dirty="0"/>
              <a:t>flags</a:t>
            </a:r>
            <a:r>
              <a:rPr spc="-55" dirty="0"/>
              <a:t> </a:t>
            </a:r>
            <a:r>
              <a:rPr dirty="0"/>
              <a:t>in</a:t>
            </a:r>
            <a:r>
              <a:rPr spc="-70" dirty="0"/>
              <a:t> </a:t>
            </a:r>
            <a:r>
              <a:rPr spc="-10" dirty="0"/>
              <a:t>register </a:t>
            </a:r>
            <a:r>
              <a:rPr dirty="0"/>
              <a:t>CONTROL</a:t>
            </a:r>
            <a:r>
              <a:rPr spc="-125" dirty="0"/>
              <a:t> </a:t>
            </a:r>
            <a:r>
              <a:rPr dirty="0"/>
              <a:t>in</a:t>
            </a:r>
            <a:r>
              <a:rPr spc="-60" dirty="0"/>
              <a:t> </a:t>
            </a:r>
            <a:r>
              <a:rPr dirty="0"/>
              <a:t>Figure</a:t>
            </a:r>
            <a:r>
              <a:rPr spc="-50" dirty="0"/>
              <a:t> </a:t>
            </a:r>
            <a:r>
              <a:rPr spc="-20" dirty="0"/>
              <a:t>4.3.</a:t>
            </a:r>
          </a:p>
          <a:p>
            <a:pPr marL="354965" marR="730885" indent="-34290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dirty="0"/>
              <a:t>If</a:t>
            </a:r>
            <a:r>
              <a:rPr spc="-60" dirty="0"/>
              <a:t> </a:t>
            </a:r>
            <a:r>
              <a:rPr dirty="0"/>
              <a:t>either</a:t>
            </a:r>
            <a:r>
              <a:rPr spc="-40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dirty="0"/>
              <a:t>these</a:t>
            </a:r>
            <a:r>
              <a:rPr spc="-40" dirty="0"/>
              <a:t> </a:t>
            </a:r>
            <a:r>
              <a:rPr dirty="0"/>
              <a:t>flags</a:t>
            </a:r>
            <a:r>
              <a:rPr spc="-50" dirty="0"/>
              <a:t> </a:t>
            </a:r>
            <a:r>
              <a:rPr dirty="0"/>
              <a:t>is</a:t>
            </a:r>
            <a:r>
              <a:rPr spc="-50" dirty="0"/>
              <a:t> </a:t>
            </a:r>
            <a:r>
              <a:rPr dirty="0"/>
              <a:t>set,</a:t>
            </a:r>
            <a:r>
              <a:rPr spc="-5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interface</a:t>
            </a:r>
            <a:r>
              <a:rPr spc="-40" dirty="0"/>
              <a:t> </a:t>
            </a:r>
            <a:r>
              <a:rPr spc="-10" dirty="0"/>
              <a:t>circuit </a:t>
            </a:r>
            <a:r>
              <a:rPr dirty="0"/>
              <a:t>generates</a:t>
            </a:r>
            <a:r>
              <a:rPr spc="-90" dirty="0"/>
              <a:t> </a:t>
            </a:r>
            <a:r>
              <a:rPr dirty="0"/>
              <a:t>an</a:t>
            </a:r>
            <a:r>
              <a:rPr spc="-105" dirty="0"/>
              <a:t> </a:t>
            </a:r>
            <a:r>
              <a:rPr dirty="0"/>
              <a:t>interrupt</a:t>
            </a:r>
            <a:r>
              <a:rPr spc="-90" dirty="0"/>
              <a:t> </a:t>
            </a:r>
            <a:r>
              <a:rPr dirty="0"/>
              <a:t>request</a:t>
            </a:r>
            <a:r>
              <a:rPr spc="-100" dirty="0"/>
              <a:t> </a:t>
            </a:r>
            <a:r>
              <a:rPr dirty="0"/>
              <a:t>whenever</a:t>
            </a:r>
            <a:r>
              <a:rPr spc="-55" dirty="0"/>
              <a:t> </a:t>
            </a:r>
            <a:r>
              <a:rPr spc="-25" dirty="0"/>
              <a:t>the </a:t>
            </a:r>
            <a:r>
              <a:rPr spc="-10" dirty="0"/>
              <a:t>corresponding</a:t>
            </a:r>
            <a:r>
              <a:rPr spc="-70" dirty="0"/>
              <a:t> </a:t>
            </a:r>
            <a:r>
              <a:rPr dirty="0"/>
              <a:t>status</a:t>
            </a:r>
            <a:r>
              <a:rPr spc="-45" dirty="0"/>
              <a:t> </a:t>
            </a:r>
            <a:r>
              <a:rPr dirty="0"/>
              <a:t>flag</a:t>
            </a:r>
            <a:r>
              <a:rPr spc="-40" dirty="0"/>
              <a:t> </a:t>
            </a:r>
            <a:r>
              <a:rPr dirty="0"/>
              <a:t>in</a:t>
            </a:r>
            <a:r>
              <a:rPr spc="-50" dirty="0"/>
              <a:t> </a:t>
            </a:r>
            <a:r>
              <a:rPr dirty="0"/>
              <a:t>register</a:t>
            </a:r>
            <a:r>
              <a:rPr spc="-45" dirty="0"/>
              <a:t> </a:t>
            </a:r>
            <a:r>
              <a:rPr spc="-55" dirty="0"/>
              <a:t>STATUS</a:t>
            </a:r>
            <a:r>
              <a:rPr spc="-45" dirty="0"/>
              <a:t> </a:t>
            </a:r>
            <a:r>
              <a:rPr dirty="0"/>
              <a:t>is</a:t>
            </a:r>
            <a:r>
              <a:rPr spc="-50" dirty="0"/>
              <a:t> </a:t>
            </a:r>
            <a:r>
              <a:rPr spc="-20" dirty="0"/>
              <a:t>set.</a:t>
            </a:r>
          </a:p>
          <a:p>
            <a:pPr marL="354965" marR="434975" indent="-342900">
              <a:lnSpc>
                <a:spcPct val="1000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dirty="0"/>
              <a:t>At</a:t>
            </a:r>
            <a:r>
              <a:rPr spc="-50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same</a:t>
            </a:r>
            <a:r>
              <a:rPr spc="-30" dirty="0"/>
              <a:t> </a:t>
            </a:r>
            <a:r>
              <a:rPr dirty="0"/>
              <a:t>time,</a:t>
            </a:r>
            <a:r>
              <a:rPr spc="-45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interface</a:t>
            </a:r>
            <a:r>
              <a:rPr spc="-30" dirty="0"/>
              <a:t> </a:t>
            </a:r>
            <a:r>
              <a:rPr dirty="0"/>
              <a:t>circuit</a:t>
            </a:r>
            <a:r>
              <a:rPr spc="-45" dirty="0"/>
              <a:t> </a:t>
            </a:r>
            <a:r>
              <a:rPr dirty="0"/>
              <a:t>sets</a:t>
            </a:r>
            <a:r>
              <a:rPr spc="-45" dirty="0"/>
              <a:t> </a:t>
            </a:r>
            <a:r>
              <a:rPr dirty="0"/>
              <a:t>bit</a:t>
            </a:r>
            <a:r>
              <a:rPr spc="-45" dirty="0"/>
              <a:t> </a:t>
            </a:r>
            <a:r>
              <a:rPr dirty="0"/>
              <a:t>KIRQ</a:t>
            </a:r>
            <a:r>
              <a:rPr spc="-45" dirty="0"/>
              <a:t> </a:t>
            </a:r>
            <a:r>
              <a:rPr spc="-25" dirty="0"/>
              <a:t>or </a:t>
            </a:r>
            <a:r>
              <a:rPr dirty="0"/>
              <a:t>DIRQ</a:t>
            </a:r>
            <a:r>
              <a:rPr spc="-70" dirty="0"/>
              <a:t> </a:t>
            </a:r>
            <a:r>
              <a:rPr dirty="0"/>
              <a:t>to</a:t>
            </a:r>
            <a:r>
              <a:rPr spc="-65" dirty="0"/>
              <a:t> </a:t>
            </a:r>
            <a:r>
              <a:rPr dirty="0"/>
              <a:t>indicate</a:t>
            </a:r>
            <a:r>
              <a:rPr spc="-55" dirty="0"/>
              <a:t> </a:t>
            </a:r>
            <a:r>
              <a:rPr dirty="0"/>
              <a:t>that</a:t>
            </a:r>
            <a:r>
              <a:rPr spc="-70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dirty="0"/>
              <a:t>keyboard</a:t>
            </a:r>
            <a:r>
              <a:rPr spc="-20" dirty="0"/>
              <a:t> </a:t>
            </a:r>
            <a:r>
              <a:rPr dirty="0"/>
              <a:t>or</a:t>
            </a:r>
            <a:r>
              <a:rPr spc="-55" dirty="0"/>
              <a:t> </a:t>
            </a:r>
            <a:r>
              <a:rPr dirty="0"/>
              <a:t>display</a:t>
            </a:r>
            <a:r>
              <a:rPr spc="-60" dirty="0"/>
              <a:t> </a:t>
            </a:r>
            <a:r>
              <a:rPr spc="-10" dirty="0"/>
              <a:t>unit, </a:t>
            </a:r>
            <a:r>
              <a:rPr spc="-20" dirty="0"/>
              <a:t>respectively,</a:t>
            </a:r>
            <a:r>
              <a:rPr dirty="0"/>
              <a:t> is</a:t>
            </a:r>
            <a:r>
              <a:rPr spc="-55" dirty="0"/>
              <a:t> </a:t>
            </a:r>
            <a:r>
              <a:rPr spc="-10" dirty="0"/>
              <a:t>requesting</a:t>
            </a:r>
            <a:r>
              <a:rPr spc="-75" dirty="0"/>
              <a:t> </a:t>
            </a:r>
            <a:r>
              <a:rPr dirty="0"/>
              <a:t>an</a:t>
            </a:r>
            <a:r>
              <a:rPr spc="-55" dirty="0"/>
              <a:t> </a:t>
            </a:r>
            <a:r>
              <a:rPr spc="-10" dirty="0"/>
              <a:t>interrupt.</a:t>
            </a:r>
          </a:p>
          <a:p>
            <a:pPr marL="354965" marR="5080" indent="-342900">
              <a:lnSpc>
                <a:spcPct val="100000"/>
              </a:lnSpc>
              <a:spcBef>
                <a:spcPts val="58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dirty="0"/>
              <a:t>If</a:t>
            </a:r>
            <a:r>
              <a:rPr spc="-40" dirty="0"/>
              <a:t> </a:t>
            </a:r>
            <a:r>
              <a:rPr dirty="0"/>
              <a:t>an</a:t>
            </a:r>
            <a:r>
              <a:rPr spc="-25" dirty="0"/>
              <a:t> </a:t>
            </a:r>
            <a:r>
              <a:rPr spc="-20" dirty="0"/>
              <a:t>interrupt-</a:t>
            </a:r>
            <a:r>
              <a:rPr dirty="0"/>
              <a:t>enable</a:t>
            </a:r>
            <a:r>
              <a:rPr spc="-50" dirty="0"/>
              <a:t> </a:t>
            </a:r>
            <a:r>
              <a:rPr dirty="0"/>
              <a:t>bit</a:t>
            </a:r>
            <a:r>
              <a:rPr spc="-40" dirty="0"/>
              <a:t> </a:t>
            </a:r>
            <a:r>
              <a:rPr dirty="0"/>
              <a:t>is</a:t>
            </a:r>
            <a:r>
              <a:rPr spc="-35" dirty="0"/>
              <a:t> </a:t>
            </a:r>
            <a:r>
              <a:rPr dirty="0"/>
              <a:t>equal</a:t>
            </a:r>
            <a:r>
              <a:rPr spc="-25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dirty="0"/>
              <a:t>0,</a:t>
            </a:r>
            <a:r>
              <a:rPr spc="-3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interface</a:t>
            </a:r>
            <a:r>
              <a:rPr spc="-20" dirty="0"/>
              <a:t> </a:t>
            </a:r>
            <a:r>
              <a:rPr spc="-10" dirty="0"/>
              <a:t>circuit </a:t>
            </a:r>
            <a:r>
              <a:rPr dirty="0"/>
              <a:t>will</a:t>
            </a:r>
            <a:r>
              <a:rPr spc="-30" dirty="0"/>
              <a:t> </a:t>
            </a:r>
            <a:r>
              <a:rPr dirty="0"/>
              <a:t>not</a:t>
            </a:r>
            <a:r>
              <a:rPr spc="-75" dirty="0"/>
              <a:t> </a:t>
            </a:r>
            <a:r>
              <a:rPr dirty="0"/>
              <a:t>generate</a:t>
            </a:r>
            <a:r>
              <a:rPr spc="-85" dirty="0"/>
              <a:t> </a:t>
            </a:r>
            <a:r>
              <a:rPr dirty="0"/>
              <a:t>an</a:t>
            </a:r>
            <a:r>
              <a:rPr spc="-60" dirty="0"/>
              <a:t> </a:t>
            </a:r>
            <a:r>
              <a:rPr dirty="0"/>
              <a:t>interrupt</a:t>
            </a:r>
            <a:r>
              <a:rPr spc="-70" dirty="0"/>
              <a:t> </a:t>
            </a:r>
            <a:r>
              <a:rPr dirty="0"/>
              <a:t>request,</a:t>
            </a:r>
            <a:r>
              <a:rPr spc="-75" dirty="0"/>
              <a:t> </a:t>
            </a:r>
            <a:r>
              <a:rPr dirty="0"/>
              <a:t>regardless</a:t>
            </a:r>
            <a:r>
              <a:rPr spc="-90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spc="-25" dirty="0"/>
              <a:t>the </a:t>
            </a:r>
            <a:r>
              <a:rPr dirty="0"/>
              <a:t>state</a:t>
            </a:r>
            <a:r>
              <a:rPr spc="-40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status</a:t>
            </a:r>
            <a:r>
              <a:rPr spc="-40" dirty="0"/>
              <a:t> </a:t>
            </a:r>
            <a:r>
              <a:rPr spc="-20" dirty="0"/>
              <a:t>flag.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Controlling</a:t>
            </a:r>
            <a:r>
              <a:rPr spc="-155" dirty="0"/>
              <a:t> </a:t>
            </a:r>
            <a:r>
              <a:rPr dirty="0"/>
              <a:t>Device</a:t>
            </a:r>
            <a:r>
              <a:rPr spc="-155" dirty="0"/>
              <a:t> </a:t>
            </a:r>
            <a:r>
              <a:rPr spc="-10" dirty="0"/>
              <a:t>Requests..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461009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spc="-160" dirty="0"/>
              <a:t>To</a:t>
            </a:r>
            <a:r>
              <a:rPr sz="2800" spc="-35" dirty="0"/>
              <a:t> </a:t>
            </a:r>
            <a:r>
              <a:rPr sz="2800" dirty="0"/>
              <a:t>summarize,</a:t>
            </a:r>
            <a:r>
              <a:rPr sz="2800" spc="-90" dirty="0"/>
              <a:t> </a:t>
            </a:r>
            <a:r>
              <a:rPr sz="2800" dirty="0"/>
              <a:t>there</a:t>
            </a:r>
            <a:r>
              <a:rPr sz="2800" spc="-85" dirty="0"/>
              <a:t> </a:t>
            </a:r>
            <a:r>
              <a:rPr sz="2800" dirty="0"/>
              <a:t>are</a:t>
            </a:r>
            <a:r>
              <a:rPr sz="2800" spc="-75" dirty="0"/>
              <a:t> </a:t>
            </a:r>
            <a:r>
              <a:rPr sz="2800" dirty="0"/>
              <a:t>two</a:t>
            </a:r>
            <a:r>
              <a:rPr sz="2800" spc="-35" dirty="0"/>
              <a:t> </a:t>
            </a:r>
            <a:r>
              <a:rPr sz="2800" spc="-10" dirty="0"/>
              <a:t>independent </a:t>
            </a:r>
            <a:r>
              <a:rPr sz="2800" dirty="0"/>
              <a:t>mechanisms</a:t>
            </a:r>
            <a:r>
              <a:rPr sz="2800" spc="-114" dirty="0"/>
              <a:t> </a:t>
            </a:r>
            <a:r>
              <a:rPr sz="2800" dirty="0"/>
              <a:t>for</a:t>
            </a:r>
            <a:r>
              <a:rPr sz="2800" spc="-105" dirty="0"/>
              <a:t> </a:t>
            </a:r>
            <a:r>
              <a:rPr sz="2800" dirty="0"/>
              <a:t>controlling</a:t>
            </a:r>
            <a:r>
              <a:rPr sz="2800" spc="-100" dirty="0"/>
              <a:t> </a:t>
            </a:r>
            <a:r>
              <a:rPr sz="2800" dirty="0"/>
              <a:t>interrupt</a:t>
            </a:r>
            <a:r>
              <a:rPr sz="2800" spc="-130" dirty="0"/>
              <a:t> </a:t>
            </a:r>
            <a:r>
              <a:rPr sz="2800" spc="-10" dirty="0"/>
              <a:t>requests:</a:t>
            </a:r>
            <a:endParaRPr sz="2800"/>
          </a:p>
          <a:p>
            <a:pPr marL="354965" marR="508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/>
              <a:t>At</a:t>
            </a:r>
            <a:r>
              <a:rPr sz="2800" spc="-40" dirty="0"/>
              <a:t> </a:t>
            </a:r>
            <a:r>
              <a:rPr sz="2800" dirty="0"/>
              <a:t>the</a:t>
            </a:r>
            <a:r>
              <a:rPr sz="2800" spc="-55" dirty="0"/>
              <a:t> </a:t>
            </a:r>
            <a:r>
              <a:rPr sz="2800" dirty="0"/>
              <a:t>device</a:t>
            </a:r>
            <a:r>
              <a:rPr sz="2800" spc="-40" dirty="0"/>
              <a:t> </a:t>
            </a:r>
            <a:r>
              <a:rPr sz="2800" dirty="0"/>
              <a:t>end,</a:t>
            </a:r>
            <a:r>
              <a:rPr sz="2800" spc="-40" dirty="0"/>
              <a:t> </a:t>
            </a:r>
            <a:r>
              <a:rPr sz="2800" dirty="0"/>
              <a:t>an</a:t>
            </a:r>
            <a:r>
              <a:rPr sz="2800" spc="-40" dirty="0"/>
              <a:t> </a:t>
            </a:r>
            <a:r>
              <a:rPr sz="2800" spc="-10" dirty="0"/>
              <a:t>interrupt-</a:t>
            </a:r>
            <a:r>
              <a:rPr sz="2800" dirty="0"/>
              <a:t>enable</a:t>
            </a:r>
            <a:r>
              <a:rPr sz="2800" spc="-40" dirty="0"/>
              <a:t> </a:t>
            </a:r>
            <a:r>
              <a:rPr sz="2800" dirty="0"/>
              <a:t>bit</a:t>
            </a:r>
            <a:r>
              <a:rPr sz="2800" spc="-40" dirty="0"/>
              <a:t> </a:t>
            </a:r>
            <a:r>
              <a:rPr sz="2800" dirty="0"/>
              <a:t>in</a:t>
            </a:r>
            <a:r>
              <a:rPr sz="2800" spc="-40" dirty="0"/>
              <a:t> </a:t>
            </a:r>
            <a:r>
              <a:rPr sz="2800" spc="-50" dirty="0"/>
              <a:t>a </a:t>
            </a:r>
            <a:r>
              <a:rPr sz="2800" dirty="0"/>
              <a:t>control</a:t>
            </a:r>
            <a:r>
              <a:rPr sz="2800" spc="-95" dirty="0"/>
              <a:t> </a:t>
            </a:r>
            <a:r>
              <a:rPr sz="2800" dirty="0"/>
              <a:t>register</a:t>
            </a:r>
            <a:r>
              <a:rPr sz="2800" spc="-90" dirty="0"/>
              <a:t> </a:t>
            </a:r>
            <a:r>
              <a:rPr sz="2800" dirty="0"/>
              <a:t>determines</a:t>
            </a:r>
            <a:r>
              <a:rPr sz="2800" spc="-90" dirty="0"/>
              <a:t> </a:t>
            </a:r>
            <a:r>
              <a:rPr sz="2800" dirty="0"/>
              <a:t>whether</a:t>
            </a:r>
            <a:r>
              <a:rPr sz="2800" spc="-50" dirty="0"/>
              <a:t> </a:t>
            </a:r>
            <a:r>
              <a:rPr sz="2800" dirty="0"/>
              <a:t>the</a:t>
            </a:r>
            <a:r>
              <a:rPr sz="2800" spc="-90" dirty="0"/>
              <a:t> </a:t>
            </a:r>
            <a:r>
              <a:rPr sz="2800" dirty="0"/>
              <a:t>device</a:t>
            </a:r>
            <a:r>
              <a:rPr sz="2800" spc="-110" dirty="0"/>
              <a:t> </a:t>
            </a:r>
            <a:r>
              <a:rPr sz="2800" spc="-25" dirty="0"/>
              <a:t>is </a:t>
            </a:r>
            <a:r>
              <a:rPr sz="2800" dirty="0"/>
              <a:t>allowed</a:t>
            </a:r>
            <a:r>
              <a:rPr sz="2800" spc="-35" dirty="0"/>
              <a:t> </a:t>
            </a:r>
            <a:r>
              <a:rPr sz="2800" dirty="0"/>
              <a:t>to</a:t>
            </a:r>
            <a:r>
              <a:rPr sz="2800" spc="-85" dirty="0"/>
              <a:t> </a:t>
            </a:r>
            <a:r>
              <a:rPr sz="2800" dirty="0"/>
              <a:t>generate</a:t>
            </a:r>
            <a:r>
              <a:rPr sz="2800" spc="-85" dirty="0"/>
              <a:t> </a:t>
            </a:r>
            <a:r>
              <a:rPr sz="2800" dirty="0"/>
              <a:t>an</a:t>
            </a:r>
            <a:r>
              <a:rPr sz="2800" spc="-85" dirty="0"/>
              <a:t> </a:t>
            </a:r>
            <a:r>
              <a:rPr sz="2800" dirty="0"/>
              <a:t>interrupt</a:t>
            </a:r>
            <a:r>
              <a:rPr sz="2800" spc="-80" dirty="0"/>
              <a:t> </a:t>
            </a:r>
            <a:r>
              <a:rPr sz="2800" spc="-10" dirty="0"/>
              <a:t>request.</a:t>
            </a:r>
            <a:endParaRPr sz="2800"/>
          </a:p>
          <a:p>
            <a:pPr marL="354965" marR="8255" indent="-342900">
              <a:lnSpc>
                <a:spcPct val="100000"/>
              </a:lnSpc>
              <a:spcBef>
                <a:spcPts val="66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/>
              <a:t>At</a:t>
            </a:r>
            <a:r>
              <a:rPr sz="2800" spc="-65" dirty="0"/>
              <a:t> </a:t>
            </a:r>
            <a:r>
              <a:rPr sz="2800" dirty="0"/>
              <a:t>the</a:t>
            </a:r>
            <a:r>
              <a:rPr sz="2800" spc="-75" dirty="0"/>
              <a:t> </a:t>
            </a:r>
            <a:r>
              <a:rPr sz="2800" dirty="0"/>
              <a:t>processor</a:t>
            </a:r>
            <a:r>
              <a:rPr sz="2800" spc="-55" dirty="0"/>
              <a:t> </a:t>
            </a:r>
            <a:r>
              <a:rPr sz="2800" dirty="0"/>
              <a:t>end,</a:t>
            </a:r>
            <a:r>
              <a:rPr sz="2800" spc="-60" dirty="0"/>
              <a:t> </a:t>
            </a:r>
            <a:r>
              <a:rPr sz="2800" dirty="0"/>
              <a:t>either</a:t>
            </a:r>
            <a:r>
              <a:rPr sz="2800" spc="-55" dirty="0"/>
              <a:t> </a:t>
            </a:r>
            <a:r>
              <a:rPr sz="2800" dirty="0"/>
              <a:t>an</a:t>
            </a:r>
            <a:r>
              <a:rPr sz="2800" spc="-65" dirty="0"/>
              <a:t> </a:t>
            </a:r>
            <a:r>
              <a:rPr sz="2800" dirty="0"/>
              <a:t>interrupt</a:t>
            </a:r>
            <a:r>
              <a:rPr sz="2800" spc="-60" dirty="0"/>
              <a:t> </a:t>
            </a:r>
            <a:r>
              <a:rPr sz="2800" spc="-10" dirty="0"/>
              <a:t>enable </a:t>
            </a:r>
            <a:r>
              <a:rPr sz="2800" dirty="0"/>
              <a:t>bit</a:t>
            </a:r>
            <a:r>
              <a:rPr sz="2800" spc="-35" dirty="0"/>
              <a:t> </a:t>
            </a:r>
            <a:r>
              <a:rPr sz="2800" dirty="0"/>
              <a:t>in</a:t>
            </a:r>
            <a:r>
              <a:rPr sz="2800" spc="-35" dirty="0"/>
              <a:t> </a:t>
            </a:r>
            <a:r>
              <a:rPr sz="2800" dirty="0"/>
              <a:t>the</a:t>
            </a:r>
            <a:r>
              <a:rPr sz="2800" spc="-35" dirty="0"/>
              <a:t> </a:t>
            </a:r>
            <a:r>
              <a:rPr sz="2800" dirty="0"/>
              <a:t>PS</a:t>
            </a:r>
            <a:r>
              <a:rPr sz="2800" spc="-30" dirty="0"/>
              <a:t> </a:t>
            </a:r>
            <a:r>
              <a:rPr sz="2800" dirty="0"/>
              <a:t>register</a:t>
            </a:r>
            <a:r>
              <a:rPr sz="2800" spc="-30" dirty="0"/>
              <a:t> </a:t>
            </a:r>
            <a:r>
              <a:rPr sz="2800" dirty="0"/>
              <a:t>or</a:t>
            </a:r>
            <a:r>
              <a:rPr sz="2800" spc="-50" dirty="0"/>
              <a:t> </a:t>
            </a:r>
            <a:r>
              <a:rPr sz="2800" dirty="0"/>
              <a:t>a</a:t>
            </a:r>
            <a:r>
              <a:rPr sz="2800" spc="-30" dirty="0"/>
              <a:t> </a:t>
            </a:r>
            <a:r>
              <a:rPr sz="2800" dirty="0"/>
              <a:t>priority</a:t>
            </a:r>
            <a:r>
              <a:rPr sz="2800" spc="-35" dirty="0"/>
              <a:t> </a:t>
            </a:r>
            <a:r>
              <a:rPr sz="2800" spc="-10" dirty="0"/>
              <a:t>structure </a:t>
            </a:r>
            <a:r>
              <a:rPr sz="2800" dirty="0"/>
              <a:t>determines</a:t>
            </a:r>
            <a:r>
              <a:rPr sz="2800" spc="-90" dirty="0"/>
              <a:t> </a:t>
            </a:r>
            <a:r>
              <a:rPr sz="2800" dirty="0"/>
              <a:t>whether</a:t>
            </a:r>
            <a:r>
              <a:rPr sz="2800" spc="-45" dirty="0"/>
              <a:t> </a:t>
            </a:r>
            <a:r>
              <a:rPr sz="2800" dirty="0"/>
              <a:t>a</a:t>
            </a:r>
            <a:r>
              <a:rPr sz="2800" spc="-85" dirty="0"/>
              <a:t> </a:t>
            </a:r>
            <a:r>
              <a:rPr sz="2800" dirty="0"/>
              <a:t>given</a:t>
            </a:r>
            <a:r>
              <a:rPr sz="2800" spc="-90" dirty="0"/>
              <a:t> </a:t>
            </a:r>
            <a:r>
              <a:rPr sz="2800" dirty="0"/>
              <a:t>interrupt</a:t>
            </a:r>
            <a:r>
              <a:rPr sz="2800" spc="-105" dirty="0"/>
              <a:t> </a:t>
            </a:r>
            <a:r>
              <a:rPr sz="2800" dirty="0"/>
              <a:t>request</a:t>
            </a:r>
            <a:r>
              <a:rPr sz="2800" spc="-85" dirty="0"/>
              <a:t> </a:t>
            </a:r>
            <a:r>
              <a:rPr sz="2800" spc="-20" dirty="0"/>
              <a:t>will </a:t>
            </a:r>
            <a:r>
              <a:rPr sz="2800" dirty="0"/>
              <a:t>be</a:t>
            </a:r>
            <a:r>
              <a:rPr sz="2800" spc="-40" dirty="0"/>
              <a:t> </a:t>
            </a:r>
            <a:r>
              <a:rPr sz="2800" spc="-10" dirty="0"/>
              <a:t>accepted.</a:t>
            </a:r>
            <a:endParaRPr sz="28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8006080" cy="5000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457834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Consider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uses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vectored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 </a:t>
            </a:r>
            <a:r>
              <a:rPr sz="2400" dirty="0">
                <a:latin typeface="Arial MT"/>
                <a:cs typeface="Arial MT"/>
              </a:rPr>
              <a:t>scheme,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where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starting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 </a:t>
            </a:r>
            <a:r>
              <a:rPr sz="2400" dirty="0">
                <a:latin typeface="Arial MT"/>
                <a:cs typeface="Arial MT"/>
              </a:rPr>
              <a:t>service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routine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stored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location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INTVEC.</a:t>
            </a:r>
            <a:endParaRPr sz="2400">
              <a:latin typeface="Arial MT"/>
              <a:cs typeface="Arial MT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Interrupts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enabled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setting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interrupt-enable </a:t>
            </a:r>
            <a:r>
              <a:rPr sz="2400" dirty="0">
                <a:latin typeface="Arial MT"/>
                <a:cs typeface="Arial MT"/>
              </a:rPr>
              <a:t>bit,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IE,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status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word,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which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assume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bit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9.</a:t>
            </a:r>
            <a:endParaRPr sz="2400">
              <a:latin typeface="Arial MT"/>
              <a:cs typeface="Arial MT"/>
            </a:endParaRPr>
          </a:p>
          <a:p>
            <a:pPr marL="354965" marR="459105" indent="-342900">
              <a:lnSpc>
                <a:spcPct val="1000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keyboard and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display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unit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connected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this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status,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registers </a:t>
            </a:r>
            <a:r>
              <a:rPr sz="2400" dirty="0">
                <a:latin typeface="Arial MT"/>
                <a:cs typeface="Arial MT"/>
              </a:rPr>
              <a:t>shown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Figure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4.3.</a:t>
            </a:r>
            <a:endParaRPr sz="2400">
              <a:latin typeface="Arial MT"/>
              <a:cs typeface="Arial MT"/>
            </a:endParaRPr>
          </a:p>
          <a:p>
            <a:pPr marL="354965" marR="140335" indent="-342900">
              <a:lnSpc>
                <a:spcPct val="100000"/>
              </a:lnSpc>
              <a:spcBef>
                <a:spcPts val="58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Assume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point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program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called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we </a:t>
            </a:r>
            <a:r>
              <a:rPr sz="2400" dirty="0">
                <a:latin typeface="Arial MT"/>
                <a:cs typeface="Arial MT"/>
              </a:rPr>
              <a:t>wish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input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keyboard and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store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characters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successive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byte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locations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spc="-20" dirty="0">
                <a:latin typeface="Arial MT"/>
                <a:cs typeface="Arial MT"/>
              </a:rPr>
              <a:t>memory,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starting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location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LINE.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499109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pc="-120" dirty="0"/>
              <a:t>To</a:t>
            </a:r>
            <a:r>
              <a:rPr spc="-50" dirty="0"/>
              <a:t> </a:t>
            </a:r>
            <a:r>
              <a:rPr dirty="0"/>
              <a:t>perform</a:t>
            </a:r>
            <a:r>
              <a:rPr spc="-95" dirty="0"/>
              <a:t> </a:t>
            </a:r>
            <a:r>
              <a:rPr dirty="0"/>
              <a:t>this</a:t>
            </a:r>
            <a:r>
              <a:rPr spc="-85" dirty="0"/>
              <a:t> </a:t>
            </a:r>
            <a:r>
              <a:rPr dirty="0"/>
              <a:t>operation</a:t>
            </a:r>
            <a:r>
              <a:rPr spc="-90" dirty="0"/>
              <a:t> </a:t>
            </a:r>
            <a:r>
              <a:rPr dirty="0"/>
              <a:t>using</a:t>
            </a:r>
            <a:r>
              <a:rPr spc="-65" dirty="0"/>
              <a:t> </a:t>
            </a:r>
            <a:r>
              <a:rPr dirty="0"/>
              <a:t>interrupts,</a:t>
            </a:r>
            <a:r>
              <a:rPr spc="-80" dirty="0"/>
              <a:t> </a:t>
            </a:r>
            <a:r>
              <a:rPr dirty="0"/>
              <a:t>we</a:t>
            </a:r>
            <a:r>
              <a:rPr spc="-60" dirty="0"/>
              <a:t> </a:t>
            </a:r>
            <a:r>
              <a:rPr dirty="0"/>
              <a:t>need</a:t>
            </a:r>
            <a:r>
              <a:rPr spc="-65" dirty="0"/>
              <a:t> </a:t>
            </a:r>
            <a:r>
              <a:rPr spc="-25" dirty="0"/>
              <a:t>to </a:t>
            </a:r>
            <a:r>
              <a:rPr dirty="0"/>
              <a:t>initialize</a:t>
            </a:r>
            <a:r>
              <a:rPr spc="-90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dirty="0"/>
              <a:t>interrupt</a:t>
            </a:r>
            <a:r>
              <a:rPr spc="-80" dirty="0"/>
              <a:t> </a:t>
            </a:r>
            <a:r>
              <a:rPr dirty="0"/>
              <a:t>process,</a:t>
            </a:r>
            <a:r>
              <a:rPr spc="-70" dirty="0"/>
              <a:t> </a:t>
            </a:r>
            <a:r>
              <a:rPr dirty="0"/>
              <a:t>as</a:t>
            </a:r>
            <a:r>
              <a:rPr spc="-65" dirty="0"/>
              <a:t> </a:t>
            </a:r>
            <a:r>
              <a:rPr spc="-10" dirty="0"/>
              <a:t>follows:</a:t>
            </a:r>
          </a:p>
          <a:p>
            <a:pPr marL="469265" indent="-4565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AutoNum type="arabicPeriod"/>
              <a:tabLst>
                <a:tab pos="469265" algn="l"/>
              </a:tabLst>
            </a:pPr>
            <a:r>
              <a:rPr dirty="0"/>
              <a:t>Load</a:t>
            </a:r>
            <a:r>
              <a:rPr spc="-50" dirty="0"/>
              <a:t> </a:t>
            </a:r>
            <a:r>
              <a:rPr dirty="0"/>
              <a:t>the</a:t>
            </a:r>
            <a:r>
              <a:rPr spc="-50" dirty="0"/>
              <a:t> </a:t>
            </a:r>
            <a:r>
              <a:rPr dirty="0"/>
              <a:t>starting</a:t>
            </a:r>
            <a:r>
              <a:rPr spc="-45" dirty="0"/>
              <a:t> </a:t>
            </a:r>
            <a:r>
              <a:rPr dirty="0"/>
              <a:t>address</a:t>
            </a:r>
            <a:r>
              <a:rPr spc="-85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dirty="0"/>
              <a:t>the</a:t>
            </a:r>
            <a:r>
              <a:rPr spc="-50" dirty="0"/>
              <a:t> </a:t>
            </a:r>
            <a:r>
              <a:rPr spc="-10" dirty="0"/>
              <a:t>interrupt-</a:t>
            </a:r>
            <a:r>
              <a:rPr dirty="0"/>
              <a:t>service</a:t>
            </a:r>
            <a:r>
              <a:rPr spc="-35" dirty="0"/>
              <a:t> </a:t>
            </a:r>
            <a:r>
              <a:rPr spc="-10" dirty="0"/>
              <a:t>routine</a:t>
            </a:r>
          </a:p>
          <a:p>
            <a:pPr marL="469265">
              <a:lnSpc>
                <a:spcPct val="100000"/>
              </a:lnSpc>
            </a:pPr>
            <a:r>
              <a:rPr dirty="0"/>
              <a:t>in</a:t>
            </a:r>
            <a:r>
              <a:rPr spc="-60" dirty="0"/>
              <a:t> </a:t>
            </a:r>
            <a:r>
              <a:rPr dirty="0"/>
              <a:t>location</a:t>
            </a:r>
            <a:r>
              <a:rPr spc="-85" dirty="0"/>
              <a:t> </a:t>
            </a:r>
            <a:r>
              <a:rPr spc="-10" dirty="0"/>
              <a:t>INTVEC.</a:t>
            </a:r>
          </a:p>
          <a:p>
            <a:pPr marL="469265" marR="330835" indent="-457200">
              <a:lnSpc>
                <a:spcPct val="100000"/>
              </a:lnSpc>
              <a:spcBef>
                <a:spcPts val="560"/>
              </a:spcBef>
              <a:buClr>
                <a:srgbClr val="330066"/>
              </a:buClr>
              <a:buSzPct val="68750"/>
              <a:buAutoNum type="arabicPeriod" startAt="2"/>
              <a:tabLst>
                <a:tab pos="469265" algn="l"/>
              </a:tabLst>
            </a:pPr>
            <a:r>
              <a:rPr dirty="0"/>
              <a:t>Load</a:t>
            </a:r>
            <a:r>
              <a:rPr spc="-40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dirty="0"/>
              <a:t>address</a:t>
            </a:r>
            <a:r>
              <a:rPr spc="-75" dirty="0"/>
              <a:t> </a:t>
            </a:r>
            <a:r>
              <a:rPr dirty="0"/>
              <a:t>LINE</a:t>
            </a:r>
            <a:r>
              <a:rPr spc="-50" dirty="0"/>
              <a:t> </a:t>
            </a:r>
            <a:r>
              <a:rPr dirty="0"/>
              <a:t>in</a:t>
            </a:r>
            <a:r>
              <a:rPr spc="-40" dirty="0"/>
              <a:t> </a:t>
            </a:r>
            <a:r>
              <a:rPr dirty="0"/>
              <a:t>a</a:t>
            </a:r>
            <a:r>
              <a:rPr spc="-40" dirty="0"/>
              <a:t> </a:t>
            </a:r>
            <a:r>
              <a:rPr dirty="0"/>
              <a:t>memory</a:t>
            </a:r>
            <a:r>
              <a:rPr spc="-50" dirty="0"/>
              <a:t> </a:t>
            </a:r>
            <a:r>
              <a:rPr dirty="0"/>
              <a:t>location</a:t>
            </a:r>
            <a:r>
              <a:rPr spc="-40" dirty="0"/>
              <a:t> </a:t>
            </a:r>
            <a:r>
              <a:rPr spc="-10" dirty="0"/>
              <a:t>PNTR. </a:t>
            </a:r>
            <a:r>
              <a:rPr dirty="0"/>
              <a:t>The</a:t>
            </a:r>
            <a:r>
              <a:rPr spc="-55" dirty="0"/>
              <a:t> </a:t>
            </a:r>
            <a:r>
              <a:rPr spc="-20" dirty="0"/>
              <a:t>interrupt-</a:t>
            </a:r>
            <a:r>
              <a:rPr dirty="0"/>
              <a:t>service</a:t>
            </a:r>
            <a:r>
              <a:rPr spc="-55" dirty="0"/>
              <a:t> </a:t>
            </a:r>
            <a:r>
              <a:rPr dirty="0"/>
              <a:t>routine</a:t>
            </a:r>
            <a:r>
              <a:rPr spc="-50" dirty="0"/>
              <a:t> </a:t>
            </a:r>
            <a:r>
              <a:rPr dirty="0"/>
              <a:t>will</a:t>
            </a:r>
            <a:r>
              <a:rPr spc="-25" dirty="0"/>
              <a:t> </a:t>
            </a:r>
            <a:r>
              <a:rPr dirty="0"/>
              <a:t>use</a:t>
            </a:r>
            <a:r>
              <a:rPr spc="-50" dirty="0"/>
              <a:t> </a:t>
            </a:r>
            <a:r>
              <a:rPr dirty="0"/>
              <a:t>this</a:t>
            </a:r>
            <a:r>
              <a:rPr spc="-65" dirty="0"/>
              <a:t> </a:t>
            </a:r>
            <a:r>
              <a:rPr dirty="0"/>
              <a:t>location</a:t>
            </a:r>
            <a:r>
              <a:rPr spc="-70" dirty="0"/>
              <a:t> </a:t>
            </a:r>
            <a:r>
              <a:rPr dirty="0"/>
              <a:t>as</a:t>
            </a:r>
            <a:r>
              <a:rPr spc="-55" dirty="0"/>
              <a:t> </a:t>
            </a:r>
            <a:r>
              <a:rPr spc="-50" dirty="0"/>
              <a:t>a </a:t>
            </a:r>
            <a:r>
              <a:rPr dirty="0"/>
              <a:t>pointer</a:t>
            </a:r>
            <a:r>
              <a:rPr spc="-55" dirty="0"/>
              <a:t> </a:t>
            </a:r>
            <a:r>
              <a:rPr dirty="0"/>
              <a:t>to</a:t>
            </a:r>
            <a:r>
              <a:rPr spc="-55" dirty="0"/>
              <a:t> </a:t>
            </a:r>
            <a:r>
              <a:rPr dirty="0"/>
              <a:t>store</a:t>
            </a:r>
            <a:r>
              <a:rPr spc="-60" dirty="0"/>
              <a:t> </a:t>
            </a:r>
            <a:r>
              <a:rPr dirty="0"/>
              <a:t>the</a:t>
            </a:r>
            <a:r>
              <a:rPr spc="-55" dirty="0"/>
              <a:t> </a:t>
            </a:r>
            <a:r>
              <a:rPr dirty="0"/>
              <a:t>input</a:t>
            </a:r>
            <a:r>
              <a:rPr spc="-70" dirty="0"/>
              <a:t> </a:t>
            </a:r>
            <a:r>
              <a:rPr dirty="0"/>
              <a:t>characters</a:t>
            </a:r>
            <a:r>
              <a:rPr spc="-85" dirty="0"/>
              <a:t> </a:t>
            </a:r>
            <a:r>
              <a:rPr dirty="0"/>
              <a:t>in</a:t>
            </a:r>
            <a:r>
              <a:rPr spc="-55" dirty="0"/>
              <a:t> </a:t>
            </a:r>
            <a:r>
              <a:rPr dirty="0"/>
              <a:t>the</a:t>
            </a:r>
            <a:r>
              <a:rPr spc="-55" dirty="0"/>
              <a:t> </a:t>
            </a:r>
            <a:r>
              <a:rPr spc="-10" dirty="0"/>
              <a:t>memory.</a:t>
            </a:r>
          </a:p>
          <a:p>
            <a:pPr marL="469265" indent="-456565">
              <a:lnSpc>
                <a:spcPts val="2880"/>
              </a:lnSpc>
              <a:spcBef>
                <a:spcPts val="585"/>
              </a:spcBef>
              <a:buClr>
                <a:srgbClr val="330066"/>
              </a:buClr>
              <a:buSzPct val="68750"/>
              <a:buAutoNum type="arabicPeriod" startAt="2"/>
              <a:tabLst>
                <a:tab pos="469265" algn="l"/>
              </a:tabLst>
            </a:pPr>
            <a:r>
              <a:rPr dirty="0"/>
              <a:t>Enable</a:t>
            </a:r>
            <a:r>
              <a:rPr spc="-60" dirty="0"/>
              <a:t> </a:t>
            </a:r>
            <a:r>
              <a:rPr dirty="0"/>
              <a:t>keyboard</a:t>
            </a:r>
            <a:r>
              <a:rPr spc="-25" dirty="0"/>
              <a:t> </a:t>
            </a:r>
            <a:r>
              <a:rPr dirty="0"/>
              <a:t>interrupts</a:t>
            </a:r>
            <a:r>
              <a:rPr spc="-65" dirty="0"/>
              <a:t> </a:t>
            </a:r>
            <a:r>
              <a:rPr dirty="0"/>
              <a:t>by</a:t>
            </a:r>
            <a:r>
              <a:rPr spc="-65" dirty="0"/>
              <a:t> </a:t>
            </a:r>
            <a:r>
              <a:rPr dirty="0"/>
              <a:t>setting</a:t>
            </a:r>
            <a:r>
              <a:rPr spc="-55" dirty="0"/>
              <a:t> </a:t>
            </a:r>
            <a:r>
              <a:rPr dirty="0"/>
              <a:t>bit</a:t>
            </a:r>
            <a:r>
              <a:rPr spc="-65" dirty="0"/>
              <a:t> </a:t>
            </a:r>
            <a:r>
              <a:rPr dirty="0"/>
              <a:t>2</a:t>
            </a:r>
            <a:r>
              <a:rPr spc="-60" dirty="0"/>
              <a:t> </a:t>
            </a:r>
            <a:r>
              <a:rPr dirty="0"/>
              <a:t>in</a:t>
            </a:r>
            <a:r>
              <a:rPr spc="-55" dirty="0"/>
              <a:t> </a:t>
            </a:r>
            <a:r>
              <a:rPr spc="-10" dirty="0"/>
              <a:t>register</a:t>
            </a:r>
          </a:p>
          <a:p>
            <a:pPr marL="469265">
              <a:lnSpc>
                <a:spcPct val="100000"/>
              </a:lnSpc>
            </a:pPr>
            <a:r>
              <a:rPr dirty="0"/>
              <a:t>CONTROL</a:t>
            </a:r>
            <a:r>
              <a:rPr spc="-110" dirty="0"/>
              <a:t> </a:t>
            </a:r>
            <a:r>
              <a:rPr dirty="0"/>
              <a:t>to</a:t>
            </a:r>
            <a:r>
              <a:rPr spc="-25" dirty="0"/>
              <a:t> 1.</a:t>
            </a:r>
          </a:p>
          <a:p>
            <a:pPr marL="469265" indent="-456565">
              <a:lnSpc>
                <a:spcPct val="100000"/>
              </a:lnSpc>
              <a:spcBef>
                <a:spcPts val="585"/>
              </a:spcBef>
              <a:buClr>
                <a:srgbClr val="330066"/>
              </a:buClr>
              <a:buSzPct val="68750"/>
              <a:buAutoNum type="arabicPeriod" startAt="4"/>
              <a:tabLst>
                <a:tab pos="469265" algn="l"/>
              </a:tabLst>
            </a:pPr>
            <a:r>
              <a:rPr dirty="0"/>
              <a:t>Enable</a:t>
            </a:r>
            <a:r>
              <a:rPr spc="-55" dirty="0"/>
              <a:t> </a:t>
            </a:r>
            <a:r>
              <a:rPr dirty="0"/>
              <a:t>interrupts</a:t>
            </a:r>
            <a:r>
              <a:rPr spc="-85" dirty="0"/>
              <a:t> </a:t>
            </a:r>
            <a:r>
              <a:rPr dirty="0"/>
              <a:t>in</a:t>
            </a:r>
            <a:r>
              <a:rPr spc="-50" dirty="0"/>
              <a:t> </a:t>
            </a:r>
            <a:r>
              <a:rPr dirty="0"/>
              <a:t>the</a:t>
            </a:r>
            <a:r>
              <a:rPr spc="-50" dirty="0"/>
              <a:t> </a:t>
            </a:r>
            <a:r>
              <a:rPr dirty="0"/>
              <a:t>processor</a:t>
            </a:r>
            <a:r>
              <a:rPr spc="-50" dirty="0"/>
              <a:t> </a:t>
            </a:r>
            <a:r>
              <a:rPr dirty="0"/>
              <a:t>by</a:t>
            </a:r>
            <a:r>
              <a:rPr spc="-55" dirty="0"/>
              <a:t> </a:t>
            </a:r>
            <a:r>
              <a:rPr dirty="0"/>
              <a:t>setting</a:t>
            </a:r>
            <a:r>
              <a:rPr spc="-50" dirty="0"/>
              <a:t> </a:t>
            </a:r>
            <a:r>
              <a:rPr dirty="0"/>
              <a:t>to</a:t>
            </a:r>
            <a:r>
              <a:rPr spc="-50" dirty="0"/>
              <a:t> </a:t>
            </a:r>
            <a:r>
              <a:rPr dirty="0"/>
              <a:t>1</a:t>
            </a:r>
            <a:r>
              <a:rPr spc="-5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spc="-25" dirty="0"/>
              <a:t>IE</a:t>
            </a:r>
          </a:p>
          <a:p>
            <a:pPr marL="469265">
              <a:lnSpc>
                <a:spcPct val="100000"/>
              </a:lnSpc>
            </a:pPr>
            <a:r>
              <a:rPr dirty="0"/>
              <a:t>bit</a:t>
            </a:r>
            <a:r>
              <a:rPr spc="-55" dirty="0"/>
              <a:t> </a:t>
            </a:r>
            <a:r>
              <a:rPr dirty="0"/>
              <a:t>in</a:t>
            </a:r>
            <a:r>
              <a:rPr spc="-40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dirty="0"/>
              <a:t>processor</a:t>
            </a:r>
            <a:r>
              <a:rPr spc="-40" dirty="0"/>
              <a:t> </a:t>
            </a:r>
            <a:r>
              <a:rPr dirty="0"/>
              <a:t>status</a:t>
            </a:r>
            <a:r>
              <a:rPr spc="-50" dirty="0"/>
              <a:t> </a:t>
            </a:r>
            <a:r>
              <a:rPr spc="-10" dirty="0"/>
              <a:t>register,</a:t>
            </a:r>
            <a:r>
              <a:rPr spc="-55" dirty="0"/>
              <a:t> </a:t>
            </a:r>
            <a:r>
              <a:rPr spc="-25" dirty="0"/>
              <a:t>PS.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3075"/>
            <a:ext cx="8051800" cy="3100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Once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initialization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completed,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typing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a </a:t>
            </a:r>
            <a:r>
              <a:rPr sz="2800" dirty="0">
                <a:latin typeface="Arial MT"/>
                <a:cs typeface="Arial MT"/>
              </a:rPr>
              <a:t>character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keyboard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will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cause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interrupt </a:t>
            </a:r>
            <a:r>
              <a:rPr sz="2800" dirty="0">
                <a:latin typeface="Arial MT"/>
                <a:cs typeface="Arial MT"/>
              </a:rPr>
              <a:t>request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keyboard interface.</a:t>
            </a:r>
            <a:endParaRPr sz="2800">
              <a:latin typeface="Arial MT"/>
              <a:cs typeface="Arial MT"/>
            </a:endParaRPr>
          </a:p>
          <a:p>
            <a:pPr marL="354965" marR="186690" indent="-342900" algn="just">
              <a:lnSpc>
                <a:spcPct val="100000"/>
              </a:lnSpc>
              <a:spcBef>
                <a:spcPts val="6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being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executed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will</a:t>
            </a:r>
            <a:r>
              <a:rPr sz="2800" spc="-25" dirty="0">
                <a:latin typeface="Arial MT"/>
                <a:cs typeface="Arial MT"/>
              </a:rPr>
              <a:t> be </a:t>
            </a:r>
            <a:r>
              <a:rPr sz="2800" dirty="0">
                <a:latin typeface="Arial MT"/>
                <a:cs typeface="Arial MT"/>
              </a:rPr>
              <a:t>interrupted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interrupt-</a:t>
            </a:r>
            <a:r>
              <a:rPr sz="2800" dirty="0">
                <a:latin typeface="Arial MT"/>
                <a:cs typeface="Arial MT"/>
              </a:rPr>
              <a:t>service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routine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will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executed.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657109"/>
            <a:ext cx="7935595" cy="429641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routine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perform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following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tasks:</a:t>
            </a:r>
            <a:endParaRPr sz="2800">
              <a:latin typeface="Arial MT"/>
              <a:cs typeface="Arial MT"/>
            </a:endParaRPr>
          </a:p>
          <a:p>
            <a:pPr marL="528320" marR="5080" indent="-51562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AutoNum type="arabicPeriod"/>
              <a:tabLst>
                <a:tab pos="528320" algn="l"/>
              </a:tabLst>
            </a:pPr>
            <a:r>
              <a:rPr sz="2800" dirty="0">
                <a:latin typeface="Arial MT"/>
                <a:cs typeface="Arial MT"/>
              </a:rPr>
              <a:t>Read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input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character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keyboard </a:t>
            </a:r>
            <a:r>
              <a:rPr sz="2800" dirty="0">
                <a:latin typeface="Arial MT"/>
                <a:cs typeface="Arial MT"/>
              </a:rPr>
              <a:t>input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register.</a:t>
            </a:r>
            <a:r>
              <a:rPr sz="2800" spc="-1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will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cause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interface </a:t>
            </a:r>
            <a:r>
              <a:rPr sz="2800" dirty="0">
                <a:latin typeface="Arial MT"/>
                <a:cs typeface="Arial MT"/>
              </a:rPr>
              <a:t>circuit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remove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interrupt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request.</a:t>
            </a:r>
            <a:endParaRPr sz="2800">
              <a:latin typeface="Arial MT"/>
              <a:cs typeface="Arial MT"/>
            </a:endParaRPr>
          </a:p>
          <a:p>
            <a:pPr marL="528320" marR="674370" indent="-515620">
              <a:lnSpc>
                <a:spcPct val="100000"/>
              </a:lnSpc>
              <a:spcBef>
                <a:spcPts val="665"/>
              </a:spcBef>
              <a:buClr>
                <a:srgbClr val="330066"/>
              </a:buClr>
              <a:buSzPct val="69642"/>
              <a:buAutoNum type="arabicPeriod"/>
              <a:tabLst>
                <a:tab pos="528320" algn="l"/>
              </a:tabLst>
            </a:pPr>
            <a:r>
              <a:rPr sz="2800" dirty="0">
                <a:latin typeface="Arial MT"/>
                <a:cs typeface="Arial MT"/>
              </a:rPr>
              <a:t>Store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character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location </a:t>
            </a:r>
            <a:r>
              <a:rPr sz="2800" dirty="0">
                <a:latin typeface="Arial MT"/>
                <a:cs typeface="Arial MT"/>
              </a:rPr>
              <a:t>pointed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PNTR,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increment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PNTR.</a:t>
            </a:r>
            <a:endParaRPr sz="2800">
              <a:latin typeface="Arial MT"/>
              <a:cs typeface="Arial MT"/>
            </a:endParaRPr>
          </a:p>
          <a:p>
            <a:pPr marL="528320" marR="170815" indent="-51562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AutoNum type="arabicPeriod"/>
              <a:tabLst>
                <a:tab pos="528320" algn="l"/>
              </a:tabLst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reached,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disable </a:t>
            </a:r>
            <a:r>
              <a:rPr sz="2800" dirty="0">
                <a:latin typeface="Arial MT"/>
                <a:cs typeface="Arial MT"/>
              </a:rPr>
              <a:t>keyboard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interrupts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inform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Main.</a:t>
            </a:r>
            <a:endParaRPr sz="2800">
              <a:latin typeface="Arial MT"/>
              <a:cs typeface="Arial MT"/>
            </a:endParaRPr>
          </a:p>
          <a:p>
            <a:pPr marL="527685" indent="-514984">
              <a:lnSpc>
                <a:spcPct val="100000"/>
              </a:lnSpc>
              <a:spcBef>
                <a:spcPts val="685"/>
              </a:spcBef>
              <a:buClr>
                <a:srgbClr val="330066"/>
              </a:buClr>
              <a:buSzPct val="69642"/>
              <a:buAutoNum type="arabicPeriod"/>
              <a:tabLst>
                <a:tab pos="527685" algn="l"/>
              </a:tabLst>
            </a:pPr>
            <a:r>
              <a:rPr sz="2800" dirty="0">
                <a:latin typeface="Arial MT"/>
                <a:cs typeface="Arial MT"/>
              </a:rPr>
              <a:t>Return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interrupt.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3075"/>
            <a:ext cx="7920355" cy="4797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136525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needed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perform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these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tasks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shown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4.9.</a:t>
            </a:r>
            <a:endParaRPr sz="2800">
              <a:latin typeface="Arial MT"/>
              <a:cs typeface="Arial MT"/>
            </a:endParaRPr>
          </a:p>
          <a:p>
            <a:pPr marL="354965" marR="314325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input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detected,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spc="-10" dirty="0">
                <a:latin typeface="Arial MT"/>
                <a:cs typeface="Arial MT"/>
              </a:rPr>
              <a:t>interrupt-</a:t>
            </a:r>
            <a:r>
              <a:rPr sz="2800" dirty="0">
                <a:latin typeface="Arial MT"/>
                <a:cs typeface="Arial MT"/>
              </a:rPr>
              <a:t>service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routine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clears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KEN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in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further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input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is</a:t>
            </a:r>
            <a:endParaRPr sz="28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800" spc="-10" dirty="0">
                <a:latin typeface="Arial MT"/>
                <a:cs typeface="Arial MT"/>
              </a:rPr>
              <a:t>expected.</a:t>
            </a:r>
            <a:endParaRPr sz="2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It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also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variable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EOL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(End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Line).</a:t>
            </a:r>
            <a:endParaRPr sz="2800">
              <a:latin typeface="Arial MT"/>
              <a:cs typeface="Arial MT"/>
            </a:endParaRPr>
          </a:p>
          <a:p>
            <a:pPr marL="705485" lvl="1" indent="-347980">
              <a:lnSpc>
                <a:spcPct val="100000"/>
              </a:lnSpc>
              <a:spcBef>
                <a:spcPts val="60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5485" algn="l"/>
              </a:tabLst>
            </a:pP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variable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initially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0.</a:t>
            </a:r>
            <a:endParaRPr sz="2400">
              <a:latin typeface="Arial MT"/>
              <a:cs typeface="Arial MT"/>
            </a:endParaRPr>
          </a:p>
          <a:p>
            <a:pPr marL="706120" marR="5080" lvl="1" indent="-347980">
              <a:lnSpc>
                <a:spcPct val="100000"/>
              </a:lnSpc>
              <a:spcBef>
                <a:spcPts val="58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6120" algn="l"/>
              </a:tabLst>
            </a:pPr>
            <a:r>
              <a:rPr sz="2400" dirty="0">
                <a:latin typeface="Arial MT"/>
                <a:cs typeface="Arial MT"/>
              </a:rPr>
              <a:t>We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assume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checked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periodically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program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determine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input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ready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for </a:t>
            </a:r>
            <a:r>
              <a:rPr sz="2400" spc="-10" dirty="0">
                <a:latin typeface="Arial MT"/>
                <a:cs typeface="Arial MT"/>
              </a:rPr>
              <a:t>processing.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9847" y="1642206"/>
            <a:ext cx="5485745" cy="5006096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944" y="2655887"/>
            <a:ext cx="532066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0" dirty="0"/>
              <a:t>Direct </a:t>
            </a:r>
            <a:r>
              <a:rPr sz="6000" spc="-10" dirty="0"/>
              <a:t>Memory Access</a:t>
            </a:r>
            <a:endParaRPr sz="600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Direct</a:t>
            </a:r>
            <a:r>
              <a:rPr spc="-85" dirty="0"/>
              <a:t> </a:t>
            </a:r>
            <a:r>
              <a:rPr spc="-20" dirty="0"/>
              <a:t>Memory</a:t>
            </a:r>
            <a:r>
              <a:rPr spc="-240" dirty="0"/>
              <a:t> </a:t>
            </a:r>
            <a:r>
              <a:rPr spc="-10" dirty="0"/>
              <a:t>Access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625917"/>
            <a:ext cx="8035290" cy="4721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29209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A</a:t>
            </a:r>
            <a:r>
              <a:rPr sz="2400" spc="-1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special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unit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provided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block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directly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between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main </a:t>
            </a:r>
            <a:r>
              <a:rPr sz="2400" spc="-10" dirty="0">
                <a:latin typeface="Arial MT"/>
                <a:cs typeface="Arial MT"/>
              </a:rPr>
              <a:t>memory,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without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continuous</a:t>
            </a:r>
            <a:r>
              <a:rPr sz="2400" spc="-1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intervention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spc="-10" dirty="0">
                <a:latin typeface="Arial MT"/>
                <a:cs typeface="Arial MT"/>
              </a:rPr>
              <a:t>processor.</a:t>
            </a:r>
            <a:endParaRPr sz="24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65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dirty="0">
                <a:latin typeface="Arial MT"/>
                <a:cs typeface="Arial MT"/>
              </a:rPr>
              <a:t>This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approach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is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called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i="1" dirty="0">
                <a:latin typeface="Arial"/>
                <a:cs typeface="Arial"/>
              </a:rPr>
              <a:t>direct</a:t>
            </a:r>
            <a:r>
              <a:rPr sz="1900" i="1" spc="-3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memory</a:t>
            </a:r>
            <a:r>
              <a:rPr sz="1900" i="1" spc="-3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access</a:t>
            </a:r>
            <a:r>
              <a:rPr sz="1900" dirty="0">
                <a:latin typeface="Arial MT"/>
                <a:cs typeface="Arial MT"/>
              </a:rPr>
              <a:t>,</a:t>
            </a:r>
            <a:r>
              <a:rPr sz="1900" spc="-6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or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spc="-20" dirty="0">
                <a:latin typeface="Arial MT"/>
                <a:cs typeface="Arial MT"/>
              </a:rPr>
              <a:t>DMA.</a:t>
            </a:r>
            <a:endParaRPr sz="19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spc="-10" dirty="0">
                <a:latin typeface="Arial MT"/>
                <a:cs typeface="Arial MT"/>
              </a:rPr>
              <a:t>DMA</a:t>
            </a:r>
            <a:r>
              <a:rPr sz="2400" spc="-1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transfers</a:t>
            </a:r>
            <a:r>
              <a:rPr sz="2400" spc="-1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performed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DMA</a:t>
            </a:r>
            <a:r>
              <a:rPr sz="2400" i="1" spc="-165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controller,</a:t>
            </a:r>
            <a:r>
              <a:rPr sz="2400" i="1" spc="-8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which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part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interface.</a:t>
            </a:r>
            <a:endParaRPr sz="2400">
              <a:latin typeface="Arial MT"/>
              <a:cs typeface="Arial MT"/>
            </a:endParaRPr>
          </a:p>
          <a:p>
            <a:pPr marL="354965" marR="1183005" indent="-34290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spc="-10" dirty="0">
                <a:latin typeface="Arial MT"/>
                <a:cs typeface="Arial MT"/>
              </a:rPr>
              <a:t>DMA</a:t>
            </a:r>
            <a:r>
              <a:rPr sz="2400" spc="-1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controller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performs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functions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would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normally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carried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out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processor:</a:t>
            </a:r>
            <a:endParaRPr sz="24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dirty="0">
                <a:latin typeface="Arial MT"/>
                <a:cs typeface="Arial MT"/>
              </a:rPr>
              <a:t>For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each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word,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it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provides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memory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address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and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all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control</a:t>
            </a:r>
            <a:endParaRPr sz="19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  <a:spcBef>
                <a:spcPts val="5"/>
              </a:spcBef>
            </a:pPr>
            <a:r>
              <a:rPr sz="1900" spc="-10" dirty="0">
                <a:latin typeface="Arial MT"/>
                <a:cs typeface="Arial MT"/>
              </a:rPr>
              <a:t>signals.</a:t>
            </a:r>
            <a:endParaRPr sz="19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40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spc="-95" dirty="0">
                <a:latin typeface="Arial MT"/>
                <a:cs typeface="Arial MT"/>
              </a:rPr>
              <a:t>To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transfer</a:t>
            </a:r>
            <a:r>
              <a:rPr sz="1900" spc="-7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block</a:t>
            </a:r>
            <a:r>
              <a:rPr sz="1900" spc="-6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data,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it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increments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memory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addresses</a:t>
            </a:r>
            <a:r>
              <a:rPr sz="1900" spc="-60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and</a:t>
            </a:r>
            <a:endParaRPr sz="19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</a:pPr>
            <a:r>
              <a:rPr sz="1900" dirty="0">
                <a:latin typeface="Arial MT"/>
                <a:cs typeface="Arial MT"/>
              </a:rPr>
              <a:t>keeps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track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2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number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transfers.</a:t>
            </a:r>
            <a:endParaRPr sz="1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Direct</a:t>
            </a:r>
            <a:r>
              <a:rPr spc="-85" dirty="0"/>
              <a:t> </a:t>
            </a:r>
            <a:r>
              <a:rPr spc="-20" dirty="0"/>
              <a:t>Memory</a:t>
            </a:r>
            <a:r>
              <a:rPr spc="-240" dirty="0"/>
              <a:t> </a:t>
            </a:r>
            <a:r>
              <a:rPr spc="-10" dirty="0"/>
              <a:t>Access..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2023"/>
            <a:ext cx="7948930" cy="436308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354965" marR="207010" indent="-342900">
              <a:lnSpc>
                <a:spcPct val="89800"/>
              </a:lnSpc>
              <a:spcBef>
                <a:spcPts val="37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spc="-10" dirty="0">
                <a:latin typeface="Arial MT"/>
                <a:cs typeface="Arial MT"/>
              </a:rPr>
              <a:t>DMA</a:t>
            </a:r>
            <a:r>
              <a:rPr sz="2200" spc="-1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controller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can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transfer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block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data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from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external </a:t>
            </a:r>
            <a:r>
              <a:rPr sz="2200" dirty="0">
                <a:latin typeface="Arial MT"/>
                <a:cs typeface="Arial MT"/>
              </a:rPr>
              <a:t>device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processor,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without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any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intervention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from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the </a:t>
            </a:r>
            <a:r>
              <a:rPr sz="2200" spc="-10" dirty="0">
                <a:latin typeface="Arial MT"/>
                <a:cs typeface="Arial MT"/>
              </a:rPr>
              <a:t>processor.</a:t>
            </a:r>
            <a:endParaRPr sz="2200">
              <a:latin typeface="Arial MT"/>
              <a:cs typeface="Arial MT"/>
            </a:endParaRPr>
          </a:p>
          <a:p>
            <a:pPr marL="649605" marR="462915" lvl="1" indent="-342900">
              <a:lnSpc>
                <a:spcPct val="89900"/>
              </a:lnSpc>
              <a:spcBef>
                <a:spcPts val="475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spc="-10" dirty="0">
                <a:latin typeface="Arial MT"/>
                <a:cs typeface="Arial MT"/>
              </a:rPr>
              <a:t>However,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operation</a:t>
            </a:r>
            <a:r>
              <a:rPr sz="1900" spc="-2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6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DMA</a:t>
            </a:r>
            <a:r>
              <a:rPr sz="1900" spc="-1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controller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must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be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under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the </a:t>
            </a:r>
            <a:r>
              <a:rPr sz="1900" dirty="0">
                <a:latin typeface="Arial MT"/>
                <a:cs typeface="Arial MT"/>
              </a:rPr>
              <a:t>control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program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executed</a:t>
            </a:r>
            <a:r>
              <a:rPr sz="1900" spc="-1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by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2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processor.</a:t>
            </a:r>
            <a:r>
              <a:rPr sz="1900" spc="-11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That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is,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the </a:t>
            </a:r>
            <a:r>
              <a:rPr sz="1900" dirty="0">
                <a:latin typeface="Arial MT"/>
                <a:cs typeface="Arial MT"/>
              </a:rPr>
              <a:t>processor</a:t>
            </a:r>
            <a:r>
              <a:rPr sz="1900" spc="-9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must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initiate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DMA</a:t>
            </a:r>
            <a:r>
              <a:rPr sz="1900" spc="-12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transfer.</a:t>
            </a:r>
            <a:endParaRPr sz="1900">
              <a:latin typeface="Arial MT"/>
              <a:cs typeface="Arial MT"/>
            </a:endParaRPr>
          </a:p>
          <a:p>
            <a:pPr marL="354965" marR="236854" indent="-342900">
              <a:lnSpc>
                <a:spcPts val="2380"/>
              </a:lnSpc>
              <a:spcBef>
                <a:spcPts val="555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spc="-120" dirty="0">
                <a:latin typeface="Arial MT"/>
                <a:cs typeface="Arial MT"/>
              </a:rPr>
              <a:t>To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initiate</a:t>
            </a:r>
            <a:r>
              <a:rPr sz="2200" spc="-9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DMA</a:t>
            </a:r>
            <a:r>
              <a:rPr sz="2200" spc="-1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transfer,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processor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informs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DMA </a:t>
            </a:r>
            <a:r>
              <a:rPr sz="2200" dirty="0">
                <a:latin typeface="Arial MT"/>
                <a:cs typeface="Arial MT"/>
              </a:rPr>
              <a:t>controller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of:</a:t>
            </a:r>
            <a:endParaRPr sz="22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204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dirty="0">
                <a:latin typeface="Arial MT"/>
                <a:cs typeface="Arial MT"/>
              </a:rPr>
              <a:t>Starting</a:t>
            </a:r>
            <a:r>
              <a:rPr sz="1900" spc="-7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address,</a:t>
            </a:r>
            <a:endParaRPr sz="19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225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dirty="0">
                <a:latin typeface="Arial MT"/>
                <a:cs typeface="Arial MT"/>
              </a:rPr>
              <a:t>Number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words</a:t>
            </a:r>
            <a:r>
              <a:rPr sz="1900" spc="-1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block.</a:t>
            </a:r>
            <a:endParaRPr sz="1900">
              <a:latin typeface="Arial MT"/>
              <a:cs typeface="Arial MT"/>
            </a:endParaRPr>
          </a:p>
          <a:p>
            <a:pPr marL="649605" lvl="1" indent="-342900">
              <a:lnSpc>
                <a:spcPts val="2160"/>
              </a:lnSpc>
              <a:spcBef>
                <a:spcPts val="240"/>
              </a:spcBef>
              <a:buClr>
                <a:srgbClr val="330066"/>
              </a:buClr>
              <a:buSzPct val="71052"/>
              <a:buFont typeface="Wingdings"/>
              <a:buChar char=""/>
              <a:tabLst>
                <a:tab pos="649605" algn="l"/>
              </a:tabLst>
            </a:pPr>
            <a:r>
              <a:rPr sz="1900" dirty="0">
                <a:latin typeface="Arial MT"/>
                <a:cs typeface="Arial MT"/>
              </a:rPr>
              <a:t>Direction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6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transfer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(I/O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device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to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memory,</a:t>
            </a:r>
            <a:r>
              <a:rPr sz="1900" spc="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or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memory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to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I/O</a:t>
            </a:r>
            <a:endParaRPr sz="1900">
              <a:latin typeface="Arial MT"/>
              <a:cs typeface="Arial MT"/>
            </a:endParaRPr>
          </a:p>
          <a:p>
            <a:pPr marL="649605">
              <a:lnSpc>
                <a:spcPts val="2160"/>
              </a:lnSpc>
            </a:pPr>
            <a:r>
              <a:rPr sz="1900" spc="-10" dirty="0">
                <a:latin typeface="Arial MT"/>
                <a:cs typeface="Arial MT"/>
              </a:rPr>
              <a:t>device).</a:t>
            </a:r>
            <a:endParaRPr sz="1900">
              <a:latin typeface="Arial MT"/>
              <a:cs typeface="Arial MT"/>
            </a:endParaRPr>
          </a:p>
          <a:p>
            <a:pPr marL="354965" indent="-342265">
              <a:lnSpc>
                <a:spcPts val="2510"/>
              </a:lnSpc>
              <a:spcBef>
                <a:spcPts val="260"/>
              </a:spcBef>
              <a:buClr>
                <a:srgbClr val="330066"/>
              </a:buClr>
              <a:buSzPct val="70454"/>
              <a:buFont typeface="Wingdings"/>
              <a:buChar char=""/>
              <a:tabLst>
                <a:tab pos="354965" algn="l"/>
              </a:tabLst>
            </a:pPr>
            <a:r>
              <a:rPr sz="2200" dirty="0">
                <a:latin typeface="Arial MT"/>
                <a:cs typeface="Arial MT"/>
              </a:rPr>
              <a:t>Once</a:t>
            </a:r>
            <a:r>
              <a:rPr sz="2200" spc="-114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DMA</a:t>
            </a:r>
            <a:r>
              <a:rPr sz="2200" spc="-1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controller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completes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DMA</a:t>
            </a:r>
            <a:r>
              <a:rPr sz="2200" spc="-1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transfer,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it</a:t>
            </a:r>
            <a:endParaRPr sz="2200">
              <a:latin typeface="Arial MT"/>
              <a:cs typeface="Arial MT"/>
            </a:endParaRPr>
          </a:p>
          <a:p>
            <a:pPr marL="354965">
              <a:lnSpc>
                <a:spcPts val="2510"/>
              </a:lnSpc>
            </a:pPr>
            <a:r>
              <a:rPr sz="2200" dirty="0">
                <a:latin typeface="Arial MT"/>
                <a:cs typeface="Arial MT"/>
              </a:rPr>
              <a:t>informs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processor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by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raising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interrupt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signal.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Direct</a:t>
            </a:r>
            <a:r>
              <a:rPr spc="-85" dirty="0"/>
              <a:t> </a:t>
            </a:r>
            <a:r>
              <a:rPr spc="-20" dirty="0"/>
              <a:t>Memory</a:t>
            </a:r>
            <a:r>
              <a:rPr spc="-240" dirty="0"/>
              <a:t> </a:t>
            </a:r>
            <a:r>
              <a:rPr spc="-10" dirty="0"/>
              <a:t>Access..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02117"/>
            <a:ext cx="7996555" cy="5095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2004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While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DMA</a:t>
            </a:r>
            <a:r>
              <a:rPr sz="2400" spc="-1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taking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place,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program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that </a:t>
            </a:r>
            <a:r>
              <a:rPr sz="2400" dirty="0">
                <a:latin typeface="Arial MT"/>
                <a:cs typeface="Arial MT"/>
              </a:rPr>
              <a:t>requested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cannot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continue,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another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program.</a:t>
            </a:r>
            <a:endParaRPr sz="24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505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After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DMA</a:t>
            </a:r>
            <a:r>
              <a:rPr sz="2100" spc="-1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transfer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is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completed,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processor</a:t>
            </a:r>
            <a:r>
              <a:rPr sz="2100" spc="-5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can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return</a:t>
            </a:r>
            <a:endParaRPr sz="21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</a:pPr>
            <a:r>
              <a:rPr sz="2100" dirty="0">
                <a:latin typeface="Arial MT"/>
                <a:cs typeface="Arial MT"/>
              </a:rPr>
              <a:t>to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program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that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requested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transfer.</a:t>
            </a:r>
            <a:endParaRPr sz="21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58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operation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involving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DMA,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puts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program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requested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state, </a:t>
            </a:r>
            <a:r>
              <a:rPr sz="2400" dirty="0">
                <a:latin typeface="Arial MT"/>
                <a:cs typeface="Arial MT"/>
              </a:rPr>
              <a:t>initiates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DMA</a:t>
            </a:r>
            <a:r>
              <a:rPr sz="2400" spc="-1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operation,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starts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execution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another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program.</a:t>
            </a:r>
            <a:endParaRPr sz="2400">
              <a:latin typeface="Arial MT"/>
              <a:cs typeface="Arial MT"/>
            </a:endParaRPr>
          </a:p>
          <a:p>
            <a:pPr marL="649605" marR="370205" lvl="1" indent="-342900">
              <a:lnSpc>
                <a:spcPct val="100000"/>
              </a:lnSpc>
              <a:spcBef>
                <a:spcPts val="505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When</a:t>
            </a:r>
            <a:r>
              <a:rPr sz="2100" spc="-8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transfer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is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completed,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DMA</a:t>
            </a:r>
            <a:r>
              <a:rPr sz="2100" spc="-1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controller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informs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processor</a:t>
            </a:r>
            <a:r>
              <a:rPr sz="2100" spc="-5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by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sending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an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interrupt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request.</a:t>
            </a:r>
            <a:endParaRPr sz="2100">
              <a:latin typeface="Arial MT"/>
              <a:cs typeface="Arial MT"/>
            </a:endParaRPr>
          </a:p>
          <a:p>
            <a:pPr marL="649605" marR="208915" lvl="1" indent="-342900">
              <a:lnSpc>
                <a:spcPct val="100000"/>
              </a:lnSpc>
              <a:spcBef>
                <a:spcPts val="52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In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response,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OS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puts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suspended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program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the </a:t>
            </a:r>
            <a:r>
              <a:rPr sz="2100" dirty="0">
                <a:latin typeface="Arial MT"/>
                <a:cs typeface="Arial MT"/>
              </a:rPr>
              <a:t>Runnable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state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so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that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it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can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be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selected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by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scheduler</a:t>
            </a:r>
            <a:r>
              <a:rPr sz="2100" spc="-25" dirty="0">
                <a:latin typeface="Arial MT"/>
                <a:cs typeface="Arial MT"/>
              </a:rPr>
              <a:t> to </a:t>
            </a:r>
            <a:r>
              <a:rPr sz="2100" dirty="0">
                <a:latin typeface="Arial MT"/>
                <a:cs typeface="Arial MT"/>
              </a:rPr>
              <a:t>continue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execution.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Direct</a:t>
            </a:r>
            <a:r>
              <a:rPr spc="-85" dirty="0"/>
              <a:t> </a:t>
            </a:r>
            <a:r>
              <a:rPr spc="-20" dirty="0"/>
              <a:t>Memory</a:t>
            </a:r>
            <a:r>
              <a:rPr spc="-240" dirty="0"/>
              <a:t> </a:t>
            </a:r>
            <a:r>
              <a:rPr spc="-10" dirty="0"/>
              <a:t>Access..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7154" y="2394417"/>
            <a:ext cx="5143911" cy="29990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40992" y="5892406"/>
            <a:ext cx="3348516" cy="245774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Direct</a:t>
            </a:r>
            <a:r>
              <a:rPr spc="-85" dirty="0"/>
              <a:t> </a:t>
            </a:r>
            <a:r>
              <a:rPr spc="-20" dirty="0"/>
              <a:t>Memory</a:t>
            </a:r>
            <a:r>
              <a:rPr spc="-240" dirty="0"/>
              <a:t> </a:t>
            </a:r>
            <a:r>
              <a:rPr spc="-10" dirty="0"/>
              <a:t>Access..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9370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dirty="0"/>
              <a:t>Figure</a:t>
            </a:r>
            <a:r>
              <a:rPr spc="-90" dirty="0"/>
              <a:t> </a:t>
            </a:r>
            <a:r>
              <a:rPr dirty="0"/>
              <a:t>4.18</a:t>
            </a:r>
            <a:r>
              <a:rPr spc="-50" dirty="0"/>
              <a:t> </a:t>
            </a:r>
            <a:r>
              <a:rPr dirty="0"/>
              <a:t>shows</a:t>
            </a:r>
            <a:r>
              <a:rPr spc="-40" dirty="0"/>
              <a:t> </a:t>
            </a:r>
            <a:r>
              <a:rPr dirty="0"/>
              <a:t>an</a:t>
            </a:r>
            <a:r>
              <a:rPr spc="-50" dirty="0"/>
              <a:t> </a:t>
            </a:r>
            <a:r>
              <a:rPr dirty="0"/>
              <a:t>example</a:t>
            </a:r>
            <a:r>
              <a:rPr spc="-35" dirty="0"/>
              <a:t> </a:t>
            </a:r>
            <a:r>
              <a:rPr dirty="0"/>
              <a:t>of</a:t>
            </a:r>
            <a:r>
              <a:rPr spc="-65" dirty="0"/>
              <a:t> </a:t>
            </a:r>
            <a:r>
              <a:rPr dirty="0"/>
              <a:t>the</a:t>
            </a:r>
            <a:r>
              <a:rPr spc="-50" dirty="0"/>
              <a:t> </a:t>
            </a:r>
            <a:r>
              <a:rPr spc="-20" dirty="0"/>
              <a:t>DMA</a:t>
            </a:r>
            <a:r>
              <a:rPr spc="-145" dirty="0"/>
              <a:t> </a:t>
            </a:r>
            <a:r>
              <a:rPr spc="-10" dirty="0"/>
              <a:t>controller </a:t>
            </a:r>
            <a:r>
              <a:rPr dirty="0"/>
              <a:t>registers</a:t>
            </a:r>
            <a:r>
              <a:rPr spc="-70" dirty="0"/>
              <a:t> </a:t>
            </a:r>
            <a:r>
              <a:rPr dirty="0"/>
              <a:t>that</a:t>
            </a:r>
            <a:r>
              <a:rPr spc="-75" dirty="0"/>
              <a:t> </a:t>
            </a:r>
            <a:r>
              <a:rPr dirty="0"/>
              <a:t>are</a:t>
            </a:r>
            <a:r>
              <a:rPr spc="-65" dirty="0"/>
              <a:t> </a:t>
            </a:r>
            <a:r>
              <a:rPr dirty="0"/>
              <a:t>accessed</a:t>
            </a:r>
            <a:r>
              <a:rPr spc="-85" dirty="0"/>
              <a:t> </a:t>
            </a:r>
            <a:r>
              <a:rPr dirty="0"/>
              <a:t>by</a:t>
            </a:r>
            <a:r>
              <a:rPr spc="-70" dirty="0"/>
              <a:t> </a:t>
            </a:r>
            <a:r>
              <a:rPr dirty="0"/>
              <a:t>the</a:t>
            </a:r>
            <a:r>
              <a:rPr spc="-65" dirty="0"/>
              <a:t> </a:t>
            </a:r>
            <a:r>
              <a:rPr dirty="0"/>
              <a:t>processor</a:t>
            </a:r>
            <a:r>
              <a:rPr spc="-65" dirty="0"/>
              <a:t> </a:t>
            </a:r>
            <a:r>
              <a:rPr dirty="0"/>
              <a:t>to</a:t>
            </a:r>
            <a:r>
              <a:rPr spc="-65" dirty="0"/>
              <a:t> </a:t>
            </a:r>
            <a:r>
              <a:rPr spc="-10" dirty="0"/>
              <a:t>initiate </a:t>
            </a:r>
            <a:r>
              <a:rPr dirty="0"/>
              <a:t>transfer</a:t>
            </a:r>
            <a:r>
              <a:rPr spc="-90" dirty="0"/>
              <a:t> </a:t>
            </a:r>
            <a:r>
              <a:rPr spc="-10" dirty="0"/>
              <a:t>operations.</a:t>
            </a: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pc="-10" dirty="0"/>
              <a:t>Two</a:t>
            </a:r>
            <a:r>
              <a:rPr spc="-40" dirty="0"/>
              <a:t> </a:t>
            </a:r>
            <a:r>
              <a:rPr dirty="0"/>
              <a:t>registers</a:t>
            </a:r>
            <a:r>
              <a:rPr spc="-70" dirty="0"/>
              <a:t> </a:t>
            </a:r>
            <a:r>
              <a:rPr dirty="0"/>
              <a:t>are</a:t>
            </a:r>
            <a:r>
              <a:rPr spc="-65" dirty="0"/>
              <a:t> </a:t>
            </a:r>
            <a:r>
              <a:rPr dirty="0"/>
              <a:t>used</a:t>
            </a:r>
            <a:r>
              <a:rPr spc="-70" dirty="0"/>
              <a:t> </a:t>
            </a:r>
            <a:r>
              <a:rPr dirty="0"/>
              <a:t>for</a:t>
            </a:r>
            <a:r>
              <a:rPr spc="-70" dirty="0"/>
              <a:t> </a:t>
            </a:r>
            <a:r>
              <a:rPr dirty="0"/>
              <a:t>storing</a:t>
            </a:r>
            <a:r>
              <a:rPr spc="-70" dirty="0"/>
              <a:t> </a:t>
            </a:r>
            <a:r>
              <a:rPr dirty="0"/>
              <a:t>the</a:t>
            </a:r>
            <a:r>
              <a:rPr spc="-70" dirty="0"/>
              <a:t> </a:t>
            </a:r>
            <a:r>
              <a:rPr dirty="0"/>
              <a:t>starting</a:t>
            </a:r>
            <a:r>
              <a:rPr spc="-65" dirty="0"/>
              <a:t> </a:t>
            </a:r>
            <a:r>
              <a:rPr spc="-10" dirty="0"/>
              <a:t>address</a:t>
            </a:r>
          </a:p>
          <a:p>
            <a:pPr marL="354965">
              <a:lnSpc>
                <a:spcPct val="100000"/>
              </a:lnSpc>
            </a:pPr>
            <a:r>
              <a:rPr dirty="0"/>
              <a:t>and</a:t>
            </a:r>
            <a:r>
              <a:rPr spc="-65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dirty="0"/>
              <a:t>word</a:t>
            </a:r>
            <a:r>
              <a:rPr spc="-30" dirty="0"/>
              <a:t> </a:t>
            </a:r>
            <a:r>
              <a:rPr spc="-10" dirty="0"/>
              <a:t>count.</a:t>
            </a:r>
          </a:p>
          <a:p>
            <a:pPr marL="354965" indent="-342265">
              <a:lnSpc>
                <a:spcPct val="1000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dirty="0"/>
              <a:t>The</a:t>
            </a:r>
            <a:r>
              <a:rPr spc="-75" dirty="0"/>
              <a:t> </a:t>
            </a:r>
            <a:r>
              <a:rPr dirty="0"/>
              <a:t>third</a:t>
            </a:r>
            <a:r>
              <a:rPr spc="-65" dirty="0"/>
              <a:t> </a:t>
            </a:r>
            <a:r>
              <a:rPr dirty="0"/>
              <a:t>register</a:t>
            </a:r>
            <a:r>
              <a:rPr spc="-70" dirty="0"/>
              <a:t> </a:t>
            </a:r>
            <a:r>
              <a:rPr dirty="0"/>
              <a:t>contains</a:t>
            </a:r>
            <a:r>
              <a:rPr spc="-100" dirty="0"/>
              <a:t> </a:t>
            </a:r>
            <a:r>
              <a:rPr dirty="0"/>
              <a:t>status</a:t>
            </a:r>
            <a:r>
              <a:rPr spc="-70" dirty="0"/>
              <a:t> </a:t>
            </a:r>
            <a:r>
              <a:rPr dirty="0"/>
              <a:t>and</a:t>
            </a:r>
            <a:r>
              <a:rPr spc="-65" dirty="0"/>
              <a:t> </a:t>
            </a:r>
            <a:r>
              <a:rPr dirty="0"/>
              <a:t>control</a:t>
            </a:r>
            <a:r>
              <a:rPr spc="-70" dirty="0"/>
              <a:t> </a:t>
            </a:r>
            <a:r>
              <a:rPr spc="-10" dirty="0"/>
              <a:t>flags.</a:t>
            </a: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dirty="0"/>
              <a:t>The</a:t>
            </a:r>
            <a:r>
              <a:rPr spc="-110" dirty="0"/>
              <a:t> </a:t>
            </a:r>
            <a:r>
              <a:rPr spc="-715" dirty="0">
                <a:latin typeface="Cambria Math"/>
                <a:cs typeface="Cambria Math"/>
              </a:rPr>
              <a:t>R/W</a:t>
            </a:r>
            <a:r>
              <a:rPr sz="3600" spc="-1072" baseline="10416" dirty="0">
                <a:latin typeface="Cambria Math"/>
                <a:cs typeface="Cambria Math"/>
              </a:rPr>
              <a:t>ഥ</a:t>
            </a:r>
            <a:r>
              <a:rPr sz="3600" spc="607" baseline="10416" dirty="0">
                <a:latin typeface="Cambria Math"/>
                <a:cs typeface="Cambria Math"/>
              </a:rPr>
              <a:t> </a:t>
            </a:r>
            <a:r>
              <a:rPr sz="2400" dirty="0"/>
              <a:t>bit</a:t>
            </a:r>
            <a:r>
              <a:rPr sz="2400" spc="-55" dirty="0"/>
              <a:t> </a:t>
            </a:r>
            <a:r>
              <a:rPr sz="2400" dirty="0"/>
              <a:t>determines</a:t>
            </a:r>
            <a:r>
              <a:rPr sz="2400" spc="-55" dirty="0"/>
              <a:t> </a:t>
            </a:r>
            <a:r>
              <a:rPr sz="2400" dirty="0"/>
              <a:t>the</a:t>
            </a:r>
            <a:r>
              <a:rPr sz="2400" spc="-45" dirty="0"/>
              <a:t> </a:t>
            </a:r>
            <a:r>
              <a:rPr sz="2400" dirty="0"/>
              <a:t>direction</a:t>
            </a:r>
            <a:r>
              <a:rPr sz="2400" spc="-65" dirty="0"/>
              <a:t> </a:t>
            </a:r>
            <a:r>
              <a:rPr sz="2400" dirty="0"/>
              <a:t>of</a:t>
            </a:r>
            <a:r>
              <a:rPr sz="2400" spc="-60" dirty="0"/>
              <a:t> </a:t>
            </a:r>
            <a:r>
              <a:rPr sz="2400" dirty="0"/>
              <a:t>the</a:t>
            </a:r>
            <a:r>
              <a:rPr sz="2400" spc="-45" dirty="0"/>
              <a:t> </a:t>
            </a:r>
            <a:r>
              <a:rPr sz="2400" spc="-10" dirty="0"/>
              <a:t>transfer.</a:t>
            </a:r>
            <a:endParaRPr sz="2400">
              <a:latin typeface="Cambria Math"/>
              <a:cs typeface="Cambria Math"/>
            </a:endParaRPr>
          </a:p>
          <a:p>
            <a:pPr marL="649605" lvl="1" indent="-342900">
              <a:lnSpc>
                <a:spcPct val="100000"/>
              </a:lnSpc>
              <a:spcBef>
                <a:spcPts val="52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When</a:t>
            </a:r>
            <a:r>
              <a:rPr sz="2100" spc="-6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this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bit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is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set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1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by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program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instruction,</a:t>
            </a:r>
            <a:r>
              <a:rPr sz="2100" spc="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10" dirty="0">
                <a:latin typeface="Arial MT"/>
                <a:cs typeface="Arial MT"/>
              </a:rPr>
              <a:t> controller</a:t>
            </a:r>
            <a:endParaRPr sz="21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</a:pPr>
            <a:r>
              <a:rPr sz="2100" dirty="0"/>
              <a:t>performs</a:t>
            </a:r>
            <a:r>
              <a:rPr sz="2100" spc="-5" dirty="0"/>
              <a:t> </a:t>
            </a:r>
            <a:r>
              <a:rPr sz="2100" dirty="0"/>
              <a:t>a</a:t>
            </a:r>
            <a:r>
              <a:rPr sz="2100" spc="-30" dirty="0"/>
              <a:t> </a:t>
            </a:r>
            <a:r>
              <a:rPr sz="2100" dirty="0"/>
              <a:t>read</a:t>
            </a:r>
            <a:r>
              <a:rPr sz="2100" spc="-35" dirty="0"/>
              <a:t> </a:t>
            </a:r>
            <a:r>
              <a:rPr sz="2100" spc="-10" dirty="0"/>
              <a:t>operation.</a:t>
            </a:r>
            <a:endParaRPr sz="2100"/>
          </a:p>
          <a:p>
            <a:pPr marL="649605" lvl="1" indent="-342900">
              <a:lnSpc>
                <a:spcPct val="100000"/>
              </a:lnSpc>
              <a:spcBef>
                <a:spcPts val="505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Otherwise,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it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performs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write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operation.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Direct</a:t>
            </a:r>
            <a:r>
              <a:rPr spc="-85" dirty="0"/>
              <a:t> </a:t>
            </a:r>
            <a:r>
              <a:rPr spc="-20" dirty="0"/>
              <a:t>Memory</a:t>
            </a:r>
            <a:r>
              <a:rPr spc="-240" dirty="0"/>
              <a:t> </a:t>
            </a:r>
            <a:r>
              <a:rPr spc="-10" dirty="0"/>
              <a:t>Access..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5615"/>
            <a:ext cx="7957184" cy="3072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1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controller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completed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transferring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block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receive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another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command,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sets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Done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flag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1.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Bit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30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Interrupt-</a:t>
            </a:r>
            <a:r>
              <a:rPr sz="2400" dirty="0">
                <a:latin typeface="Arial MT"/>
                <a:cs typeface="Arial MT"/>
              </a:rPr>
              <a:t>enable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flag,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IE.</a:t>
            </a:r>
            <a:endParaRPr sz="24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50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649605" algn="l"/>
              </a:tabLst>
            </a:pPr>
            <a:r>
              <a:rPr sz="2100" dirty="0">
                <a:latin typeface="Arial MT"/>
                <a:cs typeface="Arial MT"/>
              </a:rPr>
              <a:t>When</a:t>
            </a:r>
            <a:r>
              <a:rPr sz="2100" spc="-7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this flag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is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set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1,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it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causes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controller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raise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an</a:t>
            </a:r>
            <a:endParaRPr sz="2100">
              <a:latin typeface="Arial MT"/>
              <a:cs typeface="Arial MT"/>
            </a:endParaRPr>
          </a:p>
          <a:p>
            <a:pPr marR="406400" algn="r">
              <a:lnSpc>
                <a:spcPct val="100000"/>
              </a:lnSpc>
              <a:spcBef>
                <a:spcPts val="5"/>
              </a:spcBef>
            </a:pPr>
            <a:r>
              <a:rPr sz="2100" dirty="0">
                <a:latin typeface="Arial MT"/>
                <a:cs typeface="Arial MT"/>
              </a:rPr>
              <a:t>interrupt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after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it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has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completed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transferring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block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data.</a:t>
            </a:r>
            <a:endParaRPr sz="2100">
              <a:latin typeface="Arial MT"/>
              <a:cs typeface="Arial MT"/>
            </a:endParaRPr>
          </a:p>
          <a:p>
            <a:pPr marL="342265" marR="398780" indent="-342265" algn="r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42265" algn="l"/>
              </a:tabLst>
            </a:pPr>
            <a:r>
              <a:rPr sz="2400" spc="-20" dirty="0">
                <a:latin typeface="Arial MT"/>
                <a:cs typeface="Arial MT"/>
              </a:rPr>
              <a:t>Finally,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controller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IRQ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has</a:t>
            </a:r>
            <a:endParaRPr sz="24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requested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Direct</a:t>
            </a:r>
            <a:r>
              <a:rPr spc="-85" dirty="0"/>
              <a:t> </a:t>
            </a:r>
            <a:r>
              <a:rPr spc="-20" dirty="0"/>
              <a:t>Memory</a:t>
            </a:r>
            <a:r>
              <a:rPr spc="-240" dirty="0"/>
              <a:t> </a:t>
            </a:r>
            <a:r>
              <a:rPr spc="-10" dirty="0"/>
              <a:t>Access..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04403"/>
            <a:ext cx="7952105" cy="470916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4965" marR="5080" indent="-342900">
              <a:lnSpc>
                <a:spcPts val="2800"/>
              </a:lnSpc>
              <a:spcBef>
                <a:spcPts val="459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4965" algn="l"/>
              </a:tabLst>
            </a:pPr>
            <a:r>
              <a:rPr sz="2600" dirty="0">
                <a:latin typeface="Arial MT"/>
                <a:cs typeface="Arial MT"/>
              </a:rPr>
              <a:t>An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example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computer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system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given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Figure </a:t>
            </a:r>
            <a:r>
              <a:rPr sz="2600" dirty="0">
                <a:latin typeface="Arial MT"/>
                <a:cs typeface="Arial MT"/>
              </a:rPr>
              <a:t>4.19,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showing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how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DMA</a:t>
            </a:r>
            <a:r>
              <a:rPr sz="2600" spc="-18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controllers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may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used.</a:t>
            </a:r>
            <a:endParaRPr sz="2600">
              <a:latin typeface="Arial MT"/>
              <a:cs typeface="Arial MT"/>
            </a:endParaRPr>
          </a:p>
          <a:p>
            <a:pPr marL="354965" marR="364490" indent="-342900">
              <a:lnSpc>
                <a:spcPts val="2800"/>
              </a:lnSpc>
              <a:spcBef>
                <a:spcPts val="64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4965" algn="l"/>
              </a:tabLst>
            </a:pPr>
            <a:r>
              <a:rPr sz="2600" dirty="0">
                <a:latin typeface="Arial MT"/>
                <a:cs typeface="Arial MT"/>
              </a:rPr>
              <a:t>DMA</a:t>
            </a:r>
            <a:r>
              <a:rPr sz="2600" spc="-8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controller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connects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high-</a:t>
            </a:r>
            <a:r>
              <a:rPr sz="2600" dirty="0">
                <a:latin typeface="Arial MT"/>
                <a:cs typeface="Arial MT"/>
              </a:rPr>
              <a:t>speed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network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to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8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computer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bus.</a:t>
            </a:r>
            <a:endParaRPr sz="2600">
              <a:latin typeface="Arial MT"/>
              <a:cs typeface="Arial MT"/>
            </a:endParaRPr>
          </a:p>
          <a:p>
            <a:pPr marL="354965" marR="446405" indent="-342900">
              <a:lnSpc>
                <a:spcPts val="2800"/>
              </a:lnSpc>
              <a:spcBef>
                <a:spcPts val="64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4965" algn="l"/>
              </a:tabLst>
            </a:pPr>
            <a:r>
              <a:rPr sz="2600" dirty="0">
                <a:latin typeface="Arial MT"/>
                <a:cs typeface="Arial MT"/>
              </a:rPr>
              <a:t>Disk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controller,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which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two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disks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also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has </a:t>
            </a:r>
            <a:r>
              <a:rPr sz="2600" dirty="0">
                <a:latin typeface="Arial MT"/>
                <a:cs typeface="Arial MT"/>
              </a:rPr>
              <a:t>DMA</a:t>
            </a:r>
            <a:r>
              <a:rPr sz="2600" spc="-1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capability.</a:t>
            </a:r>
            <a:endParaRPr sz="26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2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649605" algn="l"/>
              </a:tabLst>
            </a:pPr>
            <a:r>
              <a:rPr sz="2400" dirty="0">
                <a:latin typeface="Arial MT"/>
                <a:cs typeface="Arial MT"/>
              </a:rPr>
              <a:t>It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provides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two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DMA</a:t>
            </a:r>
            <a:r>
              <a:rPr sz="2400" spc="-1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channels.</a:t>
            </a:r>
            <a:endParaRPr sz="2400">
              <a:latin typeface="Arial MT"/>
              <a:cs typeface="Arial MT"/>
            </a:endParaRPr>
          </a:p>
          <a:p>
            <a:pPr marL="354965" marR="31115" indent="-342900">
              <a:lnSpc>
                <a:spcPts val="2820"/>
              </a:lnSpc>
              <a:spcBef>
                <a:spcPts val="64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4965" algn="l"/>
              </a:tabLst>
            </a:pPr>
            <a:r>
              <a:rPr sz="2600" dirty="0">
                <a:latin typeface="Arial MT"/>
                <a:cs typeface="Arial MT"/>
              </a:rPr>
              <a:t>It</a:t>
            </a:r>
            <a:r>
              <a:rPr sz="2600" spc="-9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perform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two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independent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DMA</a:t>
            </a:r>
            <a:r>
              <a:rPr sz="2600" spc="-9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operations,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as </a:t>
            </a:r>
            <a:r>
              <a:rPr sz="2600" dirty="0">
                <a:latin typeface="Arial MT"/>
                <a:cs typeface="Arial MT"/>
              </a:rPr>
              <a:t>if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each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has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own</a:t>
            </a:r>
            <a:r>
              <a:rPr sz="2600" spc="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DMA</a:t>
            </a:r>
            <a:r>
              <a:rPr sz="2600" spc="-17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controller.</a:t>
            </a:r>
            <a:endParaRPr sz="2600">
              <a:latin typeface="Arial MT"/>
              <a:cs typeface="Arial MT"/>
            </a:endParaRPr>
          </a:p>
          <a:p>
            <a:pPr marL="354965" marR="459740" indent="-342900">
              <a:lnSpc>
                <a:spcPts val="2820"/>
              </a:lnSpc>
              <a:spcBef>
                <a:spcPts val="60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4965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store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address,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word </a:t>
            </a:r>
            <a:r>
              <a:rPr sz="2600" dirty="0">
                <a:latin typeface="Arial MT"/>
                <a:cs typeface="Arial MT"/>
              </a:rPr>
              <a:t>count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status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information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are</a:t>
            </a:r>
            <a:endParaRPr sz="2600">
              <a:latin typeface="Arial MT"/>
              <a:cs typeface="Arial MT"/>
            </a:endParaRPr>
          </a:p>
          <a:p>
            <a:pPr marL="354965">
              <a:lnSpc>
                <a:spcPts val="2760"/>
              </a:lnSpc>
            </a:pPr>
            <a:r>
              <a:rPr sz="2600" spc="-10" dirty="0">
                <a:latin typeface="Arial MT"/>
                <a:cs typeface="Arial MT"/>
              </a:rPr>
              <a:t>duplicated.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Direct</a:t>
            </a:r>
            <a:r>
              <a:rPr spc="-85" dirty="0"/>
              <a:t> </a:t>
            </a:r>
            <a:r>
              <a:rPr spc="-20" dirty="0"/>
              <a:t>Memory</a:t>
            </a:r>
            <a:r>
              <a:rPr spc="-240" dirty="0"/>
              <a:t> </a:t>
            </a:r>
            <a:r>
              <a:rPr spc="-10" dirty="0"/>
              <a:t>Access..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13350" y="2005329"/>
            <a:ext cx="1277620" cy="800100"/>
          </a:xfrm>
          <a:prstGeom prst="rect">
            <a:avLst/>
          </a:prstGeom>
          <a:ln w="17779">
            <a:solidFill>
              <a:srgbClr val="000000"/>
            </a:solidFill>
          </a:ln>
        </p:spPr>
        <p:txBody>
          <a:bodyPr vert="horz" wrap="square" lIns="0" tIns="118745" rIns="0" bIns="0" rtlCol="0">
            <a:spAutoFit/>
          </a:bodyPr>
          <a:lstStyle/>
          <a:p>
            <a:pPr marL="372745" marR="331470" indent="106045">
              <a:lnSpc>
                <a:spcPct val="116199"/>
              </a:lnSpc>
              <a:spcBef>
                <a:spcPts val="935"/>
              </a:spcBef>
            </a:pPr>
            <a:r>
              <a:rPr sz="1300" spc="-20" dirty="0">
                <a:latin typeface="Calibri"/>
                <a:cs typeface="Calibri"/>
              </a:rPr>
              <a:t>Main </a:t>
            </a:r>
            <a:r>
              <a:rPr sz="1300" spc="-10" dirty="0">
                <a:latin typeface="Calibri"/>
                <a:cs typeface="Calibri"/>
              </a:rPr>
              <a:t>memory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95550" y="2005329"/>
            <a:ext cx="1280160" cy="800100"/>
          </a:xfrm>
          <a:prstGeom prst="rect">
            <a:avLst/>
          </a:prstGeom>
          <a:ln w="17779">
            <a:solidFill>
              <a:srgbClr val="000000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endParaRPr sz="1300">
              <a:latin typeface="Times New Roman"/>
              <a:cs typeface="Times New Roman"/>
            </a:endParaRPr>
          </a:p>
          <a:p>
            <a:pPr marL="337185">
              <a:lnSpc>
                <a:spcPct val="100000"/>
              </a:lnSpc>
            </a:pPr>
            <a:r>
              <a:rPr sz="1300" spc="-10" dirty="0">
                <a:latin typeface="Calibri"/>
                <a:cs typeface="Calibri"/>
              </a:rPr>
              <a:t>Processor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55470" y="3120389"/>
            <a:ext cx="5435600" cy="2540"/>
          </a:xfrm>
          <a:custGeom>
            <a:avLst/>
            <a:gdLst/>
            <a:ahLst/>
            <a:cxnLst/>
            <a:rect l="l" t="t" r="r" b="b"/>
            <a:pathLst>
              <a:path w="5435600" h="2539">
                <a:moveTo>
                  <a:pt x="5435600" y="0"/>
                </a:moveTo>
                <a:lnTo>
                  <a:pt x="0" y="2539"/>
                </a:lnTo>
              </a:path>
            </a:pathLst>
          </a:custGeom>
          <a:ln w="17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950970" y="2853309"/>
            <a:ext cx="7785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0" dirty="0">
                <a:latin typeface="Calibri"/>
                <a:cs typeface="Calibri"/>
              </a:rPr>
              <a:t>System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bus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735579" y="2809239"/>
            <a:ext cx="4556760" cy="1242060"/>
            <a:chOff x="2735579" y="2809239"/>
            <a:chExt cx="4556760" cy="1242060"/>
          </a:xfrm>
        </p:grpSpPr>
        <p:sp>
          <p:nvSpPr>
            <p:cNvPr id="8" name="object 8"/>
            <p:cNvSpPr/>
            <p:nvPr/>
          </p:nvSpPr>
          <p:spPr>
            <a:xfrm>
              <a:off x="2744469" y="2818129"/>
              <a:ext cx="3997960" cy="594360"/>
            </a:xfrm>
            <a:custGeom>
              <a:avLst/>
              <a:gdLst/>
              <a:ahLst/>
              <a:cxnLst/>
              <a:rect l="l" t="t" r="r" b="b"/>
              <a:pathLst>
                <a:path w="3997959" h="594360">
                  <a:moveTo>
                    <a:pt x="391160" y="292100"/>
                  </a:moveTo>
                  <a:lnTo>
                    <a:pt x="393700" y="0"/>
                  </a:lnTo>
                </a:path>
                <a:path w="3997959" h="594360">
                  <a:moveTo>
                    <a:pt x="3108960" y="292100"/>
                  </a:moveTo>
                  <a:lnTo>
                    <a:pt x="3111500" y="0"/>
                  </a:lnTo>
                </a:path>
                <a:path w="3997959" h="594360">
                  <a:moveTo>
                    <a:pt x="1597659" y="594360"/>
                  </a:moveTo>
                  <a:lnTo>
                    <a:pt x="1600200" y="302260"/>
                  </a:lnTo>
                </a:path>
                <a:path w="3997959" h="594360">
                  <a:moveTo>
                    <a:pt x="3995420" y="594360"/>
                  </a:moveTo>
                  <a:lnTo>
                    <a:pt x="3997959" y="302260"/>
                  </a:lnTo>
                </a:path>
                <a:path w="3997959" h="594360">
                  <a:moveTo>
                    <a:pt x="0" y="594360"/>
                  </a:moveTo>
                  <a:lnTo>
                    <a:pt x="2540" y="302260"/>
                  </a:lnTo>
                </a:path>
                <a:path w="3997959" h="594360">
                  <a:moveTo>
                    <a:pt x="2943860" y="591820"/>
                  </a:moveTo>
                  <a:lnTo>
                    <a:pt x="2948940" y="302260"/>
                  </a:lnTo>
                </a:path>
              </a:pathLst>
            </a:custGeom>
            <a:ln w="1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33489" y="3409949"/>
              <a:ext cx="957580" cy="640080"/>
            </a:xfrm>
            <a:custGeom>
              <a:avLst/>
              <a:gdLst/>
              <a:ahLst/>
              <a:cxnLst/>
              <a:rect l="l" t="t" r="r" b="b"/>
              <a:pathLst>
                <a:path w="957579" h="640079">
                  <a:moveTo>
                    <a:pt x="0" y="640080"/>
                  </a:moveTo>
                  <a:lnTo>
                    <a:pt x="957580" y="640080"/>
                  </a:lnTo>
                  <a:lnTo>
                    <a:pt x="957580" y="0"/>
                  </a:lnTo>
                  <a:lnTo>
                    <a:pt x="0" y="0"/>
                  </a:lnTo>
                  <a:lnTo>
                    <a:pt x="0" y="64008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333490" y="3408997"/>
            <a:ext cx="957580" cy="640080"/>
          </a:xfrm>
          <a:prstGeom prst="rect">
            <a:avLst/>
          </a:prstGeom>
          <a:ln w="17780">
            <a:solidFill>
              <a:srgbClr val="000000"/>
            </a:solidFill>
          </a:ln>
        </p:spPr>
        <p:txBody>
          <a:bodyPr vert="horz" wrap="square" lIns="0" tIns="171450" rIns="0" bIns="0" rtlCol="0">
            <a:spAutoFit/>
          </a:bodyPr>
          <a:lstStyle/>
          <a:p>
            <a:pPr marL="144780">
              <a:lnSpc>
                <a:spcPct val="100000"/>
              </a:lnSpc>
              <a:spcBef>
                <a:spcPts val="1350"/>
              </a:spcBef>
            </a:pPr>
            <a:r>
              <a:rPr sz="1300" spc="-10" dirty="0">
                <a:latin typeface="Calibri"/>
                <a:cs typeface="Calibri"/>
              </a:rPr>
              <a:t>Keyboard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175510" y="3409950"/>
            <a:ext cx="1117600" cy="640080"/>
          </a:xfrm>
          <a:custGeom>
            <a:avLst/>
            <a:gdLst/>
            <a:ahLst/>
            <a:cxnLst/>
            <a:rect l="l" t="t" r="r" b="b"/>
            <a:pathLst>
              <a:path w="1117600" h="640079">
                <a:moveTo>
                  <a:pt x="0" y="640080"/>
                </a:moveTo>
                <a:lnTo>
                  <a:pt x="1117600" y="640080"/>
                </a:lnTo>
                <a:lnTo>
                  <a:pt x="1117600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74239" y="3408997"/>
            <a:ext cx="1117600" cy="640080"/>
          </a:xfrm>
          <a:prstGeom prst="rect">
            <a:avLst/>
          </a:prstGeom>
          <a:ln w="20320">
            <a:solidFill>
              <a:srgbClr val="C00000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196215">
              <a:lnSpc>
                <a:spcPts val="1480"/>
              </a:lnSpc>
              <a:spcBef>
                <a:spcPts val="760"/>
              </a:spcBef>
            </a:pPr>
            <a:r>
              <a:rPr sz="1300" spc="-10" dirty="0">
                <a:latin typeface="Calibri"/>
                <a:cs typeface="Calibri"/>
              </a:rPr>
              <a:t>Disk/DMA</a:t>
            </a:r>
            <a:endParaRPr sz="1300">
              <a:latin typeface="Calibri"/>
              <a:cs typeface="Calibri"/>
            </a:endParaRPr>
          </a:p>
          <a:p>
            <a:pPr marL="248920">
              <a:lnSpc>
                <a:spcPts val="1480"/>
              </a:lnSpc>
            </a:pPr>
            <a:r>
              <a:rPr sz="1300" spc="-10" dirty="0">
                <a:latin typeface="Calibri"/>
                <a:cs typeface="Calibri"/>
              </a:rPr>
              <a:t>controller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13350" y="3408997"/>
            <a:ext cx="957580" cy="640080"/>
          </a:xfrm>
          <a:prstGeom prst="rect">
            <a:avLst/>
          </a:prstGeom>
          <a:ln w="17779">
            <a:solidFill>
              <a:srgbClr val="0000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endParaRPr sz="1300">
              <a:latin typeface="Times New Roman"/>
              <a:cs typeface="Times New Roman"/>
            </a:endParaRPr>
          </a:p>
          <a:p>
            <a:pPr marL="266700">
              <a:lnSpc>
                <a:spcPct val="100000"/>
              </a:lnSpc>
            </a:pPr>
            <a:r>
              <a:rPr sz="1300" spc="-10" dirty="0">
                <a:latin typeface="Calibri"/>
                <a:cs typeface="Calibri"/>
              </a:rPr>
              <a:t>Printer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75709" y="3409950"/>
            <a:ext cx="1117600" cy="640080"/>
          </a:xfrm>
          <a:custGeom>
            <a:avLst/>
            <a:gdLst/>
            <a:ahLst/>
            <a:cxnLst/>
            <a:rect l="l" t="t" r="r" b="b"/>
            <a:pathLst>
              <a:path w="1117600" h="640079">
                <a:moveTo>
                  <a:pt x="0" y="640080"/>
                </a:moveTo>
                <a:lnTo>
                  <a:pt x="1117600" y="640080"/>
                </a:lnTo>
                <a:lnTo>
                  <a:pt x="1117600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75286" y="3408997"/>
            <a:ext cx="1117600" cy="640080"/>
          </a:xfrm>
          <a:prstGeom prst="rect">
            <a:avLst/>
          </a:prstGeom>
          <a:ln w="20320">
            <a:solidFill>
              <a:srgbClr val="C00000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R="27940" algn="ctr">
              <a:lnSpc>
                <a:spcPts val="1480"/>
              </a:lnSpc>
              <a:spcBef>
                <a:spcPts val="760"/>
              </a:spcBef>
            </a:pPr>
            <a:r>
              <a:rPr sz="1300" spc="-25" dirty="0">
                <a:latin typeface="Calibri"/>
                <a:cs typeface="Calibri"/>
              </a:rPr>
              <a:t>DMA</a:t>
            </a:r>
            <a:endParaRPr sz="1300">
              <a:latin typeface="Calibri"/>
              <a:cs typeface="Calibri"/>
            </a:endParaRPr>
          </a:p>
          <a:p>
            <a:pPr marL="25400" algn="ctr">
              <a:lnSpc>
                <a:spcPts val="1480"/>
              </a:lnSpc>
            </a:pPr>
            <a:r>
              <a:rPr sz="1300" spc="-10" dirty="0">
                <a:latin typeface="Calibri"/>
                <a:cs typeface="Calibri"/>
              </a:rPr>
              <a:t>controller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342129" y="4050029"/>
            <a:ext cx="2540" cy="317500"/>
          </a:xfrm>
          <a:custGeom>
            <a:avLst/>
            <a:gdLst/>
            <a:ahLst/>
            <a:cxnLst/>
            <a:rect l="l" t="t" r="r" b="b"/>
            <a:pathLst>
              <a:path w="2539" h="317500">
                <a:moveTo>
                  <a:pt x="0" y="317500"/>
                </a:moveTo>
                <a:lnTo>
                  <a:pt x="2540" y="0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815589" y="4367529"/>
            <a:ext cx="637540" cy="480059"/>
          </a:xfrm>
          <a:prstGeom prst="rect">
            <a:avLst/>
          </a:prstGeom>
          <a:ln w="17779">
            <a:solidFill>
              <a:srgbClr val="000000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marL="175895">
              <a:lnSpc>
                <a:spcPct val="100000"/>
              </a:lnSpc>
              <a:spcBef>
                <a:spcPts val="905"/>
              </a:spcBef>
            </a:pPr>
            <a:r>
              <a:rPr sz="1300" spc="-20" dirty="0">
                <a:latin typeface="Calibri"/>
                <a:cs typeface="Calibri"/>
              </a:rPr>
              <a:t>Disk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15489" y="4367529"/>
            <a:ext cx="640080" cy="480059"/>
          </a:xfrm>
          <a:prstGeom prst="rect">
            <a:avLst/>
          </a:prstGeom>
          <a:ln w="17779">
            <a:solidFill>
              <a:srgbClr val="000000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marL="177165">
              <a:lnSpc>
                <a:spcPct val="100000"/>
              </a:lnSpc>
              <a:spcBef>
                <a:spcPts val="905"/>
              </a:spcBef>
            </a:pPr>
            <a:r>
              <a:rPr sz="1300" spc="-20" dirty="0">
                <a:latin typeface="Calibri"/>
                <a:cs typeface="Calibri"/>
              </a:rPr>
              <a:t>Disk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335529" y="4050029"/>
            <a:ext cx="800100" cy="317500"/>
          </a:xfrm>
          <a:custGeom>
            <a:avLst/>
            <a:gdLst/>
            <a:ahLst/>
            <a:cxnLst/>
            <a:rect l="l" t="t" r="r" b="b"/>
            <a:pathLst>
              <a:path w="800100" h="317500">
                <a:moveTo>
                  <a:pt x="800100" y="317500"/>
                </a:moveTo>
                <a:lnTo>
                  <a:pt x="800100" y="158750"/>
                </a:lnTo>
                <a:lnTo>
                  <a:pt x="640080" y="158750"/>
                </a:lnTo>
                <a:lnTo>
                  <a:pt x="640080" y="0"/>
                </a:lnTo>
              </a:path>
              <a:path w="800100" h="317500">
                <a:moveTo>
                  <a:pt x="0" y="317500"/>
                </a:moveTo>
                <a:lnTo>
                  <a:pt x="0" y="158750"/>
                </a:lnTo>
                <a:lnTo>
                  <a:pt x="160019" y="158750"/>
                </a:lnTo>
                <a:lnTo>
                  <a:pt x="160019" y="0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75709" y="5007609"/>
            <a:ext cx="1277620" cy="480059"/>
          </a:xfrm>
          <a:custGeom>
            <a:avLst/>
            <a:gdLst/>
            <a:ahLst/>
            <a:cxnLst/>
            <a:rect l="l" t="t" r="r" b="b"/>
            <a:pathLst>
              <a:path w="1277620" h="480060">
                <a:moveTo>
                  <a:pt x="566419" y="355599"/>
                </a:moveTo>
                <a:lnTo>
                  <a:pt x="568960" y="0"/>
                </a:lnTo>
              </a:path>
              <a:path w="1277620" h="480060">
                <a:moveTo>
                  <a:pt x="0" y="480059"/>
                </a:moveTo>
                <a:lnTo>
                  <a:pt x="70992" y="408939"/>
                </a:lnTo>
                <a:lnTo>
                  <a:pt x="141986" y="355599"/>
                </a:lnTo>
                <a:lnTo>
                  <a:pt x="195199" y="320039"/>
                </a:lnTo>
                <a:lnTo>
                  <a:pt x="248412" y="302259"/>
                </a:lnTo>
                <a:lnTo>
                  <a:pt x="301625" y="302259"/>
                </a:lnTo>
                <a:lnTo>
                  <a:pt x="372617" y="302259"/>
                </a:lnTo>
                <a:lnTo>
                  <a:pt x="461390" y="337819"/>
                </a:lnTo>
                <a:lnTo>
                  <a:pt x="585597" y="373379"/>
                </a:lnTo>
                <a:lnTo>
                  <a:pt x="709802" y="408939"/>
                </a:lnTo>
                <a:lnTo>
                  <a:pt x="816228" y="426719"/>
                </a:lnTo>
                <a:lnTo>
                  <a:pt x="887222" y="444499"/>
                </a:lnTo>
                <a:lnTo>
                  <a:pt x="958214" y="444499"/>
                </a:lnTo>
                <a:lnTo>
                  <a:pt x="1011427" y="426719"/>
                </a:lnTo>
                <a:lnTo>
                  <a:pt x="1082420" y="408939"/>
                </a:lnTo>
                <a:lnTo>
                  <a:pt x="1171193" y="373379"/>
                </a:lnTo>
                <a:lnTo>
                  <a:pt x="1277619" y="320039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775286" y="4367529"/>
            <a:ext cx="1117600" cy="640080"/>
          </a:xfrm>
          <a:prstGeom prst="rect">
            <a:avLst/>
          </a:prstGeom>
          <a:ln w="17779">
            <a:solidFill>
              <a:srgbClr val="000000"/>
            </a:solidFill>
          </a:ln>
        </p:spPr>
        <p:txBody>
          <a:bodyPr vert="horz" wrap="square" lIns="0" tIns="158115" rIns="0" bIns="0" rtlCol="0">
            <a:spAutoFit/>
          </a:bodyPr>
          <a:lstStyle/>
          <a:p>
            <a:pPr marL="187960" marR="326390">
              <a:lnSpc>
                <a:spcPct val="100000"/>
              </a:lnSpc>
              <a:spcBef>
                <a:spcPts val="1245"/>
              </a:spcBef>
            </a:pPr>
            <a:r>
              <a:rPr sz="1300" spc="-10" dirty="0">
                <a:latin typeface="Calibri"/>
                <a:cs typeface="Calibri"/>
              </a:rPr>
              <a:t>Network </a:t>
            </a:r>
            <a:r>
              <a:rPr sz="1300" spc="-20" dirty="0">
                <a:latin typeface="Calibri"/>
                <a:cs typeface="Calibri"/>
              </a:rPr>
              <a:t>Interface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5815" y="5836984"/>
            <a:ext cx="3933471" cy="209896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Direct</a:t>
            </a:r>
            <a:r>
              <a:rPr spc="-85" dirty="0"/>
              <a:t> </a:t>
            </a:r>
            <a:r>
              <a:rPr spc="-20" dirty="0"/>
              <a:t>Memory</a:t>
            </a:r>
            <a:r>
              <a:rPr spc="-240" dirty="0"/>
              <a:t> </a:t>
            </a:r>
            <a:r>
              <a:rPr spc="-10" dirty="0"/>
              <a:t>Access..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4916"/>
            <a:ext cx="7973059" cy="4904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start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 DMA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transfer</a:t>
            </a:r>
            <a:r>
              <a:rPr sz="2000" spc="-8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block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data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from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main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memory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to</a:t>
            </a:r>
            <a:endParaRPr sz="20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 MT"/>
                <a:cs typeface="Arial MT"/>
              </a:rPr>
              <a:t>one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disks,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program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writes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address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word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count</a:t>
            </a:r>
            <a:endParaRPr sz="2000">
              <a:latin typeface="Arial MT"/>
              <a:cs typeface="Arial MT"/>
            </a:endParaRPr>
          </a:p>
          <a:p>
            <a:pPr marL="354965" marR="36703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information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registers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corresponding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channel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 </a:t>
            </a:r>
            <a:r>
              <a:rPr sz="2000" dirty="0">
                <a:latin typeface="Arial MT"/>
                <a:cs typeface="Arial MT"/>
              </a:rPr>
              <a:t>disk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controller.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It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also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provides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disk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controller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information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identify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</a:t>
            </a:r>
            <a:endParaRPr sz="20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data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future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retrieval.</a:t>
            </a:r>
            <a:endParaRPr sz="2000">
              <a:latin typeface="Arial MT"/>
              <a:cs typeface="Arial MT"/>
            </a:endParaRPr>
          </a:p>
          <a:p>
            <a:pPr marL="354965" marR="709295" indent="-34290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DMA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controller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proceeds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independently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implement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 </a:t>
            </a:r>
            <a:r>
              <a:rPr sz="2000" dirty="0">
                <a:latin typeface="Arial MT"/>
                <a:cs typeface="Arial MT"/>
              </a:rPr>
              <a:t>specified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operation.</a:t>
            </a:r>
            <a:endParaRPr sz="2000">
              <a:latin typeface="Arial MT"/>
              <a:cs typeface="Arial MT"/>
            </a:endParaRPr>
          </a:p>
          <a:p>
            <a:pPr marL="354965" marR="137160" indent="-34290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When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DMA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transfer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completed,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fact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recorded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 </a:t>
            </a:r>
            <a:r>
              <a:rPr sz="2000" dirty="0">
                <a:latin typeface="Arial MT"/>
                <a:cs typeface="Arial MT"/>
              </a:rPr>
              <a:t>status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control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register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DMA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channel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setting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Done bit.</a:t>
            </a:r>
            <a:endParaRPr sz="20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At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same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time,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if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bit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set,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controller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sends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interrupt </a:t>
            </a:r>
            <a:r>
              <a:rPr sz="2000" dirty="0">
                <a:latin typeface="Arial MT"/>
                <a:cs typeface="Arial MT"/>
              </a:rPr>
              <a:t>request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sets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IRQ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bit.</a:t>
            </a:r>
            <a:endParaRPr sz="20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status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register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also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used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record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other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information, </a:t>
            </a:r>
            <a:r>
              <a:rPr sz="2000" dirty="0">
                <a:latin typeface="Arial MT"/>
                <a:cs typeface="Arial MT"/>
              </a:rPr>
              <a:t>such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whether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transfer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took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place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correctly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errors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occurred.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Direct</a:t>
            </a:r>
            <a:r>
              <a:rPr spc="-85" dirty="0"/>
              <a:t> </a:t>
            </a:r>
            <a:r>
              <a:rPr spc="-20" dirty="0"/>
              <a:t>Memory</a:t>
            </a:r>
            <a:r>
              <a:rPr spc="-240" dirty="0"/>
              <a:t> </a:t>
            </a:r>
            <a:r>
              <a:rPr spc="-10" dirty="0"/>
              <a:t>Access..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44916"/>
            <a:ext cx="8059420" cy="4450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DMA</a:t>
            </a:r>
            <a:r>
              <a:rPr sz="2000" spc="-1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controllers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have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use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bus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interwoven</a:t>
            </a:r>
            <a:endParaRPr sz="20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 MT"/>
                <a:cs typeface="Arial MT"/>
              </a:rPr>
              <a:t>fashion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access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memory.</a:t>
            </a:r>
            <a:endParaRPr sz="2000">
              <a:latin typeface="Arial MT"/>
              <a:cs typeface="Arial MT"/>
            </a:endParaRPr>
          </a:p>
          <a:p>
            <a:pPr marL="649605" marR="250825" lvl="1" indent="-342900">
              <a:lnSpc>
                <a:spcPct val="100000"/>
              </a:lnSpc>
              <a:spcBef>
                <a:spcPts val="44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649605" algn="l"/>
              </a:tabLst>
            </a:pPr>
            <a:r>
              <a:rPr sz="1800" dirty="0">
                <a:latin typeface="Arial MT"/>
                <a:cs typeface="Arial MT"/>
              </a:rPr>
              <a:t>DMA</a:t>
            </a:r>
            <a:r>
              <a:rPr sz="1800" spc="-1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devices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given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higher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priority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than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processor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access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the </a:t>
            </a:r>
            <a:r>
              <a:rPr sz="1800" spc="-20" dirty="0">
                <a:latin typeface="Arial MT"/>
                <a:cs typeface="Arial MT"/>
              </a:rPr>
              <a:t>bus.</a:t>
            </a:r>
            <a:endParaRPr sz="18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4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649605" algn="l"/>
              </a:tabLst>
            </a:pPr>
            <a:r>
              <a:rPr sz="1800" dirty="0">
                <a:latin typeface="Arial MT"/>
                <a:cs typeface="Arial MT"/>
              </a:rPr>
              <a:t>Among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different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DMA</a:t>
            </a:r>
            <a:r>
              <a:rPr sz="1800" spc="-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devices, high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priority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 given to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high-speed</a:t>
            </a:r>
            <a:endParaRPr sz="18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</a:pPr>
            <a:r>
              <a:rPr sz="1800" dirty="0">
                <a:latin typeface="Arial MT"/>
                <a:cs typeface="Arial MT"/>
              </a:rPr>
              <a:t>peripherals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such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disk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graphics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display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device.</a:t>
            </a:r>
            <a:endParaRPr sz="1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46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originates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most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memory</a:t>
            </a:r>
            <a:r>
              <a:rPr sz="2000" spc="-9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access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cycles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bus.</a:t>
            </a:r>
            <a:endParaRPr sz="20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4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649605" algn="l"/>
              </a:tabLst>
            </a:pPr>
            <a:r>
              <a:rPr sz="1800" dirty="0">
                <a:latin typeface="Arial MT"/>
                <a:cs typeface="Arial MT"/>
              </a:rPr>
              <a:t>DMA</a:t>
            </a:r>
            <a:r>
              <a:rPr sz="1800" spc="-1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controller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said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“</a:t>
            </a:r>
            <a:r>
              <a:rPr sz="1800" i="1" dirty="0">
                <a:latin typeface="Arial"/>
                <a:cs typeface="Arial"/>
              </a:rPr>
              <a:t>steal</a:t>
            </a:r>
            <a:r>
              <a:rPr sz="1800" dirty="0">
                <a:latin typeface="Arial MT"/>
                <a:cs typeface="Arial MT"/>
              </a:rPr>
              <a:t>”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memory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access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cycles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from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the</a:t>
            </a:r>
            <a:endParaRPr sz="1800">
              <a:latin typeface="Arial MT"/>
              <a:cs typeface="Arial MT"/>
            </a:endParaRPr>
          </a:p>
          <a:p>
            <a:pPr marL="649605">
              <a:lnSpc>
                <a:spcPct val="100000"/>
              </a:lnSpc>
            </a:pPr>
            <a:r>
              <a:rPr sz="1800" spc="-20" dirty="0">
                <a:latin typeface="Arial MT"/>
                <a:cs typeface="Arial MT"/>
              </a:rPr>
              <a:t>bus.</a:t>
            </a:r>
            <a:endParaRPr sz="18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4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649605" algn="l"/>
              </a:tabLst>
            </a:pPr>
            <a:r>
              <a:rPr sz="1800" dirty="0">
                <a:latin typeface="Arial MT"/>
                <a:cs typeface="Arial MT"/>
              </a:rPr>
              <a:t>This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interweaving technique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called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“</a:t>
            </a:r>
            <a:r>
              <a:rPr sz="1800" i="1" dirty="0">
                <a:latin typeface="Arial"/>
                <a:cs typeface="Arial"/>
              </a:rPr>
              <a:t>cycle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stealing</a:t>
            </a:r>
            <a:r>
              <a:rPr sz="1800" spc="-10" dirty="0">
                <a:latin typeface="Arial MT"/>
                <a:cs typeface="Arial MT"/>
              </a:rPr>
              <a:t>”.</a:t>
            </a:r>
            <a:endParaRPr sz="1800">
              <a:latin typeface="Arial MT"/>
              <a:cs typeface="Arial MT"/>
            </a:endParaRPr>
          </a:p>
          <a:p>
            <a:pPr marL="354965" marR="215265" indent="-34290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2000" dirty="0">
                <a:latin typeface="Arial MT"/>
                <a:cs typeface="Arial MT"/>
              </a:rPr>
              <a:t>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alternate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approach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provide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DMA</a:t>
            </a:r>
            <a:r>
              <a:rPr sz="2000" spc="-1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controller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exclusive </a:t>
            </a:r>
            <a:r>
              <a:rPr sz="2000" dirty="0">
                <a:latin typeface="Arial MT"/>
                <a:cs typeface="Arial MT"/>
              </a:rPr>
              <a:t>capability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initiate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transfers</a:t>
            </a:r>
            <a:r>
              <a:rPr sz="2000" spc="-1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bus,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hence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exclusive </a:t>
            </a:r>
            <a:r>
              <a:rPr sz="2000" dirty="0">
                <a:latin typeface="Arial MT"/>
                <a:cs typeface="Arial MT"/>
              </a:rPr>
              <a:t>access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main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memory.</a:t>
            </a:r>
            <a:endParaRPr sz="2000">
              <a:latin typeface="Arial MT"/>
              <a:cs typeface="Arial MT"/>
            </a:endParaRPr>
          </a:p>
          <a:p>
            <a:pPr marL="649605" lvl="1" indent="-342900">
              <a:lnSpc>
                <a:spcPct val="100000"/>
              </a:lnSpc>
              <a:spcBef>
                <a:spcPts val="445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649605" algn="l"/>
              </a:tabLst>
            </a:pPr>
            <a:r>
              <a:rPr sz="1800" dirty="0">
                <a:latin typeface="Arial MT"/>
                <a:cs typeface="Arial MT"/>
              </a:rPr>
              <a:t>This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known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block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burst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mode.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31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Direct</a:t>
            </a:r>
            <a:r>
              <a:rPr spc="-85" dirty="0"/>
              <a:t> </a:t>
            </a:r>
            <a:r>
              <a:rPr spc="-20" dirty="0"/>
              <a:t>Memory</a:t>
            </a:r>
            <a:r>
              <a:rPr spc="-240" dirty="0"/>
              <a:t> </a:t>
            </a:r>
            <a:r>
              <a:rPr spc="-10" dirty="0"/>
              <a:t>Access..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681023"/>
            <a:ext cx="8017509" cy="489267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605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354965" algn="l"/>
              </a:tabLst>
            </a:pPr>
            <a:r>
              <a:rPr sz="2100" dirty="0">
                <a:latin typeface="Arial MT"/>
                <a:cs typeface="Arial MT"/>
              </a:rPr>
              <a:t>Most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DMA</a:t>
            </a:r>
            <a:r>
              <a:rPr sz="2100" spc="-1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controllers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incorporate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data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storage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buffer.</a:t>
            </a:r>
            <a:endParaRPr sz="2100">
              <a:latin typeface="Arial MT"/>
              <a:cs typeface="Arial MT"/>
            </a:endParaRPr>
          </a:p>
          <a:p>
            <a:pPr marL="354965" marR="181610" indent="-342900" algn="just">
              <a:lnSpc>
                <a:spcPct val="100000"/>
              </a:lnSpc>
              <a:spcBef>
                <a:spcPts val="50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354965" algn="l"/>
              </a:tabLst>
            </a:pPr>
            <a:r>
              <a:rPr sz="2100" dirty="0">
                <a:latin typeface="Arial MT"/>
                <a:cs typeface="Arial MT"/>
              </a:rPr>
              <a:t>In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case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network</a:t>
            </a:r>
            <a:r>
              <a:rPr sz="2100" spc="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interface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Figure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4.19,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for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example,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DMA</a:t>
            </a:r>
            <a:r>
              <a:rPr sz="2100" spc="-1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controller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reads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block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data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from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main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memory </a:t>
            </a:r>
            <a:r>
              <a:rPr sz="2100" dirty="0">
                <a:latin typeface="Arial MT"/>
                <a:cs typeface="Arial MT"/>
              </a:rPr>
              <a:t>and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stores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it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into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its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input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buffer.</a:t>
            </a:r>
            <a:endParaRPr sz="2100">
              <a:latin typeface="Arial MT"/>
              <a:cs typeface="Arial MT"/>
            </a:endParaRPr>
          </a:p>
          <a:p>
            <a:pPr marL="354965" marR="1320800" indent="-342900">
              <a:lnSpc>
                <a:spcPct val="100000"/>
              </a:lnSpc>
              <a:spcBef>
                <a:spcPts val="525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354965" algn="l"/>
              </a:tabLst>
            </a:pPr>
            <a:r>
              <a:rPr sz="2100" dirty="0">
                <a:latin typeface="Arial MT"/>
                <a:cs typeface="Arial MT"/>
              </a:rPr>
              <a:t>This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transfer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takes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place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using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burst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mode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at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speed </a:t>
            </a:r>
            <a:r>
              <a:rPr sz="2100" dirty="0">
                <a:latin typeface="Arial MT"/>
                <a:cs typeface="Arial MT"/>
              </a:rPr>
              <a:t>appropriate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memory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and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computer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spc="-20" dirty="0">
                <a:latin typeface="Arial MT"/>
                <a:cs typeface="Arial MT"/>
              </a:rPr>
              <a:t>bus.</a:t>
            </a:r>
            <a:endParaRPr sz="21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0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354965" algn="l"/>
              </a:tabLst>
            </a:pPr>
            <a:r>
              <a:rPr sz="2100" dirty="0">
                <a:latin typeface="Arial MT"/>
                <a:cs typeface="Arial MT"/>
              </a:rPr>
              <a:t>Then,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data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</a:t>
            </a:r>
            <a:r>
              <a:rPr sz="2100" spc="-5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buffer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are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transmitted over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network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at</a:t>
            </a:r>
            <a:endParaRPr sz="21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speed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network.</a:t>
            </a:r>
            <a:endParaRPr sz="21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505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354965" algn="l"/>
              </a:tabLst>
            </a:pPr>
            <a:r>
              <a:rPr sz="2100" dirty="0">
                <a:latin typeface="Arial MT"/>
                <a:cs typeface="Arial MT"/>
              </a:rPr>
              <a:t>A</a:t>
            </a:r>
            <a:r>
              <a:rPr sz="2100" spc="-1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conflict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may arise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if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both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processor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and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DMA</a:t>
            </a:r>
            <a:r>
              <a:rPr sz="2100" spc="-15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controller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or </a:t>
            </a:r>
            <a:r>
              <a:rPr sz="2100" dirty="0">
                <a:latin typeface="Arial MT"/>
                <a:cs typeface="Arial MT"/>
              </a:rPr>
              <a:t>two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DMA</a:t>
            </a:r>
            <a:r>
              <a:rPr sz="2100" spc="-1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controllers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try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use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bus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at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same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time</a:t>
            </a:r>
            <a:r>
              <a:rPr sz="2100" spc="-25" dirty="0">
                <a:latin typeface="Arial MT"/>
                <a:cs typeface="Arial MT"/>
              </a:rPr>
              <a:t> to </a:t>
            </a:r>
            <a:r>
              <a:rPr sz="2100" dirty="0">
                <a:latin typeface="Arial MT"/>
                <a:cs typeface="Arial MT"/>
              </a:rPr>
              <a:t>access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main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memory.</a:t>
            </a:r>
            <a:endParaRPr sz="2100">
              <a:latin typeface="Arial MT"/>
              <a:cs typeface="Arial MT"/>
            </a:endParaRPr>
          </a:p>
          <a:p>
            <a:pPr marL="354965" marR="49530" indent="-342900">
              <a:lnSpc>
                <a:spcPct val="100000"/>
              </a:lnSpc>
              <a:spcBef>
                <a:spcPts val="50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354965" algn="l"/>
              </a:tabLst>
            </a:pPr>
            <a:r>
              <a:rPr sz="2100" spc="-110" dirty="0">
                <a:latin typeface="Arial MT"/>
                <a:cs typeface="Arial MT"/>
              </a:rPr>
              <a:t>To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resolve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these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conflicts,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an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arbitration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procedure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is </a:t>
            </a:r>
            <a:r>
              <a:rPr sz="2100" dirty="0">
                <a:latin typeface="Arial MT"/>
                <a:cs typeface="Arial MT"/>
              </a:rPr>
              <a:t>implemented on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bus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coordinate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activities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all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devices </a:t>
            </a:r>
            <a:r>
              <a:rPr sz="2100" dirty="0">
                <a:latin typeface="Arial MT"/>
                <a:cs typeface="Arial MT"/>
              </a:rPr>
              <a:t>requesting</a:t>
            </a:r>
            <a:r>
              <a:rPr sz="2100" spc="-7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memory</a:t>
            </a:r>
            <a:r>
              <a:rPr sz="2100" spc="-6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transfers.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6170</Words>
  <Application>Microsoft Office PowerPoint</Application>
  <PresentationFormat>On-screen Show (4:3)</PresentationFormat>
  <Paragraphs>550</Paragraphs>
  <Slides>81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8" baseType="lpstr">
      <vt:lpstr>Arial</vt:lpstr>
      <vt:lpstr>Arial MT</vt:lpstr>
      <vt:lpstr>Calibri</vt:lpstr>
      <vt:lpstr>Cambria Math</vt:lpstr>
      <vt:lpstr>Times New Roman</vt:lpstr>
      <vt:lpstr>Wingdings</vt:lpstr>
      <vt:lpstr>Office Theme</vt:lpstr>
      <vt:lpstr>INPUT/OUTPUT ORGANIZATION</vt:lpstr>
      <vt:lpstr>Introduction</vt:lpstr>
      <vt:lpstr>Accessing I/O Devices</vt:lpstr>
      <vt:lpstr>Accessing I/O devices</vt:lpstr>
      <vt:lpstr>Accessing I/O devices..</vt:lpstr>
      <vt:lpstr>Accessing I/O devices..</vt:lpstr>
      <vt:lpstr>Accessing I/O devices..</vt:lpstr>
      <vt:lpstr>Accessing I/O devices..</vt:lpstr>
      <vt:lpstr>Accessing I/O devices..</vt:lpstr>
      <vt:lpstr>Accessing I/O devices..</vt:lpstr>
      <vt:lpstr>Accessing I/O devices..</vt:lpstr>
      <vt:lpstr>Accessing I/O devices..</vt:lpstr>
      <vt:lpstr>Accessing I/O devices..</vt:lpstr>
      <vt:lpstr>Accessing I/O devices..</vt:lpstr>
      <vt:lpstr>Accessing I/O devices..</vt:lpstr>
      <vt:lpstr>Accessing I/O devices..</vt:lpstr>
      <vt:lpstr>Accessing I/O devices..</vt:lpstr>
      <vt:lpstr>Accessing I/O devices..</vt:lpstr>
      <vt:lpstr>Interrupts</vt:lpstr>
      <vt:lpstr>Interrupts</vt:lpstr>
      <vt:lpstr>Interrupts (contd..)</vt:lpstr>
      <vt:lpstr>Interrupts..</vt:lpstr>
      <vt:lpstr>Example..</vt:lpstr>
      <vt:lpstr>Example..</vt:lpstr>
      <vt:lpstr>Example..</vt:lpstr>
      <vt:lpstr>Example..</vt:lpstr>
      <vt:lpstr>Interrupts..</vt:lpstr>
      <vt:lpstr>Interrupts..</vt:lpstr>
      <vt:lpstr>Interrupts..</vt:lpstr>
      <vt:lpstr>Interrupts..</vt:lpstr>
      <vt:lpstr>Interrupt Hardware</vt:lpstr>
      <vt:lpstr>Interrupt Hardware..</vt:lpstr>
      <vt:lpstr>Interrupt Hardware..</vt:lpstr>
      <vt:lpstr>Interrupt Hardware..</vt:lpstr>
      <vt:lpstr>Interrupt Hardware..</vt:lpstr>
      <vt:lpstr>Enabling and Disabling Interrupts</vt:lpstr>
      <vt:lpstr>Enabling and Disabling Interrupts..</vt:lpstr>
      <vt:lpstr>Enabling and Disabling Interrupts..</vt:lpstr>
      <vt:lpstr>Enabling and Disabling Interrupts..</vt:lpstr>
      <vt:lpstr>Enabling and Disabling Interrupts..</vt:lpstr>
      <vt:lpstr>Enabling and Disabling Interrupts..</vt:lpstr>
      <vt:lpstr>Enabling and Disabling Interrupts..</vt:lpstr>
      <vt:lpstr>Enabling and Disabling Interrupts..</vt:lpstr>
      <vt:lpstr>Handling Multiple Devices</vt:lpstr>
      <vt:lpstr>Handling Multiple Devices..</vt:lpstr>
      <vt:lpstr>Handling Multiple Devices..</vt:lpstr>
      <vt:lpstr>Vectored Interrupts</vt:lpstr>
      <vt:lpstr>Vectored Interrupts..</vt:lpstr>
      <vt:lpstr>Vectored Interrupts..</vt:lpstr>
      <vt:lpstr>Interrupt Nesting</vt:lpstr>
      <vt:lpstr>Interrupt Nesting..</vt:lpstr>
      <vt:lpstr>Interrupt Nesting..</vt:lpstr>
      <vt:lpstr>Interrupt Nesting..</vt:lpstr>
      <vt:lpstr>Interrupt Nesting..</vt:lpstr>
      <vt:lpstr>Simultaneous Requests</vt:lpstr>
      <vt:lpstr>Simultaneous Requests..</vt:lpstr>
      <vt:lpstr>Simultaneous Requests..</vt:lpstr>
      <vt:lpstr>Simultaneous Requests..</vt:lpstr>
      <vt:lpstr>Simultaneous Requests..</vt:lpstr>
      <vt:lpstr>Simultaneous Requests..</vt:lpstr>
      <vt:lpstr>Controlling Device Requests</vt:lpstr>
      <vt:lpstr>Controlling Device Requests..</vt:lpstr>
      <vt:lpstr>Controlling Device Requests..</vt:lpstr>
      <vt:lpstr>Example</vt:lpstr>
      <vt:lpstr>Example..</vt:lpstr>
      <vt:lpstr>Example..</vt:lpstr>
      <vt:lpstr>Example..</vt:lpstr>
      <vt:lpstr>Example..</vt:lpstr>
      <vt:lpstr>Example..</vt:lpstr>
      <vt:lpstr>Direct Memory Access</vt:lpstr>
      <vt:lpstr>Direct Memory Access</vt:lpstr>
      <vt:lpstr>Direct Memory Access..</vt:lpstr>
      <vt:lpstr>Direct Memory Access..</vt:lpstr>
      <vt:lpstr>Direct Memory Access..</vt:lpstr>
      <vt:lpstr>Direct Memory Access..</vt:lpstr>
      <vt:lpstr>Direct Memory Access..</vt:lpstr>
      <vt:lpstr>Direct Memory Access..</vt:lpstr>
      <vt:lpstr>Direct Memory Access..</vt:lpstr>
      <vt:lpstr>Direct Memory Access..</vt:lpstr>
      <vt:lpstr>Direct Memory Access..</vt:lpstr>
      <vt:lpstr>Direct Memory Access..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Organization and Architecture - Input Output Organization (Module 3)</dc:title>
  <dc:creator>Shrishail Bhat</dc:creator>
  <cp:lastModifiedBy>HP</cp:lastModifiedBy>
  <cp:revision>1</cp:revision>
  <dcterms:created xsi:type="dcterms:W3CDTF">2025-04-28T13:25:35Z</dcterms:created>
  <dcterms:modified xsi:type="dcterms:W3CDTF">2025-04-28T13:26:19Z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2025-04-28T00:00:00Z</vt:filetime>
  </property>
  <property fmtid="{D5CDD505-2E9C-101B-9397-08002B2CF9AE}" pid="5" name="Producer">
    <vt:lpwstr>Microsoft® PowerPoint® 2016</vt:lpwstr>
  </property>
</Properties>
</file>