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673734"/>
            <a:ext cx="537337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152400"/>
            <a:ext cx="120396" cy="1203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1040" y="152400"/>
            <a:ext cx="118871" cy="1203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0204" y="152400"/>
            <a:ext cx="112775" cy="12039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320040"/>
            <a:ext cx="120396" cy="11582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0204" y="320040"/>
            <a:ext cx="112775" cy="1158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57843" y="320040"/>
            <a:ext cx="112775" cy="11582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487680"/>
            <a:ext cx="120396" cy="11277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487680"/>
            <a:ext cx="118871" cy="11277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90204" y="487680"/>
            <a:ext cx="112775" cy="11277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487680"/>
            <a:ext cx="112775" cy="11277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25483" y="487680"/>
            <a:ext cx="120396" cy="11277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53400" y="656844"/>
            <a:ext cx="120396" cy="11887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21040" y="656844"/>
            <a:ext cx="118871" cy="118871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490204" y="656844"/>
            <a:ext cx="112775" cy="11887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656844"/>
            <a:ext cx="112775" cy="118871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824483"/>
            <a:ext cx="120396" cy="118871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21040" y="824483"/>
            <a:ext cx="118871" cy="118871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90204" y="824483"/>
            <a:ext cx="112775" cy="11887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824483"/>
            <a:ext cx="112775" cy="118871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825483" y="824483"/>
            <a:ext cx="120396" cy="118871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992124"/>
            <a:ext cx="120396" cy="118872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992124"/>
            <a:ext cx="118871" cy="11887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90204" y="992124"/>
            <a:ext cx="112775" cy="118872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57843" y="992124"/>
            <a:ext cx="112775" cy="118872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53400" y="1159763"/>
            <a:ext cx="120396" cy="112775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21040" y="1159763"/>
            <a:ext cx="118871" cy="112775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657843" y="1159763"/>
            <a:ext cx="112775" cy="112775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490204" y="1159763"/>
            <a:ext cx="112775" cy="112775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21040" y="1327403"/>
            <a:ext cx="118871" cy="120396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657843" y="1327403"/>
            <a:ext cx="112775" cy="1203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3175"/>
            <a:ext cx="7327900" cy="1367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48402"/>
            <a:ext cx="7936230" cy="4584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48.jp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slide" Target="slide2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8661" y="3553790"/>
            <a:ext cx="6953250" cy="1889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6100" dirty="0"/>
              <a:t>MODULE-2</a:t>
            </a:r>
            <a:br>
              <a:rPr lang="en-US" sz="6100" dirty="0"/>
            </a:br>
            <a:r>
              <a:rPr sz="6100" dirty="0"/>
              <a:t>Addressing </a:t>
            </a:r>
            <a:r>
              <a:rPr sz="6100" spc="-10" dirty="0"/>
              <a:t>Modes</a:t>
            </a:r>
            <a:endParaRPr sz="6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Generating</a:t>
            </a:r>
            <a:r>
              <a:rPr spc="-145" dirty="0"/>
              <a:t> </a:t>
            </a:r>
            <a:r>
              <a:rPr spc="-10" dirty="0"/>
              <a:t>Memory</a:t>
            </a:r>
            <a:r>
              <a:rPr spc="-265" dirty="0"/>
              <a:t> </a:t>
            </a:r>
            <a:r>
              <a:rPr spc="-10" dirty="0"/>
              <a:t>Addresses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0047"/>
            <a:ext cx="8068309" cy="30441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How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specify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branch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target?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give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operand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address </a:t>
            </a:r>
            <a:r>
              <a:rPr sz="3000" dirty="0">
                <a:latin typeface="Arial MT"/>
                <a:cs typeface="Arial MT"/>
              </a:rPr>
              <a:t>directly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 </a:t>
            </a:r>
            <a:r>
              <a:rPr sz="3000" spc="-10" dirty="0">
                <a:latin typeface="Arial MT"/>
                <a:cs typeface="Arial MT"/>
              </a:rPr>
              <a:t>single</a:t>
            </a:r>
            <a:r>
              <a:rPr sz="3000" spc="-19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loop?</a:t>
            </a:r>
            <a:endParaRPr sz="3000">
              <a:latin typeface="Arial MT"/>
              <a:cs typeface="Arial MT"/>
            </a:endParaRPr>
          </a:p>
          <a:p>
            <a:pPr marL="355600" marR="27686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Use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register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hold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NUM1; </a:t>
            </a:r>
            <a:r>
              <a:rPr sz="3000" dirty="0">
                <a:latin typeface="Arial MT"/>
                <a:cs typeface="Arial MT"/>
              </a:rPr>
              <a:t>then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increment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4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pass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through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loop.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79462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way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which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location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operand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specified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called </a:t>
            </a:r>
            <a:r>
              <a:rPr sz="3000" i="1" dirty="0">
                <a:latin typeface="Arial"/>
                <a:cs typeface="Arial"/>
              </a:rPr>
              <a:t>addressing</a:t>
            </a:r>
            <a:r>
              <a:rPr sz="3000" i="1" spc="-75" dirty="0">
                <a:latin typeface="Arial"/>
                <a:cs typeface="Arial"/>
              </a:rPr>
              <a:t> </a:t>
            </a:r>
            <a:r>
              <a:rPr sz="3000" i="1" spc="-10" dirty="0">
                <a:latin typeface="Arial"/>
                <a:cs typeface="Arial"/>
              </a:rPr>
              <a:t>mode.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2876" y="6704076"/>
            <a:ext cx="539750" cy="76200"/>
          </a:xfrm>
          <a:custGeom>
            <a:avLst/>
            <a:gdLst/>
            <a:ahLst/>
            <a:cxnLst/>
            <a:rect l="l" t="t" r="r" b="b"/>
            <a:pathLst>
              <a:path w="539750" h="76200">
                <a:moveTo>
                  <a:pt x="463296" y="0"/>
                </a:moveTo>
                <a:lnTo>
                  <a:pt x="463296" y="76197"/>
                </a:lnTo>
                <a:lnTo>
                  <a:pt x="526795" y="44448"/>
                </a:lnTo>
                <a:lnTo>
                  <a:pt x="475996" y="44448"/>
                </a:lnTo>
                <a:lnTo>
                  <a:pt x="475996" y="31748"/>
                </a:lnTo>
                <a:lnTo>
                  <a:pt x="526795" y="31748"/>
                </a:lnTo>
                <a:lnTo>
                  <a:pt x="463296" y="0"/>
                </a:lnTo>
                <a:close/>
              </a:path>
              <a:path w="539750" h="76200">
                <a:moveTo>
                  <a:pt x="463296" y="31748"/>
                </a:moveTo>
                <a:lnTo>
                  <a:pt x="0" y="31748"/>
                </a:lnTo>
                <a:lnTo>
                  <a:pt x="0" y="44448"/>
                </a:lnTo>
                <a:lnTo>
                  <a:pt x="463296" y="44448"/>
                </a:lnTo>
                <a:lnTo>
                  <a:pt x="463296" y="31748"/>
                </a:lnTo>
                <a:close/>
              </a:path>
              <a:path w="539750" h="76200">
                <a:moveTo>
                  <a:pt x="526795" y="31748"/>
                </a:moveTo>
                <a:lnTo>
                  <a:pt x="475996" y="31748"/>
                </a:lnTo>
                <a:lnTo>
                  <a:pt x="475996" y="44448"/>
                </a:lnTo>
                <a:lnTo>
                  <a:pt x="526795" y="44448"/>
                </a:lnTo>
                <a:lnTo>
                  <a:pt x="539496" y="38098"/>
                </a:lnTo>
                <a:lnTo>
                  <a:pt x="526795" y="31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70" y="1497719"/>
            <a:ext cx="4272934" cy="52134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738745" cy="455422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Immediate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mode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given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explicitly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#200,R0</a:t>
            </a:r>
            <a:endParaRPr sz="23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#10,R1</a:t>
            </a:r>
            <a:endParaRPr sz="23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Register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mode</a:t>
            </a:r>
            <a:endParaRPr sz="3000">
              <a:latin typeface="Arial MT"/>
              <a:cs typeface="Arial MT"/>
            </a:endParaRPr>
          </a:p>
          <a:p>
            <a:pPr marL="704850" marR="427355" lvl="1" indent="-347980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processor </a:t>
            </a:r>
            <a:r>
              <a:rPr sz="2600" dirty="0">
                <a:latin typeface="Arial MT"/>
                <a:cs typeface="Arial MT"/>
              </a:rPr>
              <a:t>register;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name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(address)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given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20" dirty="0">
                <a:latin typeface="Arial MT"/>
                <a:cs typeface="Arial MT"/>
              </a:rPr>
              <a:t>R1,R2</a:t>
            </a:r>
            <a:endParaRPr sz="23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R0,R1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978775" cy="495046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Absolute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mode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(Direct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mode)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location;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given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explicitly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LOC,R1</a:t>
            </a:r>
            <a:endParaRPr sz="23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155" dirty="0">
                <a:latin typeface="Arial MT"/>
                <a:cs typeface="Arial MT"/>
              </a:rPr>
              <a:t> </a:t>
            </a:r>
            <a:r>
              <a:rPr sz="2300" spc="-20" dirty="0">
                <a:latin typeface="Arial MT"/>
                <a:cs typeface="Arial MT"/>
              </a:rPr>
              <a:t>A,R0</a:t>
            </a:r>
            <a:endParaRPr sz="23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Indirect </a:t>
            </a:r>
            <a:r>
              <a:rPr sz="3000" spc="-20" dirty="0">
                <a:latin typeface="Arial MT"/>
                <a:cs typeface="Arial MT"/>
              </a:rPr>
              <a:t>mode</a:t>
            </a:r>
            <a:endParaRPr sz="3000">
              <a:latin typeface="Arial MT"/>
              <a:cs typeface="Arial MT"/>
            </a:endParaRPr>
          </a:p>
          <a:p>
            <a:pPr marL="704850" marR="226060" lvl="1" indent="-347980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whose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appears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(R0),R1</a:t>
            </a:r>
            <a:endParaRPr sz="23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(LOC),R2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8118" y="2313251"/>
            <a:ext cx="5646519" cy="36008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7405" y="2294668"/>
            <a:ext cx="6112095" cy="33254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9341"/>
            <a:ext cx="7643495" cy="343407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Index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spc="-20" dirty="0">
                <a:latin typeface="Arial MT"/>
                <a:cs typeface="Arial MT"/>
              </a:rPr>
              <a:t>mode</a:t>
            </a:r>
            <a:endParaRPr sz="32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effective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generated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adding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constant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register.</a:t>
            </a:r>
            <a:endParaRPr sz="2800">
              <a:latin typeface="Arial MT"/>
              <a:cs typeface="Arial MT"/>
            </a:endParaRPr>
          </a:p>
          <a:p>
            <a:pPr marL="704850" marR="28575" lvl="1" indent="-347980">
              <a:lnSpc>
                <a:spcPct val="100000"/>
              </a:lnSpc>
              <a:spcBef>
                <a:spcPts val="67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We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indicate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Index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mode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symbolically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as </a:t>
            </a:r>
            <a:r>
              <a:rPr sz="2800" spc="-10" dirty="0">
                <a:latin typeface="Arial MT"/>
                <a:cs typeface="Arial MT"/>
              </a:rPr>
              <a:t>X(Ri)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7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215" algn="l"/>
              </a:tabLst>
            </a:pPr>
            <a:r>
              <a:rPr sz="2800" dirty="0">
                <a:latin typeface="Arial MT"/>
                <a:cs typeface="Arial MT"/>
              </a:rPr>
              <a:t>X(Ri):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</a:t>
            </a:r>
            <a:r>
              <a:rPr sz="2800" spc="-1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[Ri]+X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0668" y="1743582"/>
            <a:ext cx="7279005" cy="4360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0045" marR="74930" indent="-347980">
              <a:lnSpc>
                <a:spcPct val="100000"/>
              </a:lnSpc>
              <a:spcBef>
                <a:spcPts val="10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36004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X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defines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offset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(also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displacement)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location </a:t>
            </a:r>
            <a:r>
              <a:rPr sz="2600" dirty="0">
                <a:latin typeface="Arial MT"/>
                <a:cs typeface="Arial MT"/>
              </a:rPr>
              <a:t>where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found.</a:t>
            </a:r>
            <a:endParaRPr sz="2600">
              <a:latin typeface="Arial MT"/>
              <a:cs typeface="Arial MT"/>
            </a:endParaRPr>
          </a:p>
          <a:p>
            <a:pPr marL="655320" lvl="1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655320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20(R0),R1</a:t>
            </a:r>
            <a:endParaRPr sz="2300">
              <a:latin typeface="Arial MT"/>
              <a:cs typeface="Arial MT"/>
            </a:endParaRPr>
          </a:p>
          <a:p>
            <a:pPr marL="655320" lvl="1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655320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1000(R1),R2</a:t>
            </a:r>
            <a:endParaRPr sz="2300">
              <a:latin typeface="Arial MT"/>
              <a:cs typeface="Arial MT"/>
            </a:endParaRPr>
          </a:p>
          <a:p>
            <a:pPr marL="360045" marR="344805" indent="-347980">
              <a:lnSpc>
                <a:spcPct val="100000"/>
              </a:lnSpc>
              <a:spcBef>
                <a:spcPts val="66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36004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constant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X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given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either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 </a:t>
            </a:r>
            <a:r>
              <a:rPr sz="2800" dirty="0">
                <a:latin typeface="Arial MT"/>
                <a:cs typeface="Arial MT"/>
              </a:rPr>
              <a:t>explicit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symbolic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name </a:t>
            </a:r>
            <a:r>
              <a:rPr sz="2800" dirty="0">
                <a:latin typeface="Arial MT"/>
                <a:cs typeface="Arial MT"/>
              </a:rPr>
              <a:t>representing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numerical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value.</a:t>
            </a:r>
            <a:endParaRPr sz="2800">
              <a:latin typeface="Arial MT"/>
              <a:cs typeface="Arial MT"/>
            </a:endParaRPr>
          </a:p>
          <a:p>
            <a:pPr marL="360045" marR="5080" indent="-347980">
              <a:lnSpc>
                <a:spcPct val="100000"/>
              </a:lnSpc>
              <a:spcBef>
                <a:spcPts val="67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360045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X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shorter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word,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sign-</a:t>
            </a:r>
            <a:r>
              <a:rPr sz="2800" dirty="0">
                <a:latin typeface="Arial MT"/>
                <a:cs typeface="Arial MT"/>
              </a:rPr>
              <a:t>extension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spc="-10" dirty="0">
                <a:latin typeface="Arial MT"/>
                <a:cs typeface="Arial MT"/>
              </a:rPr>
              <a:t>needed.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916" y="2402758"/>
            <a:ext cx="3936313" cy="21819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9808" y="2467020"/>
            <a:ext cx="3663851" cy="20191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10584" y="5078103"/>
            <a:ext cx="1906417" cy="17114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65440" cy="432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6839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Consider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simple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example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involving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list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dirty="0">
                <a:latin typeface="Arial MT"/>
                <a:cs typeface="Arial MT"/>
              </a:rPr>
              <a:t>test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scores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students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taking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given course.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7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four-</a:t>
            </a:r>
            <a:r>
              <a:rPr sz="3000" dirty="0">
                <a:latin typeface="Arial MT"/>
                <a:cs typeface="Arial MT"/>
              </a:rPr>
              <a:t>word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comprises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dirty="0">
                <a:latin typeface="Arial MT"/>
                <a:cs typeface="Arial MT"/>
              </a:rPr>
              <a:t>record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stores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relevant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information</a:t>
            </a:r>
            <a:r>
              <a:rPr sz="3000" spc="-25" dirty="0">
                <a:latin typeface="Arial MT"/>
                <a:cs typeface="Arial MT"/>
              </a:rPr>
              <a:t> for </a:t>
            </a: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student.</a:t>
            </a:r>
            <a:endParaRPr sz="3000">
              <a:latin typeface="Arial MT"/>
              <a:cs typeface="Arial MT"/>
            </a:endParaRPr>
          </a:p>
          <a:p>
            <a:pPr marL="355600" marR="6019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record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consists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student's </a:t>
            </a:r>
            <a:r>
              <a:rPr sz="3000" dirty="0">
                <a:latin typeface="Arial MT"/>
                <a:cs typeface="Arial MT"/>
              </a:rPr>
              <a:t>identification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number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(ID),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followed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scores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student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earned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three</a:t>
            </a:r>
            <a:r>
              <a:rPr sz="3000" spc="-10" dirty="0">
                <a:latin typeface="Arial MT"/>
                <a:cs typeface="Arial MT"/>
              </a:rPr>
              <a:t> tests.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1368" y="2061578"/>
            <a:ext cx="3563634" cy="45374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6052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/>
              <a:t>Suppose</a:t>
            </a:r>
            <a:r>
              <a:rPr sz="3000" spc="-55" dirty="0"/>
              <a:t> </a:t>
            </a:r>
            <a:r>
              <a:rPr sz="3000" dirty="0"/>
              <a:t>that</a:t>
            </a:r>
            <a:r>
              <a:rPr sz="3000" spc="-10" dirty="0"/>
              <a:t> </a:t>
            </a:r>
            <a:r>
              <a:rPr sz="3000" dirty="0"/>
              <a:t>we</a:t>
            </a:r>
            <a:r>
              <a:rPr sz="3000" spc="-30" dirty="0"/>
              <a:t> </a:t>
            </a:r>
            <a:r>
              <a:rPr sz="3000" dirty="0"/>
              <a:t>wish</a:t>
            </a:r>
            <a:r>
              <a:rPr sz="3000" spc="-40" dirty="0"/>
              <a:t> </a:t>
            </a:r>
            <a:r>
              <a:rPr sz="3000" dirty="0"/>
              <a:t>to</a:t>
            </a:r>
            <a:r>
              <a:rPr sz="3000" spc="-15" dirty="0"/>
              <a:t> </a:t>
            </a:r>
            <a:r>
              <a:rPr sz="3000" dirty="0"/>
              <a:t>compute</a:t>
            </a:r>
            <a:r>
              <a:rPr sz="3000" spc="-15" dirty="0"/>
              <a:t> </a:t>
            </a:r>
            <a:r>
              <a:rPr sz="3000" dirty="0"/>
              <a:t>the</a:t>
            </a:r>
            <a:r>
              <a:rPr sz="3000" spc="-15" dirty="0"/>
              <a:t> </a:t>
            </a:r>
            <a:r>
              <a:rPr sz="3000" dirty="0"/>
              <a:t>sum</a:t>
            </a:r>
            <a:r>
              <a:rPr sz="3000" spc="-30" dirty="0"/>
              <a:t> </a:t>
            </a:r>
            <a:r>
              <a:rPr sz="3000" spc="-25" dirty="0"/>
              <a:t>of </a:t>
            </a:r>
            <a:r>
              <a:rPr sz="3000" dirty="0"/>
              <a:t>all</a:t>
            </a:r>
            <a:r>
              <a:rPr sz="3000" spc="-30" dirty="0"/>
              <a:t> </a:t>
            </a:r>
            <a:r>
              <a:rPr sz="3000" dirty="0"/>
              <a:t>scores</a:t>
            </a:r>
            <a:r>
              <a:rPr sz="3000" spc="-25" dirty="0"/>
              <a:t> </a:t>
            </a:r>
            <a:r>
              <a:rPr sz="3000" dirty="0"/>
              <a:t>obtained</a:t>
            </a:r>
            <a:r>
              <a:rPr sz="3000" spc="-50" dirty="0"/>
              <a:t> </a:t>
            </a:r>
            <a:r>
              <a:rPr sz="3000" dirty="0"/>
              <a:t>on</a:t>
            </a:r>
            <a:r>
              <a:rPr sz="3000" spc="-15" dirty="0"/>
              <a:t> </a:t>
            </a:r>
            <a:r>
              <a:rPr sz="3000" dirty="0"/>
              <a:t>each</a:t>
            </a:r>
            <a:r>
              <a:rPr sz="3000" spc="-45" dirty="0"/>
              <a:t> </a:t>
            </a:r>
            <a:r>
              <a:rPr sz="3000" dirty="0"/>
              <a:t>of</a:t>
            </a:r>
            <a:r>
              <a:rPr sz="3000" spc="-15" dirty="0"/>
              <a:t> </a:t>
            </a:r>
            <a:r>
              <a:rPr sz="3000" dirty="0"/>
              <a:t>the</a:t>
            </a:r>
            <a:r>
              <a:rPr sz="3000" spc="-20" dirty="0"/>
              <a:t> </a:t>
            </a:r>
            <a:r>
              <a:rPr sz="3000" dirty="0"/>
              <a:t>tests </a:t>
            </a:r>
            <a:r>
              <a:rPr sz="3000" spc="-25" dirty="0"/>
              <a:t>and </a:t>
            </a:r>
            <a:r>
              <a:rPr sz="3000" dirty="0"/>
              <a:t>store</a:t>
            </a:r>
            <a:r>
              <a:rPr sz="3000" spc="-20" dirty="0"/>
              <a:t> </a:t>
            </a:r>
            <a:r>
              <a:rPr sz="3000" dirty="0"/>
              <a:t>these</a:t>
            </a:r>
            <a:r>
              <a:rPr sz="3000" spc="-20" dirty="0"/>
              <a:t> </a:t>
            </a:r>
            <a:r>
              <a:rPr sz="3000" dirty="0"/>
              <a:t>three</a:t>
            </a:r>
            <a:r>
              <a:rPr sz="3000" spc="-15" dirty="0"/>
              <a:t> </a:t>
            </a:r>
            <a:r>
              <a:rPr sz="3000" dirty="0"/>
              <a:t>sums</a:t>
            </a:r>
            <a:r>
              <a:rPr sz="3000" spc="-20" dirty="0"/>
              <a:t> </a:t>
            </a:r>
            <a:r>
              <a:rPr sz="3000" dirty="0"/>
              <a:t>in</a:t>
            </a:r>
            <a:r>
              <a:rPr sz="3000" spc="-20" dirty="0"/>
              <a:t> </a:t>
            </a:r>
            <a:r>
              <a:rPr sz="3000" dirty="0"/>
              <a:t>memory</a:t>
            </a:r>
            <a:r>
              <a:rPr sz="3000" spc="-15" dirty="0"/>
              <a:t> </a:t>
            </a:r>
            <a:r>
              <a:rPr sz="3000" spc="-10" dirty="0"/>
              <a:t>locations </a:t>
            </a:r>
            <a:r>
              <a:rPr sz="3000" dirty="0"/>
              <a:t>SUMI,</a:t>
            </a:r>
            <a:r>
              <a:rPr sz="3000" spc="-5" dirty="0"/>
              <a:t> </a:t>
            </a:r>
            <a:r>
              <a:rPr sz="3000" dirty="0"/>
              <a:t>SUM2,</a:t>
            </a:r>
            <a:r>
              <a:rPr sz="3000" spc="-20" dirty="0"/>
              <a:t> </a:t>
            </a:r>
            <a:r>
              <a:rPr sz="3000" dirty="0"/>
              <a:t>and</a:t>
            </a:r>
            <a:r>
              <a:rPr sz="3000" spc="-25" dirty="0"/>
              <a:t> </a:t>
            </a:r>
            <a:r>
              <a:rPr sz="3000" spc="-10" dirty="0"/>
              <a:t>SUM3.</a:t>
            </a:r>
            <a:endParaRPr sz="3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4084" y="1882370"/>
            <a:ext cx="3540268" cy="47306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734934" cy="273113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Base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with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Index</a:t>
            </a:r>
            <a:r>
              <a:rPr sz="3000" spc="-20" dirty="0">
                <a:latin typeface="Arial MT"/>
                <a:cs typeface="Arial MT"/>
              </a:rPr>
              <a:t> mode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sum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contents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(Ri,Rj):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</a:t>
            </a:r>
            <a:r>
              <a:rPr sz="2400" spc="-1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[Ri]+[Rj]</a:t>
            </a:r>
            <a:endParaRPr sz="24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(R0,R1),R2</a:t>
            </a:r>
            <a:endParaRPr sz="23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(R1,R2),R0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8046084" cy="32004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Base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with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Index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Offset</a:t>
            </a:r>
            <a:r>
              <a:rPr sz="3000" spc="-20" dirty="0">
                <a:latin typeface="Arial MT"/>
                <a:cs typeface="Arial MT"/>
              </a:rPr>
              <a:t> mode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sum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constant</a:t>
            </a:r>
            <a:r>
              <a:rPr sz="2600" spc="-50" dirty="0">
                <a:latin typeface="Arial MT"/>
                <a:cs typeface="Arial MT"/>
              </a:rPr>
              <a:t> X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6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215" algn="l"/>
              </a:tabLst>
            </a:pPr>
            <a:r>
              <a:rPr sz="2800" dirty="0">
                <a:latin typeface="Arial MT"/>
                <a:cs typeface="Arial MT"/>
              </a:rPr>
              <a:t>X(Ri,Rj):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</a:t>
            </a:r>
            <a:r>
              <a:rPr sz="2800" spc="-1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[Ri]+[Rj]+X</a:t>
            </a:r>
            <a:endParaRPr sz="28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6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20(R0,R1),R2</a:t>
            </a:r>
            <a:endParaRPr sz="23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1000(R1,R2),R0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/>
              <a:t>Relative</a:t>
            </a:r>
            <a:r>
              <a:rPr sz="3000" spc="-65" dirty="0"/>
              <a:t> </a:t>
            </a:r>
            <a:r>
              <a:rPr sz="3000" spc="-20" dirty="0"/>
              <a:t>mode</a:t>
            </a:r>
            <a:endParaRPr sz="3000"/>
          </a:p>
          <a:p>
            <a:pPr marL="704850" marR="99695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determined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Index </a:t>
            </a:r>
            <a:r>
              <a:rPr sz="2600" dirty="0">
                <a:latin typeface="Arial MT"/>
                <a:cs typeface="Arial MT"/>
              </a:rPr>
              <a:t>mode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program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counter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spc="-20" dirty="0">
                <a:latin typeface="Arial MT"/>
                <a:cs typeface="Arial MT"/>
              </a:rPr>
              <a:t>general-</a:t>
            </a:r>
            <a:r>
              <a:rPr sz="2600" dirty="0">
                <a:latin typeface="Arial MT"/>
                <a:cs typeface="Arial MT"/>
              </a:rPr>
              <a:t>purpose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 </a:t>
            </a:r>
            <a:r>
              <a:rPr sz="2600" spc="-25" dirty="0">
                <a:latin typeface="Arial MT"/>
                <a:cs typeface="Arial MT"/>
              </a:rPr>
              <a:t>Ri.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Branch&gt;0</a:t>
            </a:r>
            <a:r>
              <a:rPr sz="2300" spc="-75" dirty="0">
                <a:latin typeface="Arial MT"/>
                <a:cs typeface="Arial MT"/>
              </a:rPr>
              <a:t> </a:t>
            </a:r>
            <a:r>
              <a:rPr sz="2300" spc="-20" dirty="0">
                <a:latin typeface="Arial MT"/>
                <a:cs typeface="Arial MT"/>
              </a:rPr>
              <a:t>LOOP</a:t>
            </a:r>
            <a:endParaRPr sz="23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X(PC)</a:t>
            </a:r>
            <a:r>
              <a:rPr sz="2200" spc="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</a:t>
            </a:r>
            <a:r>
              <a:rPr sz="2400" spc="-1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[PC]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+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X</a:t>
            </a:r>
            <a:endParaRPr sz="2400">
              <a:latin typeface="Arial MT"/>
              <a:cs typeface="Arial MT"/>
            </a:endParaRPr>
          </a:p>
          <a:p>
            <a:pPr marL="782320" lvl="1" indent="-425450">
              <a:lnSpc>
                <a:spcPct val="100000"/>
              </a:lnSpc>
              <a:spcBef>
                <a:spcPts val="5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82320" algn="l"/>
              </a:tabLst>
            </a:pPr>
            <a:r>
              <a:rPr sz="2200" dirty="0">
                <a:latin typeface="Arial MT"/>
                <a:cs typeface="Arial MT"/>
              </a:rPr>
              <a:t>–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note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X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signed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number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location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computed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specifying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offset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from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/>
              <a:t>the</a:t>
            </a:r>
            <a:r>
              <a:rPr sz="2200" spc="-55" dirty="0"/>
              <a:t> </a:t>
            </a:r>
            <a:r>
              <a:rPr sz="2200" dirty="0"/>
              <a:t>current</a:t>
            </a:r>
            <a:r>
              <a:rPr sz="2200" spc="-40" dirty="0"/>
              <a:t> </a:t>
            </a:r>
            <a:r>
              <a:rPr sz="2200" dirty="0"/>
              <a:t>value</a:t>
            </a:r>
            <a:r>
              <a:rPr sz="2200" spc="-45" dirty="0"/>
              <a:t> </a:t>
            </a:r>
            <a:r>
              <a:rPr sz="2200" dirty="0"/>
              <a:t>of</a:t>
            </a:r>
            <a:r>
              <a:rPr sz="2200" spc="-60" dirty="0"/>
              <a:t> </a:t>
            </a:r>
            <a:r>
              <a:rPr sz="2200" spc="-25" dirty="0"/>
              <a:t>PC.</a:t>
            </a:r>
            <a:endParaRPr sz="2200"/>
          </a:p>
          <a:p>
            <a:pPr marL="704850" marR="541020" lvl="1" indent="-34798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Branch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target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may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either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before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after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branch </a:t>
            </a:r>
            <a:r>
              <a:rPr sz="2200" dirty="0">
                <a:latin typeface="Arial MT"/>
                <a:cs typeface="Arial MT"/>
              </a:rPr>
              <a:t>instruction,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offset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given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singed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num.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989570" cy="407733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Autoincrement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mode</a:t>
            </a:r>
            <a:endParaRPr sz="3000">
              <a:latin typeface="Arial MT"/>
              <a:cs typeface="Arial MT"/>
            </a:endParaRPr>
          </a:p>
          <a:p>
            <a:pPr marL="703580" marR="198755" lvl="1" indent="-346710" algn="just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	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703580" marR="128905" lvl="1" indent="-346710" algn="just">
              <a:lnSpc>
                <a:spcPct val="100000"/>
              </a:lnSpc>
              <a:spcBef>
                <a:spcPts val="62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After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accessing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this 	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automatically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incremented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point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	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next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item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0" dirty="0">
                <a:latin typeface="Arial MT"/>
                <a:cs typeface="Arial MT"/>
              </a:rPr>
              <a:t> list.</a:t>
            </a:r>
            <a:endParaRPr sz="2600">
              <a:latin typeface="Arial MT"/>
              <a:cs typeface="Arial MT"/>
            </a:endParaRPr>
          </a:p>
          <a:p>
            <a:pPr marL="1000125" lvl="2" indent="-294005" algn="just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(R2)+,R0</a:t>
            </a:r>
            <a:endParaRPr sz="2300">
              <a:latin typeface="Arial MT"/>
              <a:cs typeface="Arial MT"/>
            </a:endParaRPr>
          </a:p>
          <a:p>
            <a:pPr marL="703580" marR="5080" lvl="1" indent="-346710" algn="just">
              <a:lnSpc>
                <a:spcPct val="100000"/>
              </a:lnSpc>
              <a:spcBef>
                <a:spcPts val="67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increment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byte-</a:t>
            </a:r>
            <a:r>
              <a:rPr sz="2800" dirty="0">
                <a:latin typeface="Arial MT"/>
                <a:cs typeface="Arial MT"/>
              </a:rPr>
              <a:t>sized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operands,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2 	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16-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operands,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32-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operands.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3917" y="2599660"/>
            <a:ext cx="5435764" cy="27964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43953" y="6213144"/>
            <a:ext cx="18027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Go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u="sng" dirty="0">
                <a:solidFill>
                  <a:srgbClr val="7D9CE8"/>
                </a:solidFill>
                <a:uFill>
                  <a:solidFill>
                    <a:srgbClr val="7D9CE8"/>
                  </a:solidFill>
                </a:uFill>
                <a:latin typeface="Arial MT"/>
                <a:cs typeface="Arial MT"/>
                <a:hlinkClick r:id="rId3" action="ppaction://hlinksldjump"/>
              </a:rPr>
              <a:t>Figure</a:t>
            </a:r>
            <a:r>
              <a:rPr sz="1800" u="sng" spc="-10" dirty="0">
                <a:solidFill>
                  <a:srgbClr val="7D9CE8"/>
                </a:solidFill>
                <a:uFill>
                  <a:solidFill>
                    <a:srgbClr val="7D9CE8"/>
                  </a:solidFill>
                </a:uFill>
                <a:latin typeface="Arial MT"/>
                <a:cs typeface="Arial MT"/>
                <a:hlinkClick r:id="rId3" action="ppaction://hlinksldjump"/>
              </a:rPr>
              <a:t> </a:t>
            </a:r>
            <a:r>
              <a:rPr sz="1800" u="sng" spc="-20" dirty="0">
                <a:solidFill>
                  <a:srgbClr val="7D9CE8"/>
                </a:solidFill>
                <a:uFill>
                  <a:solidFill>
                    <a:srgbClr val="7D9CE8"/>
                  </a:solidFill>
                </a:uFill>
                <a:latin typeface="Arial MT"/>
                <a:cs typeface="Arial MT"/>
                <a:hlinkClick r:id="rId3" action="ppaction://hlinksldjump"/>
              </a:rPr>
              <a:t>2.25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Addressing</a:t>
            </a:r>
            <a:r>
              <a:rPr spc="-204" dirty="0"/>
              <a:t> </a:t>
            </a:r>
            <a:r>
              <a:rPr spc="-10" dirty="0"/>
              <a:t>Modes..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902575" cy="34696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Autodecrement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mode</a:t>
            </a:r>
            <a:endParaRPr sz="3000">
              <a:latin typeface="Arial MT"/>
              <a:cs typeface="Arial MT"/>
            </a:endParaRPr>
          </a:p>
          <a:p>
            <a:pPr marL="704850" marR="2413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the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first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automatically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decremented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spc="-10" dirty="0">
                <a:latin typeface="Arial MT"/>
                <a:cs typeface="Arial MT"/>
              </a:rPr>
              <a:t>operand.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2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-</a:t>
            </a:r>
            <a:r>
              <a:rPr sz="2300" spc="-10" dirty="0">
                <a:latin typeface="Arial MT"/>
                <a:cs typeface="Arial MT"/>
              </a:rPr>
              <a:t>(R2),R0</a:t>
            </a:r>
            <a:endParaRPr sz="23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decrement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byte-</a:t>
            </a:r>
            <a:r>
              <a:rPr sz="2400" dirty="0">
                <a:latin typeface="Arial MT"/>
                <a:cs typeface="Arial MT"/>
              </a:rPr>
              <a:t>sized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operands,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2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16- </a:t>
            </a: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operands,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32-</a:t>
            </a: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operands.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4877" y="3553790"/>
            <a:ext cx="7557770" cy="955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dirty="0"/>
              <a:t>Assembly</a:t>
            </a:r>
            <a:r>
              <a:rPr sz="6100" spc="-25" dirty="0"/>
              <a:t> </a:t>
            </a:r>
            <a:r>
              <a:rPr sz="6100" spc="-10" dirty="0"/>
              <a:t>Language</a:t>
            </a:r>
            <a:endParaRPr sz="6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85140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</a:t>
            </a:r>
            <a:r>
              <a:rPr spc="-10" dirty="0"/>
              <a:t>Language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64500" cy="4939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6779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Machine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represented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by </a:t>
            </a:r>
            <a:r>
              <a:rPr sz="2800" dirty="0">
                <a:latin typeface="Arial MT"/>
                <a:cs typeface="Arial MT"/>
              </a:rPr>
              <a:t>patterns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0s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1s.</a:t>
            </a:r>
            <a:endParaRPr sz="2800">
              <a:latin typeface="Arial MT"/>
              <a:cs typeface="Arial MT"/>
            </a:endParaRPr>
          </a:p>
          <a:p>
            <a:pPr marL="704850" marR="443230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Awkward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deal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discussing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preparing programs.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We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symbolic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names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Assembly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language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complete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symbolic </a:t>
            </a:r>
            <a:r>
              <a:rPr sz="2800" dirty="0">
                <a:latin typeface="Arial MT"/>
                <a:cs typeface="Arial MT"/>
              </a:rPr>
              <a:t>names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rules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their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use</a:t>
            </a:r>
            <a:endParaRPr sz="2800">
              <a:latin typeface="Arial MT"/>
              <a:cs typeface="Arial MT"/>
            </a:endParaRPr>
          </a:p>
          <a:p>
            <a:pPr marL="355600" marR="91821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Syntax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rules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mnemonics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specification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complete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programs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Mnemonics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12699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</a:t>
            </a:r>
            <a:r>
              <a:rPr spc="-10" dirty="0"/>
              <a:t>Language..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520305" cy="340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Assembler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1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which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translates </a:t>
            </a:r>
            <a:r>
              <a:rPr sz="3000" dirty="0">
                <a:latin typeface="Arial MT"/>
                <a:cs typeface="Arial MT"/>
              </a:rPr>
              <a:t>programs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written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language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machine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instructions</a:t>
            </a:r>
            <a:endParaRPr sz="3000">
              <a:latin typeface="Arial MT"/>
              <a:cs typeface="Arial MT"/>
            </a:endParaRPr>
          </a:p>
          <a:p>
            <a:pPr marL="355600" marR="180975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Source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its </a:t>
            </a:r>
            <a:r>
              <a:rPr sz="3000" dirty="0">
                <a:latin typeface="Arial MT"/>
                <a:cs typeface="Arial MT"/>
              </a:rPr>
              <a:t>original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alphanumeric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text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format</a:t>
            </a:r>
            <a:endParaRPr sz="3000">
              <a:latin typeface="Arial MT"/>
              <a:cs typeface="Arial MT"/>
            </a:endParaRPr>
          </a:p>
          <a:p>
            <a:pPr marL="355600" marR="5461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Object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machine </a:t>
            </a:r>
            <a:r>
              <a:rPr sz="3000" dirty="0">
                <a:latin typeface="Arial MT"/>
                <a:cs typeface="Arial MT"/>
              </a:rPr>
              <a:t>language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program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12699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</a:t>
            </a:r>
            <a:r>
              <a:rPr spc="-10" dirty="0"/>
              <a:t>Language..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0047"/>
            <a:ext cx="8070215" cy="25869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MOVE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R0,SUM</a:t>
            </a:r>
            <a:endParaRPr sz="3000">
              <a:latin typeface="Arial MT"/>
              <a:cs typeface="Arial MT"/>
            </a:endParaRPr>
          </a:p>
          <a:p>
            <a:pPr marL="355600" marR="277495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mnemonic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MOVE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represents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binary </a:t>
            </a:r>
            <a:r>
              <a:rPr sz="3000" dirty="0">
                <a:latin typeface="Arial MT"/>
                <a:cs typeface="Arial MT"/>
              </a:rPr>
              <a:t>pattern,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code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(Operation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Code)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R0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Source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operand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SUM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destination operand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12699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</a:t>
            </a:r>
            <a:r>
              <a:rPr spc="-10" dirty="0"/>
              <a:t>Language..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14970" cy="405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8605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language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must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indicate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which </a:t>
            </a:r>
            <a:r>
              <a:rPr sz="3000" dirty="0">
                <a:latin typeface="Arial MT"/>
                <a:cs typeface="Arial MT"/>
              </a:rPr>
              <a:t>mode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being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used.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For </a:t>
            </a:r>
            <a:r>
              <a:rPr sz="3000" spc="-10" dirty="0">
                <a:latin typeface="Arial MT"/>
                <a:cs typeface="Arial MT"/>
              </a:rPr>
              <a:t>example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A</a:t>
            </a:r>
            <a:r>
              <a:rPr sz="2600" spc="-1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numerical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name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itself,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such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preceding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instruction,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used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denote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the</a:t>
            </a:r>
            <a:r>
              <a:rPr sz="2600" spc="-1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Absolute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mode.</a:t>
            </a:r>
            <a:endParaRPr sz="2600">
              <a:latin typeface="Arial MT"/>
              <a:cs typeface="Arial MT"/>
            </a:endParaRPr>
          </a:p>
          <a:p>
            <a:pPr marL="704850" marR="645795" lvl="1" indent="-347980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sharp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usually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denotes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immediate operand.</a:t>
            </a:r>
            <a:endParaRPr sz="26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1000125" algn="l"/>
              </a:tabLst>
            </a:pPr>
            <a:r>
              <a:rPr sz="2300" dirty="0">
                <a:latin typeface="Arial MT"/>
                <a:cs typeface="Arial MT"/>
              </a:rPr>
              <a:t>ADD</a:t>
            </a:r>
            <a:r>
              <a:rPr sz="2300" spc="-10" dirty="0">
                <a:latin typeface="Arial MT"/>
                <a:cs typeface="Arial MT"/>
              </a:rPr>
              <a:t> #5,R3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12699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</a:t>
            </a:r>
            <a:r>
              <a:rPr spc="-10" dirty="0"/>
              <a:t>Language..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0668" y="1743582"/>
            <a:ext cx="7672070" cy="4617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0045" marR="718820" indent="-347980">
              <a:lnSpc>
                <a:spcPct val="100000"/>
              </a:lnSpc>
              <a:spcBef>
                <a:spcPts val="10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360045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some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assembly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languages,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intended </a:t>
            </a:r>
            <a:r>
              <a:rPr sz="2600" dirty="0">
                <a:latin typeface="Arial MT"/>
                <a:cs typeface="Arial MT"/>
              </a:rPr>
              <a:t>addressing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mode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indicated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OP-</a:t>
            </a:r>
            <a:r>
              <a:rPr sz="2600" spc="-20" dirty="0">
                <a:latin typeface="Arial MT"/>
                <a:cs typeface="Arial MT"/>
              </a:rPr>
              <a:t>code </a:t>
            </a:r>
            <a:r>
              <a:rPr sz="2600" spc="-10" dirty="0">
                <a:latin typeface="Arial MT"/>
                <a:cs typeface="Arial MT"/>
              </a:rPr>
              <a:t>mnemonic.</a:t>
            </a:r>
            <a:endParaRPr sz="2600">
              <a:latin typeface="Arial MT"/>
              <a:cs typeface="Arial MT"/>
            </a:endParaRPr>
          </a:p>
          <a:p>
            <a:pPr marL="360045" marR="158750" indent="-347980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360045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given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different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OP- </a:t>
            </a:r>
            <a:r>
              <a:rPr sz="2600" dirty="0">
                <a:latin typeface="Arial MT"/>
                <a:cs typeface="Arial MT"/>
              </a:rPr>
              <a:t>code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mnemonics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different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addressing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modes.</a:t>
            </a:r>
            <a:endParaRPr sz="2600">
              <a:latin typeface="Arial MT"/>
              <a:cs typeface="Arial MT"/>
            </a:endParaRPr>
          </a:p>
          <a:p>
            <a:pPr marL="655320" lvl="1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655320" algn="l"/>
              </a:tabLst>
            </a:pPr>
            <a:r>
              <a:rPr sz="2300" dirty="0">
                <a:latin typeface="Arial MT"/>
                <a:cs typeface="Arial MT"/>
              </a:rPr>
              <a:t>ADDI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20" dirty="0">
                <a:latin typeface="Arial MT"/>
                <a:cs typeface="Arial MT"/>
              </a:rPr>
              <a:t>5,R3</a:t>
            </a:r>
            <a:endParaRPr sz="2300">
              <a:latin typeface="Arial MT"/>
              <a:cs typeface="Arial MT"/>
            </a:endParaRPr>
          </a:p>
          <a:p>
            <a:pPr marL="360045" marR="5080" indent="-347980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360045" algn="l"/>
              </a:tabLst>
            </a:pPr>
            <a:r>
              <a:rPr sz="2600" dirty="0">
                <a:latin typeface="Arial MT"/>
                <a:cs typeface="Arial MT"/>
              </a:rPr>
              <a:t>Indirect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usually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putting </a:t>
            </a:r>
            <a:r>
              <a:rPr sz="2600" dirty="0">
                <a:latin typeface="Arial MT"/>
                <a:cs typeface="Arial MT"/>
              </a:rPr>
              <a:t>parentheses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around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name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symbol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denoting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pointer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operand.</a:t>
            </a:r>
            <a:endParaRPr sz="2600">
              <a:latin typeface="Arial MT"/>
              <a:cs typeface="Arial MT"/>
            </a:endParaRPr>
          </a:p>
          <a:p>
            <a:pPr marL="655320" lvl="1" indent="-294005">
              <a:lnSpc>
                <a:spcPct val="100000"/>
              </a:lnSpc>
              <a:spcBef>
                <a:spcPts val="550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655320" algn="l"/>
              </a:tabLst>
            </a:pPr>
            <a:r>
              <a:rPr sz="2300" dirty="0">
                <a:latin typeface="Arial MT"/>
                <a:cs typeface="Arial MT"/>
              </a:rPr>
              <a:t>MOVE</a:t>
            </a:r>
            <a:r>
              <a:rPr sz="2300" spc="-10" dirty="0">
                <a:latin typeface="Arial MT"/>
                <a:cs typeface="Arial MT"/>
              </a:rPr>
              <a:t> #5,(R2)</a:t>
            </a:r>
            <a:endParaRPr sz="2300">
              <a:latin typeface="Arial MT"/>
              <a:cs typeface="Arial MT"/>
            </a:endParaRPr>
          </a:p>
          <a:p>
            <a:pPr marL="655320" lvl="1" indent="-294005">
              <a:lnSpc>
                <a:spcPct val="100000"/>
              </a:lnSpc>
              <a:spcBef>
                <a:spcPts val="555"/>
              </a:spcBef>
              <a:buClr>
                <a:srgbClr val="CCCC00"/>
              </a:buClr>
              <a:buSzPct val="69565"/>
              <a:buFont typeface="Wingdings"/>
              <a:buChar char=""/>
              <a:tabLst>
                <a:tab pos="655320" algn="l"/>
              </a:tabLst>
            </a:pPr>
            <a:r>
              <a:rPr sz="2300" dirty="0">
                <a:latin typeface="Arial MT"/>
                <a:cs typeface="Arial MT"/>
              </a:rPr>
              <a:t>MOVEI</a:t>
            </a:r>
            <a:r>
              <a:rPr sz="2300" spc="-2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5,(R2)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06603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87030" cy="1875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These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commands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assembler </a:t>
            </a:r>
            <a:r>
              <a:rPr sz="3000" dirty="0">
                <a:latin typeface="Arial MT"/>
                <a:cs typeface="Arial MT"/>
              </a:rPr>
              <a:t>while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translates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source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an </a:t>
            </a:r>
            <a:r>
              <a:rPr sz="3000" dirty="0">
                <a:latin typeface="Arial MT"/>
                <a:cs typeface="Arial MT"/>
              </a:rPr>
              <a:t>object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program.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SUM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EQU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200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81556" y="1861388"/>
            <a:ext cx="2017801" cy="471120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23530" cy="2369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50" dirty="0">
                <a:latin typeface="Arial MT"/>
                <a:cs typeface="Arial MT"/>
              </a:rPr>
              <a:t>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produce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object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program,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assembler </a:t>
            </a:r>
            <a:r>
              <a:rPr sz="3000" dirty="0">
                <a:latin typeface="Arial MT"/>
                <a:cs typeface="Arial MT"/>
              </a:rPr>
              <a:t>has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know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How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interpret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names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2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Where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3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Where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4853" y="1748827"/>
            <a:ext cx="4014355" cy="49302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08290" cy="460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032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EQU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</a:t>
            </a:r>
            <a:r>
              <a:rPr sz="3000" i="1" dirty="0">
                <a:latin typeface="Arial"/>
                <a:cs typeface="Arial"/>
              </a:rPr>
              <a:t>equate</a:t>
            </a:r>
            <a:r>
              <a:rPr sz="3000" dirty="0">
                <a:latin typeface="Arial MT"/>
                <a:cs typeface="Arial MT"/>
              </a:rPr>
              <a:t>)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informs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assembler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that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variable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name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should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replaced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value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specified.</a:t>
            </a:r>
            <a:endParaRPr sz="3000">
              <a:latin typeface="Arial MT"/>
              <a:cs typeface="Arial MT"/>
            </a:endParaRPr>
          </a:p>
          <a:p>
            <a:pPr marL="704850" marR="54102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should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replaced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200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wherever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appears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program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ORIGIN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tells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assembler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where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place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that </a:t>
            </a:r>
            <a:r>
              <a:rPr sz="3000" spc="-10" dirty="0">
                <a:latin typeface="Arial MT"/>
                <a:cs typeface="Arial MT"/>
              </a:rPr>
              <a:t>follows.</a:t>
            </a:r>
            <a:endParaRPr sz="3000">
              <a:latin typeface="Arial MT"/>
              <a:cs typeface="Arial MT"/>
            </a:endParaRPr>
          </a:p>
          <a:p>
            <a:pPr marL="704850" marR="1074420" lvl="1" indent="-347980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204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80680" cy="227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70" dirty="0">
                <a:latin typeface="Arial MT"/>
                <a:cs typeface="Arial MT"/>
              </a:rPr>
              <a:t>DATAWORD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informs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assembler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value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specified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placed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memory </a:t>
            </a:r>
            <a:r>
              <a:rPr sz="3000" spc="-20" dirty="0">
                <a:latin typeface="Arial MT"/>
                <a:cs typeface="Arial MT"/>
              </a:rPr>
              <a:t>word</a:t>
            </a:r>
            <a:endParaRPr sz="3000">
              <a:latin typeface="Arial MT"/>
              <a:cs typeface="Arial MT"/>
            </a:endParaRPr>
          </a:p>
          <a:p>
            <a:pPr marL="704850" marR="11303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100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204.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811134" cy="240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Any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statement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results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or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being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placed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location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may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given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label.</a:t>
            </a:r>
            <a:endParaRPr sz="3000">
              <a:latin typeface="Arial MT"/>
              <a:cs typeface="Arial MT"/>
            </a:endParaRPr>
          </a:p>
          <a:p>
            <a:pPr marL="355600" marR="448309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label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assigned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value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equal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 that </a:t>
            </a:r>
            <a:r>
              <a:rPr sz="3000" spc="-10" dirty="0">
                <a:latin typeface="Arial MT"/>
                <a:cs typeface="Arial MT"/>
              </a:rPr>
              <a:t>location.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58455" cy="321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699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RESERVE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declares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dirty="0">
                <a:latin typeface="Arial MT"/>
                <a:cs typeface="Arial MT"/>
              </a:rPr>
              <a:t>specified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bytes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reserved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data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400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bytes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be </a:t>
            </a:r>
            <a:r>
              <a:rPr sz="2600" dirty="0">
                <a:latin typeface="Arial MT"/>
                <a:cs typeface="Arial MT"/>
              </a:rPr>
              <a:t>reserved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name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NUM1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associated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with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208.</a:t>
            </a:r>
            <a:endParaRPr sz="2600">
              <a:latin typeface="Arial MT"/>
              <a:cs typeface="Arial MT"/>
            </a:endParaRPr>
          </a:p>
          <a:p>
            <a:pPr marL="355600" marR="81280" indent="-34353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END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tells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end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source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text.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3422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5415" algn="l"/>
              </a:tabLst>
            </a:pPr>
            <a:r>
              <a:rPr spc="-10" dirty="0"/>
              <a:t>Assembler</a:t>
            </a:r>
            <a:r>
              <a:rPr dirty="0"/>
              <a:t>	</a:t>
            </a:r>
            <a:r>
              <a:rPr spc="-10" dirty="0"/>
              <a:t>Directives..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962265" cy="4319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Most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assembly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languages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require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statements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source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program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written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form</a:t>
            </a:r>
            <a:endParaRPr sz="2000">
              <a:latin typeface="Arial MT"/>
              <a:cs typeface="Arial MT"/>
            </a:endParaRPr>
          </a:p>
          <a:p>
            <a:pPr marL="1763395">
              <a:lnSpc>
                <a:spcPct val="100000"/>
              </a:lnSpc>
              <a:spcBef>
                <a:spcPts val="480"/>
              </a:spcBef>
              <a:tabLst>
                <a:tab pos="2526030" algn="l"/>
                <a:tab pos="3780154" algn="l"/>
                <a:tab pos="5201920" algn="l"/>
              </a:tabLst>
            </a:pP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Label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Operation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Operand(s)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Comment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Label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optional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name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associated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address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0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1600" dirty="0">
                <a:latin typeface="Arial MT"/>
                <a:cs typeface="Arial MT"/>
              </a:rPr>
              <a:t>Address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machine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instructions</a:t>
            </a:r>
            <a:endParaRPr sz="1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384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1600" dirty="0">
                <a:latin typeface="Arial MT"/>
                <a:cs typeface="Arial MT"/>
              </a:rPr>
              <a:t>Addresses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data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items</a:t>
            </a:r>
            <a:endParaRPr sz="1600">
              <a:latin typeface="Arial MT"/>
              <a:cs typeface="Arial MT"/>
            </a:endParaRPr>
          </a:p>
          <a:p>
            <a:pPr marL="355600" marR="79375" indent="-343535">
              <a:lnSpc>
                <a:spcPct val="100000"/>
              </a:lnSpc>
              <a:spcBef>
                <a:spcPts val="46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field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contains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OP-code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mnemonic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desired </a:t>
            </a:r>
            <a:r>
              <a:rPr sz="2000" dirty="0">
                <a:latin typeface="Arial MT"/>
                <a:cs typeface="Arial MT"/>
              </a:rPr>
              <a:t>instruction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assembler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directive.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field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contains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addressing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accessing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operands,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depending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type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instruction.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Comment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field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ignored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assembler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program.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40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215" algn="l"/>
              </a:tabLst>
            </a:pPr>
            <a:r>
              <a:rPr sz="1800" dirty="0">
                <a:latin typeface="Arial MT"/>
                <a:cs typeface="Arial MT"/>
              </a:rPr>
              <a:t>Used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documentation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purposes</a:t>
            </a:r>
            <a:endParaRPr sz="1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34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215" algn="l"/>
              </a:tabLst>
            </a:pPr>
            <a:r>
              <a:rPr sz="1800" dirty="0">
                <a:latin typeface="Arial MT"/>
                <a:cs typeface="Arial MT"/>
              </a:rPr>
              <a:t>Makes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program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easier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understand.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50557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and</a:t>
            </a:r>
            <a:r>
              <a:rPr spc="-114" dirty="0"/>
              <a:t> </a:t>
            </a:r>
            <a:r>
              <a:rPr dirty="0"/>
              <a:t>Execution</a:t>
            </a:r>
            <a:r>
              <a:rPr spc="-100" dirty="0"/>
              <a:t> </a:t>
            </a:r>
            <a:r>
              <a:rPr spc="-25" dirty="0"/>
              <a:t>of </a:t>
            </a:r>
            <a:r>
              <a:rPr spc="-10" dirty="0"/>
              <a:t>Programs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18450" cy="470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source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written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assembly </a:t>
            </a:r>
            <a:r>
              <a:rPr sz="3000" dirty="0">
                <a:latin typeface="Arial MT"/>
                <a:cs typeface="Arial MT"/>
              </a:rPr>
              <a:t>language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must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assembled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machine </a:t>
            </a:r>
            <a:r>
              <a:rPr sz="3000" dirty="0">
                <a:latin typeface="Arial MT"/>
                <a:cs typeface="Arial MT"/>
              </a:rPr>
              <a:t>language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object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before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be </a:t>
            </a:r>
            <a:r>
              <a:rPr sz="3000" spc="-10" dirty="0">
                <a:latin typeface="Arial MT"/>
                <a:cs typeface="Arial MT"/>
              </a:rPr>
              <a:t>executed.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done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assembler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program</a:t>
            </a:r>
            <a:endParaRPr sz="2600">
              <a:latin typeface="Arial MT"/>
              <a:cs typeface="Arial MT"/>
            </a:endParaRPr>
          </a:p>
          <a:p>
            <a:pPr marL="355600" marR="176530" indent="-34353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Assembler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replaces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symbols </a:t>
            </a:r>
            <a:r>
              <a:rPr sz="3000" spc="-10" dirty="0">
                <a:latin typeface="Arial MT"/>
                <a:cs typeface="Arial MT"/>
              </a:rPr>
              <a:t>denoting </a:t>
            </a:r>
            <a:r>
              <a:rPr sz="3000" dirty="0">
                <a:latin typeface="Arial MT"/>
                <a:cs typeface="Arial MT"/>
              </a:rPr>
              <a:t>operations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addressing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modes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with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binary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codes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machine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instructions,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replaces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names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labels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with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their </a:t>
            </a:r>
            <a:r>
              <a:rPr sz="3000" dirty="0">
                <a:latin typeface="Arial MT"/>
                <a:cs typeface="Arial MT"/>
              </a:rPr>
              <a:t>actual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values.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50557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and</a:t>
            </a:r>
            <a:r>
              <a:rPr spc="-114" dirty="0"/>
              <a:t> </a:t>
            </a:r>
            <a:r>
              <a:rPr dirty="0"/>
              <a:t>Execution</a:t>
            </a:r>
            <a:r>
              <a:rPr spc="-100" dirty="0"/>
              <a:t> </a:t>
            </a:r>
            <a:r>
              <a:rPr spc="-25" dirty="0"/>
              <a:t>of </a:t>
            </a:r>
            <a:r>
              <a:rPr spc="-10" dirty="0"/>
              <a:t>Programs..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69859" cy="4356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part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assembly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determining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replace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names.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Easy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cases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offset</a:t>
            </a:r>
            <a:endParaRPr sz="2400">
              <a:latin typeface="Arial MT"/>
              <a:cs typeface="Arial MT"/>
            </a:endParaRPr>
          </a:p>
          <a:p>
            <a:pPr marL="355600" marR="204470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assembler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scans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source </a:t>
            </a:r>
            <a:r>
              <a:rPr sz="2800" dirty="0">
                <a:latin typeface="Arial MT"/>
                <a:cs typeface="Arial MT"/>
              </a:rPr>
              <a:t>program,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keeps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track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names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numerical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correspond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i="1" dirty="0">
                <a:latin typeface="Arial"/>
                <a:cs typeface="Arial"/>
              </a:rPr>
              <a:t>symbol</a:t>
            </a:r>
            <a:r>
              <a:rPr sz="2800" i="1" spc="-9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table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704850" marR="110489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name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appears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replaced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table.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50557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and</a:t>
            </a:r>
            <a:r>
              <a:rPr spc="-114" dirty="0"/>
              <a:t> </a:t>
            </a:r>
            <a:r>
              <a:rPr dirty="0"/>
              <a:t>Execution</a:t>
            </a:r>
            <a:r>
              <a:rPr spc="-100" dirty="0"/>
              <a:t> </a:t>
            </a:r>
            <a:r>
              <a:rPr spc="-25" dirty="0"/>
              <a:t>of </a:t>
            </a:r>
            <a:r>
              <a:rPr spc="-10" dirty="0"/>
              <a:t>Programs..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9341"/>
            <a:ext cx="7979409" cy="37757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spc="-50" dirty="0">
                <a:latin typeface="Arial MT"/>
                <a:cs typeface="Arial MT"/>
              </a:rPr>
              <a:t>Two-</a:t>
            </a:r>
            <a:r>
              <a:rPr sz="3200" dirty="0">
                <a:latin typeface="Arial MT"/>
                <a:cs typeface="Arial MT"/>
              </a:rPr>
              <a:t>pass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assembler</a:t>
            </a:r>
            <a:endParaRPr sz="3200">
              <a:latin typeface="Arial MT"/>
              <a:cs typeface="Arial MT"/>
            </a:endParaRPr>
          </a:p>
          <a:p>
            <a:pPr marL="704850" marR="623570" lvl="1" indent="-347980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first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creates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complete </a:t>
            </a:r>
            <a:r>
              <a:rPr sz="2800" dirty="0">
                <a:latin typeface="Arial MT"/>
                <a:cs typeface="Arial MT"/>
              </a:rPr>
              <a:t>symbol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table.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pass,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all </a:t>
            </a:r>
            <a:r>
              <a:rPr sz="2800" dirty="0">
                <a:latin typeface="Arial MT"/>
                <a:cs typeface="Arial MT"/>
              </a:rPr>
              <a:t>names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been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assigned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numerical values.</a:t>
            </a:r>
            <a:endParaRPr sz="28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7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assembler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goes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source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second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substitutes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values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names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symbol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table.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50557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and</a:t>
            </a:r>
            <a:r>
              <a:rPr spc="-114" dirty="0"/>
              <a:t> </a:t>
            </a:r>
            <a:r>
              <a:rPr dirty="0"/>
              <a:t>Execution</a:t>
            </a:r>
            <a:r>
              <a:rPr spc="-100" dirty="0"/>
              <a:t> </a:t>
            </a:r>
            <a:r>
              <a:rPr spc="-25" dirty="0"/>
              <a:t>of </a:t>
            </a:r>
            <a:r>
              <a:rPr spc="-10" dirty="0"/>
              <a:t>Programs..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0230"/>
            <a:ext cx="7881620" cy="3636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20014" indent="-343535" algn="just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assembler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stores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object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program </a:t>
            </a:r>
            <a:r>
              <a:rPr sz="3200" dirty="0">
                <a:latin typeface="Arial MT"/>
                <a:cs typeface="Arial MT"/>
              </a:rPr>
              <a:t>on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magnetic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disk.</a:t>
            </a:r>
            <a:endParaRPr sz="3200">
              <a:latin typeface="Arial MT"/>
              <a:cs typeface="Arial MT"/>
            </a:endParaRPr>
          </a:p>
          <a:p>
            <a:pPr marL="355600" marR="347980" indent="-343535" algn="just">
              <a:lnSpc>
                <a:spcPct val="100000"/>
              </a:lnSpc>
              <a:spcBef>
                <a:spcPts val="77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object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program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must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be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loaded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20" dirty="0">
                <a:latin typeface="Arial MT"/>
                <a:cs typeface="Arial MT"/>
              </a:rPr>
              <a:t>into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memory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of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computer</a:t>
            </a:r>
            <a:r>
              <a:rPr sz="3200" spc="-6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before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it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is </a:t>
            </a:r>
            <a:r>
              <a:rPr sz="3200" spc="-10" dirty="0">
                <a:latin typeface="Arial MT"/>
                <a:cs typeface="Arial MT"/>
              </a:rPr>
              <a:t>executed.</a:t>
            </a:r>
            <a:endParaRPr sz="3200">
              <a:latin typeface="Arial MT"/>
              <a:cs typeface="Arial MT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77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A</a:t>
            </a:r>
            <a:r>
              <a:rPr sz="3200" spc="-204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utility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program</a:t>
            </a:r>
            <a:r>
              <a:rPr sz="3200" spc="-6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called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i="1" dirty="0">
                <a:latin typeface="Arial"/>
                <a:cs typeface="Arial"/>
              </a:rPr>
              <a:t>loader</a:t>
            </a:r>
            <a:r>
              <a:rPr sz="3200" i="1" spc="-45" dirty="0">
                <a:latin typeface="Arial"/>
                <a:cs typeface="Arial"/>
              </a:rPr>
              <a:t> </a:t>
            </a:r>
            <a:r>
              <a:rPr sz="3200" dirty="0">
                <a:latin typeface="Arial MT"/>
                <a:cs typeface="Arial MT"/>
              </a:rPr>
              <a:t>is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used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to </a:t>
            </a:r>
            <a:r>
              <a:rPr sz="3200" dirty="0">
                <a:latin typeface="Arial MT"/>
                <a:cs typeface="Arial MT"/>
              </a:rPr>
              <a:t>load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object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program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into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memory.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50557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93010" algn="l"/>
              </a:tabLst>
            </a:pPr>
            <a:r>
              <a:rPr spc="-10" dirty="0"/>
              <a:t>Assembly</a:t>
            </a:r>
            <a:r>
              <a:rPr dirty="0"/>
              <a:t>	and</a:t>
            </a:r>
            <a:r>
              <a:rPr spc="-114" dirty="0"/>
              <a:t> </a:t>
            </a:r>
            <a:r>
              <a:rPr dirty="0"/>
              <a:t>Execution</a:t>
            </a:r>
            <a:r>
              <a:rPr spc="-100" dirty="0"/>
              <a:t> </a:t>
            </a:r>
            <a:r>
              <a:rPr spc="-25" dirty="0"/>
              <a:t>of </a:t>
            </a:r>
            <a:r>
              <a:rPr spc="-10" dirty="0"/>
              <a:t>Programs..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0230"/>
            <a:ext cx="7898130" cy="4784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02335" indent="-343535" algn="just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assembler</a:t>
            </a:r>
            <a:r>
              <a:rPr sz="3200" spc="-6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detect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and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report </a:t>
            </a:r>
            <a:r>
              <a:rPr sz="3200" dirty="0">
                <a:latin typeface="Arial MT"/>
                <a:cs typeface="Arial MT"/>
              </a:rPr>
              <a:t>syntax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errors.</a:t>
            </a:r>
            <a:endParaRPr sz="3200">
              <a:latin typeface="Arial MT"/>
              <a:cs typeface="Arial MT"/>
            </a:endParaRPr>
          </a:p>
          <a:p>
            <a:pPr marL="355600" marR="702310" indent="-343535" algn="just">
              <a:lnSpc>
                <a:spcPct val="100000"/>
              </a:lnSpc>
              <a:spcBef>
                <a:spcPts val="77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i="1" dirty="0">
                <a:latin typeface="Arial"/>
                <a:cs typeface="Arial"/>
              </a:rPr>
              <a:t>Debugger</a:t>
            </a:r>
            <a:r>
              <a:rPr sz="3200" i="1" spc="-60" dirty="0">
                <a:latin typeface="Arial"/>
                <a:cs typeface="Arial"/>
              </a:rPr>
              <a:t> </a:t>
            </a:r>
            <a:r>
              <a:rPr sz="3200" dirty="0">
                <a:latin typeface="Arial MT"/>
                <a:cs typeface="Arial MT"/>
              </a:rPr>
              <a:t>program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helps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user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spc="-20" dirty="0">
                <a:latin typeface="Arial MT"/>
                <a:cs typeface="Arial MT"/>
              </a:rPr>
              <a:t>find </a:t>
            </a:r>
            <a:r>
              <a:rPr sz="3200" dirty="0">
                <a:latin typeface="Arial MT"/>
                <a:cs typeface="Arial MT"/>
              </a:rPr>
              <a:t>other</a:t>
            </a:r>
            <a:r>
              <a:rPr sz="3200" spc="-7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programming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errors,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system software</a:t>
            </a:r>
            <a:endParaRPr sz="32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enables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stop </a:t>
            </a:r>
            <a:r>
              <a:rPr sz="2800" dirty="0">
                <a:latin typeface="Arial MT"/>
                <a:cs typeface="Arial MT"/>
              </a:rPr>
              <a:t>execution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object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some </a:t>
            </a:r>
            <a:r>
              <a:rPr sz="2800" dirty="0">
                <a:latin typeface="Arial MT"/>
                <a:cs typeface="Arial MT"/>
              </a:rPr>
              <a:t>points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interest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examine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contents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various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 locations.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4622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4380" algn="l"/>
              </a:tabLst>
            </a:pPr>
            <a:r>
              <a:rPr spc="-10" dirty="0"/>
              <a:t>Number</a:t>
            </a:r>
            <a:r>
              <a:rPr dirty="0"/>
              <a:t>	</a:t>
            </a:r>
            <a:r>
              <a:rPr spc="-10" dirty="0"/>
              <a:t>Notation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63205" cy="4880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often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convenient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familiar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decimal notation.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ADD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#93,R1</a:t>
            </a:r>
            <a:endParaRPr sz="2400">
              <a:latin typeface="Arial MT"/>
              <a:cs typeface="Arial MT"/>
            </a:endParaRPr>
          </a:p>
          <a:p>
            <a:pPr marL="704850" marR="374015" lvl="1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binary numbers.</a:t>
            </a:r>
            <a:endParaRPr sz="2400">
              <a:latin typeface="Arial MT"/>
              <a:cs typeface="Arial MT"/>
            </a:endParaRPr>
          </a:p>
          <a:p>
            <a:pPr marL="355600" marR="775335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some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situations,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convenient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specify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binary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patterns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directly.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ADD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#%01011101,R1</a:t>
            </a:r>
            <a:endParaRPr sz="2400">
              <a:latin typeface="Arial MT"/>
              <a:cs typeface="Arial MT"/>
            </a:endParaRPr>
          </a:p>
          <a:p>
            <a:pPr marL="355600" marR="81280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Binary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numbers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written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compactly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hexadecimal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hex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numbers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ADD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#$5D,R1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1708" y="2623769"/>
            <a:ext cx="6950075" cy="1885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6100" dirty="0"/>
              <a:t>Basic</a:t>
            </a:r>
            <a:r>
              <a:rPr sz="6100" spc="-30" dirty="0"/>
              <a:t> </a:t>
            </a:r>
            <a:r>
              <a:rPr sz="6100" spc="-10" dirty="0"/>
              <a:t>Input/Output</a:t>
            </a:r>
            <a:endParaRPr sz="6100"/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6100" spc="-10" dirty="0"/>
              <a:t>Operations</a:t>
            </a:r>
            <a:endParaRPr sz="61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I/O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6450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302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which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operate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not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necessarily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already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stored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5" dirty="0">
                <a:latin typeface="Arial MT"/>
                <a:cs typeface="Arial MT"/>
              </a:rPr>
              <a:t> memory.</a:t>
            </a:r>
            <a:endParaRPr sz="3000">
              <a:latin typeface="Arial MT"/>
              <a:cs typeface="Arial MT"/>
            </a:endParaRPr>
          </a:p>
          <a:p>
            <a:pPr marL="355600" marR="14859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transferred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between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outside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world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(disk,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keyboard, etc.)</a:t>
            </a:r>
            <a:endParaRPr sz="30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I/O operations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essential,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way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are 	</a:t>
            </a:r>
            <a:r>
              <a:rPr sz="3000" dirty="0">
                <a:latin typeface="Arial MT"/>
                <a:cs typeface="Arial MT"/>
              </a:rPr>
              <a:t>performed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have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significant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effect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	</a:t>
            </a:r>
            <a:r>
              <a:rPr sz="3000" dirty="0">
                <a:latin typeface="Arial MT"/>
                <a:cs typeface="Arial MT"/>
              </a:rPr>
              <a:t>performance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computer.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8047990" cy="469773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182245" indent="-343535">
              <a:lnSpc>
                <a:spcPct val="90000"/>
              </a:lnSpc>
              <a:spcBef>
                <a:spcPts val="43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Consider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task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input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keyboard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produces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output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display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screen.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30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Rate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(keyboard,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display,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processor)</a:t>
            </a:r>
            <a:endParaRPr sz="2400">
              <a:latin typeface="Arial MT"/>
              <a:cs typeface="Arial MT"/>
            </a:endParaRPr>
          </a:p>
          <a:p>
            <a:pPr marL="1000125" lvl="2" indent="-294005">
              <a:lnSpc>
                <a:spcPct val="100000"/>
              </a:lnSpc>
              <a:spcBef>
                <a:spcPts val="250"/>
              </a:spcBef>
              <a:buClr>
                <a:srgbClr val="CCCC00"/>
              </a:buClr>
              <a:buSzPct val="69047"/>
              <a:buFont typeface="Wingdings"/>
              <a:buChar char=""/>
              <a:tabLst>
                <a:tab pos="1000125" algn="l"/>
              </a:tabLst>
            </a:pPr>
            <a:r>
              <a:rPr sz="2100" dirty="0">
                <a:latin typeface="Arial MT"/>
                <a:cs typeface="Arial MT"/>
              </a:rPr>
              <a:t>Limited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typing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speed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20" dirty="0">
                <a:latin typeface="Arial MT"/>
                <a:cs typeface="Arial MT"/>
              </a:rPr>
              <a:t>user</a:t>
            </a:r>
            <a:endParaRPr sz="2100">
              <a:latin typeface="Arial MT"/>
              <a:cs typeface="Arial MT"/>
            </a:endParaRPr>
          </a:p>
          <a:p>
            <a:pPr marL="704850" marR="255904" lvl="1" indent="-347980">
              <a:lnSpc>
                <a:spcPts val="2590"/>
              </a:lnSpc>
              <a:spcBef>
                <a:spcPts val="62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output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higher.</a:t>
            </a:r>
            <a:endParaRPr sz="2400">
              <a:latin typeface="Arial MT"/>
              <a:cs typeface="Arial MT"/>
            </a:endParaRPr>
          </a:p>
          <a:p>
            <a:pPr marL="1000125" marR="541655" lvl="2" indent="-294640">
              <a:lnSpc>
                <a:spcPts val="2270"/>
              </a:lnSpc>
              <a:spcBef>
                <a:spcPts val="500"/>
              </a:spcBef>
              <a:buClr>
                <a:srgbClr val="CCCC00"/>
              </a:buClr>
              <a:buSzPct val="69047"/>
              <a:buFont typeface="Wingdings"/>
              <a:buChar char=""/>
              <a:tabLst>
                <a:tab pos="1000125" algn="l"/>
              </a:tabLst>
            </a:pPr>
            <a:r>
              <a:rPr sz="2100" dirty="0">
                <a:latin typeface="Arial MT"/>
                <a:cs typeface="Arial MT"/>
              </a:rPr>
              <a:t>Determined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rate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at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which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characters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be </a:t>
            </a:r>
            <a:r>
              <a:rPr sz="2100" dirty="0">
                <a:latin typeface="Arial MT"/>
                <a:cs typeface="Arial MT"/>
              </a:rPr>
              <a:t>transmitted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over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link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between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computer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25" dirty="0">
                <a:latin typeface="Arial MT"/>
                <a:cs typeface="Arial MT"/>
              </a:rPr>
              <a:t> the </a:t>
            </a:r>
            <a:r>
              <a:rPr sz="2100" dirty="0">
                <a:latin typeface="Arial MT"/>
                <a:cs typeface="Arial MT"/>
              </a:rPr>
              <a:t>display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device</a:t>
            </a:r>
            <a:endParaRPr sz="2100">
              <a:latin typeface="Arial MT"/>
              <a:cs typeface="Arial MT"/>
            </a:endParaRPr>
          </a:p>
          <a:p>
            <a:pPr marL="704850" marR="5080" lvl="1" indent="-347980">
              <a:lnSpc>
                <a:spcPts val="259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Difference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 </a:t>
            </a:r>
            <a:r>
              <a:rPr sz="2400" dirty="0">
                <a:latin typeface="Arial MT"/>
                <a:cs typeface="Arial MT"/>
              </a:rPr>
              <a:t>creates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mechanisms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synchronize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A</a:t>
            </a:r>
            <a:r>
              <a:rPr spc="-165" dirty="0"/>
              <a:t> </a:t>
            </a:r>
            <a:r>
              <a:rPr spc="-10" dirty="0"/>
              <a:t>solution:</a:t>
            </a:r>
          </a:p>
          <a:p>
            <a:pPr marL="355600" marR="455930" indent="-343535">
              <a:lnSpc>
                <a:spcPts val="3020"/>
              </a:lnSpc>
              <a:spcBef>
                <a:spcPts val="72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On</a:t>
            </a:r>
            <a:r>
              <a:rPr spc="-75" dirty="0"/>
              <a:t> </a:t>
            </a:r>
            <a:r>
              <a:rPr dirty="0"/>
              <a:t>output,</a:t>
            </a:r>
            <a:r>
              <a:rPr spc="-7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processor</a:t>
            </a:r>
            <a:r>
              <a:rPr spc="-70" dirty="0"/>
              <a:t> </a:t>
            </a:r>
            <a:r>
              <a:rPr dirty="0"/>
              <a:t>sends</a:t>
            </a:r>
            <a:r>
              <a:rPr spc="-60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first </a:t>
            </a:r>
            <a:r>
              <a:rPr dirty="0"/>
              <a:t>character</a:t>
            </a:r>
            <a:r>
              <a:rPr spc="-45" dirty="0"/>
              <a:t> </a:t>
            </a:r>
            <a:r>
              <a:rPr dirty="0"/>
              <a:t>and</a:t>
            </a:r>
            <a:r>
              <a:rPr spc="-60" dirty="0"/>
              <a:t> </a:t>
            </a:r>
            <a:r>
              <a:rPr dirty="0"/>
              <a:t>then</a:t>
            </a:r>
            <a:r>
              <a:rPr spc="-60" dirty="0"/>
              <a:t> </a:t>
            </a:r>
            <a:r>
              <a:rPr dirty="0"/>
              <a:t>waits</a:t>
            </a:r>
            <a:r>
              <a:rPr spc="-60" dirty="0"/>
              <a:t> </a:t>
            </a:r>
            <a:r>
              <a:rPr dirty="0"/>
              <a:t>for</a:t>
            </a:r>
            <a:r>
              <a:rPr spc="-45" dirty="0"/>
              <a:t> </a:t>
            </a:r>
            <a:r>
              <a:rPr dirty="0"/>
              <a:t>a</a:t>
            </a:r>
            <a:r>
              <a:rPr spc="-45" dirty="0"/>
              <a:t> </a:t>
            </a:r>
            <a:r>
              <a:rPr dirty="0"/>
              <a:t>signal</a:t>
            </a:r>
            <a:r>
              <a:rPr spc="-55" dirty="0"/>
              <a:t> </a:t>
            </a:r>
            <a:r>
              <a:rPr dirty="0"/>
              <a:t>from</a:t>
            </a:r>
            <a:r>
              <a:rPr spc="-60" dirty="0"/>
              <a:t> </a:t>
            </a:r>
            <a:r>
              <a:rPr spc="-25" dirty="0"/>
              <a:t>the </a:t>
            </a:r>
            <a:r>
              <a:rPr dirty="0"/>
              <a:t>display</a:t>
            </a:r>
            <a:r>
              <a:rPr spc="-65" dirty="0"/>
              <a:t> </a:t>
            </a:r>
            <a:r>
              <a:rPr dirty="0"/>
              <a:t>that</a:t>
            </a:r>
            <a:r>
              <a:rPr spc="-6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character</a:t>
            </a:r>
            <a:r>
              <a:rPr spc="-55" dirty="0"/>
              <a:t> </a:t>
            </a:r>
            <a:r>
              <a:rPr dirty="0"/>
              <a:t>has</a:t>
            </a:r>
            <a:r>
              <a:rPr spc="-60" dirty="0"/>
              <a:t> </a:t>
            </a:r>
            <a:r>
              <a:rPr dirty="0"/>
              <a:t>been</a:t>
            </a:r>
            <a:r>
              <a:rPr spc="-65" dirty="0"/>
              <a:t> </a:t>
            </a:r>
            <a:r>
              <a:rPr spc="-10" dirty="0"/>
              <a:t>received.</a:t>
            </a:r>
          </a:p>
          <a:p>
            <a:pPr marL="355600" indent="-342900">
              <a:lnSpc>
                <a:spcPct val="100000"/>
              </a:lnSpc>
              <a:spcBef>
                <a:spcPts val="30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It</a:t>
            </a:r>
            <a:r>
              <a:rPr spc="-60" dirty="0"/>
              <a:t> </a:t>
            </a:r>
            <a:r>
              <a:rPr dirty="0"/>
              <a:t>then</a:t>
            </a:r>
            <a:r>
              <a:rPr spc="-55" dirty="0"/>
              <a:t> </a:t>
            </a:r>
            <a:r>
              <a:rPr dirty="0"/>
              <a:t>sends</a:t>
            </a:r>
            <a:r>
              <a:rPr spc="-55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second</a:t>
            </a:r>
            <a:r>
              <a:rPr spc="-60" dirty="0"/>
              <a:t> </a:t>
            </a:r>
            <a:r>
              <a:rPr spc="-10" dirty="0"/>
              <a:t>character.</a:t>
            </a: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Input</a:t>
            </a:r>
            <a:r>
              <a:rPr spc="-55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sent</a:t>
            </a:r>
            <a:r>
              <a:rPr spc="-50" dirty="0"/>
              <a:t> </a:t>
            </a:r>
            <a:r>
              <a:rPr dirty="0"/>
              <a:t>from</a:t>
            </a:r>
            <a:r>
              <a:rPr spc="-55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keyboard</a:t>
            </a:r>
            <a:r>
              <a:rPr spc="-55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similar</a:t>
            </a:r>
            <a:r>
              <a:rPr spc="-45" dirty="0"/>
              <a:t> </a:t>
            </a:r>
            <a:r>
              <a:rPr spc="-20" dirty="0"/>
              <a:t>way.</a:t>
            </a:r>
          </a:p>
          <a:p>
            <a:pPr marL="651510" marR="5080" lvl="1" indent="-343535">
              <a:lnSpc>
                <a:spcPct val="90000"/>
              </a:lnSpc>
              <a:spcBef>
                <a:spcPts val="61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51510" algn="l"/>
              </a:tabLst>
            </a:pP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processor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waits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for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signal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indicating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that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spc="-50" dirty="0">
                <a:latin typeface="Arial MT"/>
                <a:cs typeface="Arial MT"/>
              </a:rPr>
              <a:t>a </a:t>
            </a:r>
            <a:r>
              <a:rPr sz="2500" dirty="0">
                <a:latin typeface="Arial MT"/>
                <a:cs typeface="Arial MT"/>
              </a:rPr>
              <a:t>character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key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has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been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struck</a:t>
            </a:r>
            <a:r>
              <a:rPr sz="2500" spc="-1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and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that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its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code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spc="-25" dirty="0">
                <a:latin typeface="Arial MT"/>
                <a:cs typeface="Arial MT"/>
              </a:rPr>
              <a:t>is </a:t>
            </a:r>
            <a:r>
              <a:rPr sz="2500" dirty="0">
                <a:latin typeface="Arial MT"/>
                <a:cs typeface="Arial MT"/>
              </a:rPr>
              <a:t>available</a:t>
            </a:r>
            <a:r>
              <a:rPr sz="2500" spc="-9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</a:t>
            </a:r>
            <a:r>
              <a:rPr sz="2500" spc="-8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some</a:t>
            </a:r>
            <a:r>
              <a:rPr sz="2500" spc="-7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buffer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register</a:t>
            </a:r>
            <a:r>
              <a:rPr sz="2500" spc="-7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associated</a:t>
            </a:r>
            <a:r>
              <a:rPr sz="2500" spc="-8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with</a:t>
            </a:r>
            <a:r>
              <a:rPr sz="2500" spc="-80" dirty="0">
                <a:latin typeface="Arial MT"/>
                <a:cs typeface="Arial MT"/>
              </a:rPr>
              <a:t> </a:t>
            </a:r>
            <a:r>
              <a:rPr sz="2500" spc="-25" dirty="0">
                <a:latin typeface="Arial MT"/>
                <a:cs typeface="Arial MT"/>
              </a:rPr>
              <a:t>the </a:t>
            </a:r>
            <a:r>
              <a:rPr sz="2500" spc="-10" dirty="0">
                <a:latin typeface="Arial MT"/>
                <a:cs typeface="Arial MT"/>
              </a:rPr>
              <a:t>keyboard.</a:t>
            </a:r>
            <a:endParaRPr sz="2500">
              <a:latin typeface="Arial MT"/>
              <a:cs typeface="Arial MT"/>
            </a:endParaRPr>
          </a:p>
          <a:p>
            <a:pPr marL="650875" lvl="1" indent="-342900">
              <a:lnSpc>
                <a:spcPct val="100000"/>
              </a:lnSpc>
              <a:spcBef>
                <a:spcPts val="3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50875" algn="l"/>
              </a:tabLst>
            </a:pPr>
            <a:r>
              <a:rPr sz="2500" dirty="0">
                <a:latin typeface="Arial MT"/>
                <a:cs typeface="Arial MT"/>
              </a:rPr>
              <a:t>Then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processor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proceeds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to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read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that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code.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2490" y="4331589"/>
            <a:ext cx="180276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765" indent="-139065">
              <a:lnSpc>
                <a:spcPct val="100000"/>
              </a:lnSpc>
              <a:spcBef>
                <a:spcPts val="100"/>
              </a:spcBef>
              <a:buChar char="-"/>
              <a:tabLst>
                <a:tab pos="151765" algn="l"/>
              </a:tabLst>
            </a:pPr>
            <a:r>
              <a:rPr sz="1800" spc="-10" dirty="0">
                <a:latin typeface="Arial MT"/>
                <a:cs typeface="Arial MT"/>
              </a:rPr>
              <a:t>Registers</a:t>
            </a:r>
            <a:endParaRPr sz="1800">
              <a:latin typeface="Arial MT"/>
              <a:cs typeface="Arial MT"/>
            </a:endParaRPr>
          </a:p>
          <a:p>
            <a:pPr marL="152400" indent="-139700">
              <a:lnSpc>
                <a:spcPct val="100000"/>
              </a:lnSpc>
              <a:buChar char="-"/>
              <a:tabLst>
                <a:tab pos="152400" algn="l"/>
              </a:tabLst>
            </a:pPr>
            <a:r>
              <a:rPr sz="1800" spc="-10" dirty="0">
                <a:latin typeface="Arial MT"/>
                <a:cs typeface="Arial MT"/>
              </a:rPr>
              <a:t>Flags</a:t>
            </a:r>
            <a:endParaRPr sz="1800">
              <a:latin typeface="Arial MT"/>
              <a:cs typeface="Arial MT"/>
            </a:endParaRPr>
          </a:p>
          <a:p>
            <a:pPr marL="151765" indent="-139065">
              <a:lnSpc>
                <a:spcPct val="100000"/>
              </a:lnSpc>
              <a:buChar char="-"/>
              <a:tabLst>
                <a:tab pos="151765" algn="l"/>
              </a:tabLst>
            </a:pPr>
            <a:r>
              <a:rPr sz="1800" dirty="0">
                <a:latin typeface="Arial MT"/>
                <a:cs typeface="Arial MT"/>
              </a:rPr>
              <a:t>Device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interface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2416" y="2214372"/>
            <a:ext cx="7059295" cy="0"/>
          </a:xfrm>
          <a:custGeom>
            <a:avLst/>
            <a:gdLst/>
            <a:ahLst/>
            <a:cxnLst/>
            <a:rect l="l" t="t" r="r" b="b"/>
            <a:pathLst>
              <a:path w="7059295">
                <a:moveTo>
                  <a:pt x="7059167" y="0"/>
                </a:moveTo>
                <a:lnTo>
                  <a:pt x="0" y="0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33444" y="4108703"/>
            <a:ext cx="280670" cy="279400"/>
          </a:xfrm>
          <a:custGeom>
            <a:avLst/>
            <a:gdLst/>
            <a:ahLst/>
            <a:cxnLst/>
            <a:rect l="l" t="t" r="r" b="b"/>
            <a:pathLst>
              <a:path w="280670" h="279400">
                <a:moveTo>
                  <a:pt x="0" y="278892"/>
                </a:moveTo>
                <a:lnTo>
                  <a:pt x="280415" y="278892"/>
                </a:lnTo>
                <a:lnTo>
                  <a:pt x="280415" y="0"/>
                </a:lnTo>
                <a:lnTo>
                  <a:pt x="0" y="0"/>
                </a:lnTo>
                <a:lnTo>
                  <a:pt x="0" y="278892"/>
                </a:lnTo>
                <a:close/>
              </a:path>
            </a:pathLst>
          </a:custGeom>
          <a:ln w="21336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06896" y="4108703"/>
            <a:ext cx="280670" cy="279400"/>
          </a:xfrm>
          <a:custGeom>
            <a:avLst/>
            <a:gdLst/>
            <a:ahLst/>
            <a:cxnLst/>
            <a:rect l="l" t="t" r="r" b="b"/>
            <a:pathLst>
              <a:path w="280670" h="279400">
                <a:moveTo>
                  <a:pt x="0" y="278892"/>
                </a:moveTo>
                <a:lnTo>
                  <a:pt x="280416" y="278892"/>
                </a:lnTo>
                <a:lnTo>
                  <a:pt x="280416" y="0"/>
                </a:lnTo>
                <a:lnTo>
                  <a:pt x="0" y="0"/>
                </a:lnTo>
                <a:lnTo>
                  <a:pt x="0" y="278892"/>
                </a:lnTo>
                <a:close/>
              </a:path>
            </a:pathLst>
          </a:custGeom>
          <a:ln w="21336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33444" y="3250692"/>
            <a:ext cx="1137285" cy="581025"/>
          </a:xfrm>
          <a:prstGeom prst="rect">
            <a:avLst/>
          </a:prstGeom>
          <a:ln w="21335">
            <a:solidFill>
              <a:srgbClr val="00FFFF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1190"/>
              </a:spcBef>
            </a:pPr>
            <a:r>
              <a:rPr sz="1400" spc="-10" dirty="0">
                <a:latin typeface="Calibri"/>
                <a:cs typeface="Calibri"/>
              </a:rPr>
              <a:t>DATAIN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06896" y="3250692"/>
            <a:ext cx="1137285" cy="581025"/>
          </a:xfrm>
          <a:prstGeom prst="rect">
            <a:avLst/>
          </a:prstGeom>
          <a:ln w="21336">
            <a:solidFill>
              <a:srgbClr val="00FFFF"/>
            </a:solidFill>
          </a:ln>
        </p:spPr>
        <p:txBody>
          <a:bodyPr vert="horz" wrap="square" lIns="0" tIns="181610" rIns="0" bIns="0" rtlCol="0">
            <a:spAutoFit/>
          </a:bodyPr>
          <a:lstStyle/>
          <a:p>
            <a:pPr marL="252095">
              <a:lnSpc>
                <a:spcPct val="100000"/>
              </a:lnSpc>
              <a:spcBef>
                <a:spcPts val="1430"/>
              </a:spcBef>
            </a:pPr>
            <a:r>
              <a:rPr sz="1400" spc="-10" dirty="0">
                <a:latin typeface="Calibri"/>
                <a:cs typeface="Calibri"/>
              </a:rPr>
              <a:t>DATAOUT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54552" y="2973323"/>
            <a:ext cx="1694814" cy="1973580"/>
          </a:xfrm>
          <a:prstGeom prst="rect">
            <a:avLst/>
          </a:prstGeom>
          <a:ln w="2133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sz="1400">
              <a:latin typeface="Times New Roman"/>
              <a:cs typeface="Times New Roman"/>
            </a:endParaRPr>
          </a:p>
          <a:p>
            <a:pPr marR="45720" algn="ctr">
              <a:lnSpc>
                <a:spcPct val="100000"/>
              </a:lnSpc>
            </a:pPr>
            <a:r>
              <a:rPr sz="1400" spc="-25" dirty="0">
                <a:latin typeface="Calibri"/>
                <a:cs typeface="Calibri"/>
              </a:rPr>
              <a:t>SIN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1400">
              <a:latin typeface="Calibri"/>
              <a:cs typeface="Calibri"/>
            </a:endParaRPr>
          </a:p>
          <a:p>
            <a:pPr marL="49847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K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eyboard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8003" y="2973323"/>
            <a:ext cx="1694814" cy="1973580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sz="1400">
              <a:latin typeface="Times New Roman"/>
              <a:cs typeface="Times New Roman"/>
            </a:endParaRPr>
          </a:p>
          <a:p>
            <a:pPr marL="142875" algn="ctr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SOUT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1400">
              <a:latin typeface="Calibri"/>
              <a:cs typeface="Calibri"/>
            </a:endParaRPr>
          </a:p>
          <a:p>
            <a:pPr marR="11430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Display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990344" y="2185416"/>
            <a:ext cx="5026660" cy="818515"/>
            <a:chOff x="1990344" y="2185416"/>
            <a:chExt cx="5026660" cy="81851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0748" y="2185416"/>
              <a:ext cx="82295" cy="1402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0748" y="2862072"/>
              <a:ext cx="82295" cy="14173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11039" y="2314956"/>
              <a:ext cx="0" cy="538480"/>
            </a:xfrm>
            <a:custGeom>
              <a:avLst/>
              <a:gdLst/>
              <a:ahLst/>
              <a:cxnLst/>
              <a:rect l="l" t="t" r="r" b="b"/>
              <a:pathLst>
                <a:path h="538480">
                  <a:moveTo>
                    <a:pt x="0" y="53797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0344" y="2185416"/>
              <a:ext cx="79248" cy="1402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0344" y="2862072"/>
              <a:ext cx="79248" cy="1417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40636" y="2314956"/>
              <a:ext cx="0" cy="538480"/>
            </a:xfrm>
            <a:custGeom>
              <a:avLst/>
              <a:gdLst/>
              <a:ahLst/>
              <a:cxnLst/>
              <a:rect l="l" t="t" r="r" b="b"/>
              <a:pathLst>
                <a:path h="538480">
                  <a:moveTo>
                    <a:pt x="0" y="53797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2185416"/>
              <a:ext cx="82296" cy="1402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2862072"/>
              <a:ext cx="82296" cy="14173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984491" y="2314956"/>
              <a:ext cx="0" cy="538480"/>
            </a:xfrm>
            <a:custGeom>
              <a:avLst/>
              <a:gdLst/>
              <a:ahLst/>
              <a:cxnLst/>
              <a:rect l="l" t="t" r="r" b="b"/>
              <a:pathLst>
                <a:path h="538480">
                  <a:moveTo>
                    <a:pt x="0" y="53797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59934" y="1793239"/>
            <a:ext cx="2870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"/>
                <a:cs typeface="Calibri"/>
              </a:rPr>
              <a:t>Bus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46477" y="5521553"/>
            <a:ext cx="51936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Figure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2.19</a:t>
            </a:r>
            <a:r>
              <a:rPr sz="1600" spc="455" dirty="0">
                <a:latin typeface="Calibri"/>
                <a:cs typeface="Calibri"/>
              </a:rPr>
              <a:t> </a:t>
            </a:r>
            <a:r>
              <a:rPr sz="1400" dirty="0">
                <a:latin typeface="Arial MT"/>
                <a:cs typeface="Arial MT"/>
              </a:rPr>
              <a:t>Bus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connection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processor,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keyboard,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display.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21308" y="2973323"/>
            <a:ext cx="1416050" cy="858519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30"/>
              </a:spcBef>
            </a:pPr>
            <a:endParaRPr sz="1400">
              <a:latin typeface="Times New Roman"/>
              <a:cs typeface="Times New Roman"/>
            </a:endParaRPr>
          </a:p>
          <a:p>
            <a:pPr marL="36004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Processor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773034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7526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keyboard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display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separate </a:t>
            </a:r>
            <a:r>
              <a:rPr sz="3000" dirty="0">
                <a:latin typeface="Arial MT"/>
                <a:cs typeface="Arial MT"/>
              </a:rPr>
              <a:t>devices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shown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2.19.</a:t>
            </a:r>
            <a:endParaRPr sz="3000">
              <a:latin typeface="Arial MT"/>
              <a:cs typeface="Arial MT"/>
            </a:endParaRPr>
          </a:p>
          <a:p>
            <a:pPr marL="355600" marR="4572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action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striking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key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keyboard </a:t>
            </a:r>
            <a:r>
              <a:rPr sz="3000" dirty="0">
                <a:latin typeface="Arial MT"/>
                <a:cs typeface="Arial MT"/>
              </a:rPr>
              <a:t>does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not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automatically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cause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corresponding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character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displayed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on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screen.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I/O</a:t>
            </a:r>
            <a:r>
              <a:rPr sz="3000" spc="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program </a:t>
            </a:r>
            <a:r>
              <a:rPr sz="3000" dirty="0">
                <a:latin typeface="Arial MT"/>
                <a:cs typeface="Arial MT"/>
              </a:rPr>
              <a:t>transfers 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character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processor,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another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associated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instructions </a:t>
            </a:r>
            <a:r>
              <a:rPr sz="3000" dirty="0">
                <a:latin typeface="Arial MT"/>
                <a:cs typeface="Arial MT"/>
              </a:rPr>
              <a:t>causes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character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displayed.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714057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67730" algn="l"/>
              </a:tabLst>
            </a:pPr>
            <a:r>
              <a:rPr dirty="0"/>
              <a:t>Moving</a:t>
            </a:r>
            <a:r>
              <a:rPr spc="-110" dirty="0"/>
              <a:t> </a:t>
            </a:r>
            <a:r>
              <a:rPr dirty="0"/>
              <a:t>a</a:t>
            </a:r>
            <a:r>
              <a:rPr spc="-105" dirty="0"/>
              <a:t> </a:t>
            </a:r>
            <a:r>
              <a:rPr dirty="0"/>
              <a:t>character</a:t>
            </a:r>
            <a:r>
              <a:rPr spc="-100" dirty="0"/>
              <a:t> </a:t>
            </a:r>
            <a:r>
              <a:rPr spc="-20" dirty="0"/>
              <a:t>code</a:t>
            </a:r>
            <a:r>
              <a:rPr dirty="0"/>
              <a:t>	</a:t>
            </a:r>
            <a:r>
              <a:rPr spc="-20" dirty="0"/>
              <a:t>from </a:t>
            </a:r>
            <a:r>
              <a:rPr dirty="0"/>
              <a:t>the</a:t>
            </a:r>
            <a:r>
              <a:rPr spc="-75" dirty="0"/>
              <a:t> </a:t>
            </a:r>
            <a:r>
              <a:rPr dirty="0"/>
              <a:t>keyboard</a:t>
            </a:r>
            <a:r>
              <a:rPr spc="-65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10" dirty="0"/>
              <a:t>processor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133715" cy="4634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Striking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corresponding</a:t>
            </a:r>
            <a:endParaRPr sz="28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8-bit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buffer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DATAIN.</a:t>
            </a:r>
            <a:endParaRPr sz="2800">
              <a:latin typeface="Arial MT"/>
              <a:cs typeface="Arial MT"/>
            </a:endParaRPr>
          </a:p>
          <a:p>
            <a:pPr marL="355600" marR="25654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5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valid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DATAIN,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status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flag,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1.</a:t>
            </a:r>
            <a:endParaRPr sz="2800">
              <a:latin typeface="Arial MT"/>
              <a:cs typeface="Arial MT"/>
            </a:endParaRPr>
          </a:p>
          <a:p>
            <a:pPr marL="355600" marR="21717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monitors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DATAIN.</a:t>
            </a:r>
            <a:endParaRPr sz="2800">
              <a:latin typeface="Arial MT"/>
              <a:cs typeface="Arial MT"/>
            </a:endParaRPr>
          </a:p>
          <a:p>
            <a:pPr marL="355600" marR="84074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10" dirty="0">
                <a:latin typeface="Arial MT"/>
                <a:cs typeface="Arial MT"/>
              </a:rPr>
              <a:t>processor,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automatically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cleared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0.</a:t>
            </a:r>
            <a:endParaRPr sz="2800">
              <a:latin typeface="Arial MT"/>
              <a:cs typeface="Arial MT"/>
            </a:endParaRPr>
          </a:p>
          <a:p>
            <a:pPr marL="355600" marR="13271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second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entered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keyboard, </a:t>
            </a:r>
            <a:r>
              <a:rPr sz="2800" dirty="0">
                <a:latin typeface="Arial MT"/>
                <a:cs typeface="Arial MT"/>
              </a:rPr>
              <a:t>SIN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again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repeats.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944359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458210" algn="l"/>
                <a:tab pos="4919345" algn="l"/>
              </a:tabLst>
            </a:pPr>
            <a:r>
              <a:rPr spc="-20" dirty="0"/>
              <a:t>Transferring</a:t>
            </a:r>
            <a:r>
              <a:rPr spc="-165" dirty="0"/>
              <a:t> </a:t>
            </a:r>
            <a:r>
              <a:rPr spc="-50" dirty="0"/>
              <a:t>a</a:t>
            </a:r>
            <a:r>
              <a:rPr dirty="0"/>
              <a:t>	character</a:t>
            </a:r>
            <a:r>
              <a:rPr spc="-175" dirty="0"/>
              <a:t> </a:t>
            </a:r>
            <a:r>
              <a:rPr spc="-20" dirty="0"/>
              <a:t>from </a:t>
            </a:r>
            <a:r>
              <a:rPr dirty="0"/>
              <a:t>the</a:t>
            </a:r>
            <a:r>
              <a:rPr spc="-95" dirty="0"/>
              <a:t> </a:t>
            </a:r>
            <a:r>
              <a:rPr dirty="0"/>
              <a:t>processor</a:t>
            </a:r>
            <a:r>
              <a:rPr spc="-85" dirty="0"/>
              <a:t> </a:t>
            </a:r>
            <a:r>
              <a:rPr dirty="0"/>
              <a:t>to</a:t>
            </a:r>
            <a:r>
              <a:rPr spc="-100" dirty="0"/>
              <a:t> </a:t>
            </a:r>
            <a:r>
              <a:rPr spc="-25" dirty="0"/>
              <a:t>the</a:t>
            </a:r>
            <a:r>
              <a:rPr dirty="0"/>
              <a:t>	</a:t>
            </a:r>
            <a:r>
              <a:rPr spc="-10" dirty="0"/>
              <a:t>display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948295" cy="4342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2354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buffer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80" dirty="0">
                <a:latin typeface="Arial MT"/>
                <a:cs typeface="Arial MT"/>
              </a:rPr>
              <a:t>DATAOUT,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flag, </a:t>
            </a:r>
            <a:r>
              <a:rPr sz="2400" spc="-35" dirty="0">
                <a:latin typeface="Arial MT"/>
                <a:cs typeface="Arial MT"/>
              </a:rPr>
              <a:t>SOUT,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transfer.</a:t>
            </a:r>
            <a:endParaRPr sz="2400">
              <a:latin typeface="Arial MT"/>
              <a:cs typeface="Arial MT"/>
            </a:endParaRPr>
          </a:p>
          <a:p>
            <a:pPr marL="355600" marR="18669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SOUT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equals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receive</a:t>
            </a:r>
            <a:r>
              <a:rPr sz="2400" spc="-50" dirty="0">
                <a:latin typeface="Arial MT"/>
                <a:cs typeface="Arial MT"/>
              </a:rPr>
              <a:t> a </a:t>
            </a:r>
            <a:r>
              <a:rPr sz="2400" spc="-10" dirty="0">
                <a:latin typeface="Arial MT"/>
                <a:cs typeface="Arial MT"/>
              </a:rPr>
              <a:t>character.</a:t>
            </a:r>
            <a:endParaRPr sz="2400">
              <a:latin typeface="Arial MT"/>
              <a:cs typeface="Arial MT"/>
            </a:endParaRPr>
          </a:p>
          <a:p>
            <a:pPr marL="355600" marR="28194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Under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monitors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SOUT,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SOUT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character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code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DATAOUT.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character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DATAOUT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clears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SOUT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latin typeface="Arial MT"/>
                <a:cs typeface="Arial MT"/>
              </a:rPr>
              <a:t>0.</a:t>
            </a:r>
            <a:endParaRPr sz="2400">
              <a:latin typeface="Arial MT"/>
              <a:cs typeface="Arial MT"/>
            </a:endParaRPr>
          </a:p>
          <a:p>
            <a:pPr marL="355600" marR="399415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display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receive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second character,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SOUT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again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1.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3463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buffer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45" dirty="0">
                <a:latin typeface="Arial MT"/>
                <a:cs typeface="Arial MT"/>
              </a:rPr>
              <a:t>DATAIN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45" dirty="0">
                <a:latin typeface="Arial MT"/>
                <a:cs typeface="Arial MT"/>
              </a:rPr>
              <a:t>DATAOUT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status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flags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SOUT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part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circuitry </a:t>
            </a:r>
            <a:r>
              <a:rPr sz="2400" dirty="0">
                <a:latin typeface="Arial MT"/>
                <a:cs typeface="Arial MT"/>
              </a:rPr>
              <a:t>commonly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known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device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interface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63534" cy="3778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Machine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check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state 	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status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flags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transfer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between 	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I/O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device.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: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3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1772285" algn="l"/>
              </a:tabLst>
            </a:pPr>
            <a:r>
              <a:rPr sz="2400" spc="-10" dirty="0">
                <a:latin typeface="Arial MT"/>
                <a:cs typeface="Arial MT"/>
              </a:rPr>
              <a:t>READWAIT</a:t>
            </a:r>
            <a:r>
              <a:rPr sz="2400" dirty="0">
                <a:latin typeface="Arial MT"/>
                <a:cs typeface="Arial MT"/>
              </a:rPr>
              <a:t>	Branch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READWAIT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0</a:t>
            </a:r>
            <a:endParaRPr sz="2400">
              <a:latin typeface="Arial MT"/>
              <a:cs typeface="Arial MT"/>
            </a:endParaRPr>
          </a:p>
          <a:p>
            <a:pPr marL="177927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5" dirty="0">
                <a:latin typeface="Arial MT"/>
                <a:cs typeface="Arial MT"/>
              </a:rPr>
              <a:t>DATAIN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R1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Arial MT"/>
                <a:cs typeface="Arial MT"/>
              </a:rPr>
              <a:t>WRITEWAIT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WRITEWAIT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SOUT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0</a:t>
            </a:r>
            <a:endParaRPr sz="2400">
              <a:latin typeface="Arial MT"/>
              <a:cs typeface="Arial MT"/>
            </a:endParaRPr>
          </a:p>
          <a:p>
            <a:pPr marL="186436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Output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R1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DATAOUT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49259" cy="3626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0" dirty="0">
                <a:latin typeface="Arial MT"/>
                <a:cs typeface="Arial MT"/>
              </a:rPr>
              <a:t>Memory-</a:t>
            </a:r>
            <a:r>
              <a:rPr sz="3000" dirty="0">
                <a:latin typeface="Arial MT"/>
                <a:cs typeface="Arial MT"/>
              </a:rPr>
              <a:t>Mapped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I/O –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some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memory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values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refer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peripheral </a:t>
            </a:r>
            <a:r>
              <a:rPr sz="3000" dirty="0">
                <a:latin typeface="Arial MT"/>
                <a:cs typeface="Arial MT"/>
              </a:rPr>
              <a:t>device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buffer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registers.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No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special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needed.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Also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device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status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registers.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2600">
              <a:latin typeface="Arial MT"/>
              <a:cs typeface="Arial MT"/>
            </a:endParaRPr>
          </a:p>
          <a:p>
            <a:pPr marL="35687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MoveByte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DATAlN,R1</a:t>
            </a:r>
            <a:endParaRPr sz="2400">
              <a:latin typeface="Arial MT"/>
              <a:cs typeface="Arial MT"/>
            </a:endParaRPr>
          </a:p>
          <a:p>
            <a:pPr marL="35687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 MT"/>
                <a:cs typeface="Arial MT"/>
              </a:rPr>
              <a:t>MoveByte</a:t>
            </a:r>
            <a:r>
              <a:rPr sz="2400" spc="-1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R1,DATAOUT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5140" y="1743582"/>
            <a:ext cx="8244205" cy="4588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0" marR="558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406400" algn="l"/>
              </a:tabLst>
            </a:pPr>
            <a:r>
              <a:rPr sz="2800" dirty="0">
                <a:latin typeface="Arial MT"/>
                <a:cs typeface="Arial MT"/>
              </a:rPr>
              <a:t>Let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assume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</a:t>
            </a:r>
            <a:r>
              <a:rPr sz="2775" baseline="-21021" dirty="0">
                <a:latin typeface="Arial MT"/>
                <a:cs typeface="Arial MT"/>
              </a:rPr>
              <a:t>3</a:t>
            </a:r>
            <a:r>
              <a:rPr sz="2775" spc="307" baseline="-21021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INSTATUS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45" dirty="0">
                <a:latin typeface="Arial MT"/>
                <a:cs typeface="Arial MT"/>
              </a:rPr>
              <a:t>OUTSTATUS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corresponds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SOUT, respectively.</a:t>
            </a:r>
            <a:endParaRPr sz="2800">
              <a:latin typeface="Arial MT"/>
              <a:cs typeface="Arial MT"/>
            </a:endParaRPr>
          </a:p>
          <a:p>
            <a:pPr marL="406400" marR="34671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4064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implemented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machine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sequence</a:t>
            </a:r>
            <a:endParaRPr sz="2800">
              <a:latin typeface="Arial MT"/>
              <a:cs typeface="Arial MT"/>
            </a:endParaRPr>
          </a:p>
          <a:p>
            <a:pPr marL="406400">
              <a:lnSpc>
                <a:spcPct val="100000"/>
              </a:lnSpc>
              <a:spcBef>
                <a:spcPts val="20"/>
              </a:spcBef>
              <a:tabLst>
                <a:tab pos="1870710" algn="l"/>
                <a:tab pos="2814320" algn="l"/>
              </a:tabLst>
            </a:pPr>
            <a:r>
              <a:rPr sz="2000" spc="-10" dirty="0">
                <a:latin typeface="Arial MT"/>
                <a:cs typeface="Arial MT"/>
              </a:rPr>
              <a:t>READWAIT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Testbit</a:t>
            </a:r>
            <a:r>
              <a:rPr sz="2000" dirty="0">
                <a:latin typeface="Arial MT"/>
                <a:cs typeface="Arial MT"/>
              </a:rPr>
              <a:t>	#3,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INSTATUS</a:t>
            </a:r>
            <a:endParaRPr sz="2000">
              <a:latin typeface="Arial MT"/>
              <a:cs typeface="Arial MT"/>
            </a:endParaRPr>
          </a:p>
          <a:p>
            <a:pPr marL="1872614" marR="3733165">
              <a:lnSpc>
                <a:spcPct val="100000"/>
              </a:lnSpc>
              <a:tabLst>
                <a:tab pos="3107055" algn="l"/>
                <a:tab pos="3141980" algn="l"/>
              </a:tabLst>
            </a:pPr>
            <a:r>
              <a:rPr sz="2000" spc="-10" dirty="0">
                <a:latin typeface="Arial MT"/>
                <a:cs typeface="Arial MT"/>
              </a:rPr>
              <a:t>Branch=0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READWAIT MoveByte</a:t>
            </a:r>
            <a:r>
              <a:rPr sz="2000" dirty="0">
                <a:latin typeface="Arial MT"/>
                <a:cs typeface="Arial MT"/>
              </a:rPr>
              <a:t>		</a:t>
            </a:r>
            <a:r>
              <a:rPr sz="2000" spc="-40" dirty="0">
                <a:latin typeface="Arial MT"/>
                <a:cs typeface="Arial MT"/>
              </a:rPr>
              <a:t>DATAIN,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R1</a:t>
            </a:r>
            <a:endParaRPr sz="2000">
              <a:latin typeface="Arial MT"/>
              <a:cs typeface="Arial MT"/>
            </a:endParaRPr>
          </a:p>
          <a:p>
            <a:pPr marL="406400" indent="-342900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4064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implemented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as</a:t>
            </a:r>
            <a:endParaRPr sz="2800">
              <a:latin typeface="Arial MT"/>
              <a:cs typeface="Arial MT"/>
            </a:endParaRPr>
          </a:p>
          <a:p>
            <a:pPr marL="406400">
              <a:lnSpc>
                <a:spcPct val="100000"/>
              </a:lnSpc>
              <a:spcBef>
                <a:spcPts val="20"/>
              </a:spcBef>
              <a:tabLst>
                <a:tab pos="1981835" algn="l"/>
                <a:tab pos="2926080" algn="l"/>
              </a:tabLst>
            </a:pPr>
            <a:r>
              <a:rPr sz="2000" spc="-10" dirty="0">
                <a:latin typeface="Arial MT"/>
                <a:cs typeface="Arial MT"/>
              </a:rPr>
              <a:t>WRITEWAIT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Testbit</a:t>
            </a:r>
            <a:r>
              <a:rPr sz="2000" dirty="0">
                <a:latin typeface="Arial MT"/>
                <a:cs typeface="Arial MT"/>
              </a:rPr>
              <a:t>	#3,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OUTSTATUS</a:t>
            </a:r>
            <a:endParaRPr sz="2000">
              <a:latin typeface="Arial MT"/>
              <a:cs typeface="Arial MT"/>
            </a:endParaRPr>
          </a:p>
          <a:p>
            <a:pPr marL="2012950">
              <a:lnSpc>
                <a:spcPct val="100000"/>
              </a:lnSpc>
              <a:tabLst>
                <a:tab pos="3247390" algn="l"/>
              </a:tabLst>
            </a:pPr>
            <a:r>
              <a:rPr sz="2000" spc="-10" dirty="0">
                <a:latin typeface="Arial MT"/>
                <a:cs typeface="Arial MT"/>
              </a:rPr>
              <a:t>Branch=0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WRITEWAIT</a:t>
            </a:r>
            <a:endParaRPr sz="2000">
              <a:latin typeface="Arial MT"/>
              <a:cs typeface="Arial MT"/>
            </a:endParaRPr>
          </a:p>
          <a:p>
            <a:pPr marL="2012950">
              <a:lnSpc>
                <a:spcPct val="100000"/>
              </a:lnSpc>
              <a:tabLst>
                <a:tab pos="3281045" algn="l"/>
              </a:tabLst>
            </a:pPr>
            <a:r>
              <a:rPr sz="2000" spc="-10" dirty="0">
                <a:latin typeface="Arial MT"/>
                <a:cs typeface="Arial MT"/>
              </a:rPr>
              <a:t>MoveByte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R1,DATAOUT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8710" y="2045185"/>
            <a:ext cx="6307990" cy="427388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62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Program-</a:t>
            </a:r>
            <a:r>
              <a:rPr dirty="0"/>
              <a:t>Controlled</a:t>
            </a:r>
            <a:r>
              <a:rPr spc="-110" dirty="0"/>
              <a:t> </a:t>
            </a:r>
            <a:r>
              <a:rPr spc="-25" dirty="0"/>
              <a:t>I/O </a:t>
            </a:r>
            <a:r>
              <a:rPr spc="-10" dirty="0"/>
              <a:t>Example..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741754"/>
            <a:ext cx="8451215" cy="3448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Assumption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initial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state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0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initial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state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SOUT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1.</a:t>
            </a:r>
            <a:endParaRPr sz="3000">
              <a:latin typeface="Arial MT"/>
              <a:cs typeface="Arial MT"/>
            </a:endParaRPr>
          </a:p>
          <a:p>
            <a:pPr marL="355600" marR="63373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Any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drawback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mechanism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terms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spc="-10" dirty="0">
                <a:latin typeface="Arial MT"/>
                <a:cs typeface="Arial MT"/>
              </a:rPr>
              <a:t>efficiency?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wait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loops</a:t>
            </a:r>
            <a:r>
              <a:rPr sz="2600" dirty="0">
                <a:latin typeface="Wingdings"/>
                <a:cs typeface="Wingdings"/>
              </a:rPr>
              <a:t>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execution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time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wasted</a:t>
            </a:r>
            <a:endParaRPr sz="2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Alternate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solution?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spc="-10" dirty="0">
                <a:latin typeface="Arial MT"/>
                <a:cs typeface="Arial MT"/>
              </a:rPr>
              <a:t>Interrupt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3553790"/>
            <a:ext cx="7170420" cy="955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dirty="0"/>
              <a:t>Stacks</a:t>
            </a:r>
            <a:r>
              <a:rPr sz="6100" spc="-25" dirty="0"/>
              <a:t> </a:t>
            </a:r>
            <a:r>
              <a:rPr sz="6100" dirty="0"/>
              <a:t>and </a:t>
            </a:r>
            <a:r>
              <a:rPr sz="6100" spc="-10" dirty="0"/>
              <a:t>Queues</a:t>
            </a:r>
            <a:endParaRPr sz="61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8007350" cy="494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619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stack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list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elements,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usually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bytes,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restriction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elements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added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list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only.</a:t>
            </a:r>
            <a:endParaRPr sz="24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called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top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stack,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other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called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bottom.</a:t>
            </a:r>
            <a:endParaRPr sz="2000">
              <a:latin typeface="Arial MT"/>
              <a:cs typeface="Arial MT"/>
            </a:endParaRPr>
          </a:p>
          <a:p>
            <a:pPr marL="355600" marR="3606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structure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sometimes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referred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pushdown stack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marR="939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i="1" spc="-20" dirty="0">
                <a:latin typeface="Arial"/>
                <a:cs typeface="Arial"/>
              </a:rPr>
              <a:t>Last-</a:t>
            </a:r>
            <a:r>
              <a:rPr sz="2400" i="1" spc="-10" dirty="0">
                <a:latin typeface="Arial"/>
                <a:cs typeface="Arial"/>
              </a:rPr>
              <a:t>In-First-</a:t>
            </a:r>
            <a:r>
              <a:rPr sz="2400" i="1" dirty="0">
                <a:latin typeface="Arial"/>
                <a:cs typeface="Arial"/>
              </a:rPr>
              <a:t>Out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(LIFO)</a:t>
            </a:r>
            <a:r>
              <a:rPr sz="2400" i="1" spc="-2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stack</a:t>
            </a:r>
            <a:r>
              <a:rPr sz="2400" i="1" spc="-2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-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last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item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placed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stack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retrieval begins.</a:t>
            </a:r>
            <a:endParaRPr sz="2400">
              <a:latin typeface="Arial MT"/>
              <a:cs typeface="Arial MT"/>
            </a:endParaRPr>
          </a:p>
          <a:p>
            <a:pPr marL="355600" marR="18542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push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pop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describe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placing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new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item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stack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removing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top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item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from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stack,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respectively.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62595" cy="4976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0891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Assume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first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element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BOTTOM,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new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elements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pushed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</a:t>
            </a:r>
            <a:r>
              <a:rPr sz="2800" dirty="0">
                <a:latin typeface="Arial MT"/>
                <a:cs typeface="Arial MT"/>
              </a:rPr>
              <a:t>successively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lower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locations.</a:t>
            </a:r>
            <a:endParaRPr sz="2800">
              <a:latin typeface="Arial MT"/>
              <a:cs typeface="Arial MT"/>
            </a:endParaRPr>
          </a:p>
          <a:p>
            <a:pPr marL="355600" marR="18351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2.21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items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computer.</a:t>
            </a:r>
            <a:endParaRPr sz="2800">
              <a:latin typeface="Arial MT"/>
              <a:cs typeface="Arial MT"/>
            </a:endParaRPr>
          </a:p>
          <a:p>
            <a:pPr marL="355600" marR="991869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numerical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values,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43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bottom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-</a:t>
            </a:r>
            <a:r>
              <a:rPr sz="2800" dirty="0">
                <a:latin typeface="Arial MT"/>
                <a:cs typeface="Arial MT"/>
              </a:rPr>
              <a:t>28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top.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i="1" dirty="0">
                <a:latin typeface="Arial"/>
                <a:cs typeface="Arial"/>
              </a:rPr>
              <a:t>Stack</a:t>
            </a:r>
            <a:r>
              <a:rPr sz="2800" i="1" spc="-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pointer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(SP)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1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keep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track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element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top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given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time.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6913" y="6275249"/>
            <a:ext cx="2574579" cy="1751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2123" y="1777622"/>
            <a:ext cx="4787100" cy="424930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09534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Assuming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32-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length,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PUSH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decrement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4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copies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source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stack.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implemented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as</a:t>
            </a:r>
            <a:endParaRPr sz="2800">
              <a:latin typeface="Arial MT"/>
              <a:cs typeface="Arial MT"/>
            </a:endParaRPr>
          </a:p>
          <a:p>
            <a:pPr marL="2254885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Arial MT"/>
                <a:cs typeface="Arial MT"/>
              </a:rPr>
              <a:t>Subtract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#4,SP</a:t>
            </a:r>
            <a:endParaRPr sz="2800">
              <a:latin typeface="Arial MT"/>
              <a:cs typeface="Arial MT"/>
            </a:endParaRPr>
          </a:p>
          <a:p>
            <a:pPr marL="2254885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Arial MT"/>
                <a:cs typeface="Arial MT"/>
              </a:rPr>
              <a:t>Move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NEWITEM,(SP)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Or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autodecrement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mode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as</a:t>
            </a:r>
            <a:endParaRPr sz="2800">
              <a:latin typeface="Arial MT"/>
              <a:cs typeface="Arial MT"/>
            </a:endParaRPr>
          </a:p>
          <a:p>
            <a:pPr marL="2248535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Arial MT"/>
                <a:cs typeface="Arial MT"/>
              </a:rPr>
              <a:t>Move </a:t>
            </a:r>
            <a:r>
              <a:rPr sz="2800" spc="-25" dirty="0">
                <a:latin typeface="Arial MT"/>
                <a:cs typeface="Arial MT"/>
              </a:rPr>
              <a:t>NEWITEM,-</a:t>
            </a:r>
            <a:r>
              <a:rPr sz="2800" spc="-20" dirty="0">
                <a:latin typeface="Arial MT"/>
                <a:cs typeface="Arial MT"/>
              </a:rPr>
              <a:t>(SP)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2513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Assuming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32-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length,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POP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operation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copy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destination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increment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4.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implemented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as</a:t>
            </a:r>
            <a:endParaRPr sz="2800">
              <a:latin typeface="Arial MT"/>
              <a:cs typeface="Arial MT"/>
            </a:endParaRPr>
          </a:p>
          <a:p>
            <a:pPr marL="2254885" marR="3136265">
              <a:lnSpc>
                <a:spcPct val="120000"/>
              </a:lnSpc>
            </a:pPr>
            <a:r>
              <a:rPr sz="2800" dirty="0">
                <a:latin typeface="Arial MT"/>
                <a:cs typeface="Arial MT"/>
              </a:rPr>
              <a:t>Move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(SP),ITEM </a:t>
            </a:r>
            <a:r>
              <a:rPr sz="2800" dirty="0">
                <a:latin typeface="Arial MT"/>
                <a:cs typeface="Arial MT"/>
              </a:rPr>
              <a:t>Add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#4,SP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Or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autoincrement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mode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as</a:t>
            </a:r>
            <a:endParaRPr sz="2800">
              <a:latin typeface="Arial MT"/>
              <a:cs typeface="Arial MT"/>
            </a:endParaRPr>
          </a:p>
          <a:p>
            <a:pPr marL="2254885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Arial MT"/>
                <a:cs typeface="Arial MT"/>
              </a:rPr>
              <a:t>Move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(SP)+,ITEM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6547" y="5314849"/>
            <a:ext cx="5076694" cy="12768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4676" y="2316175"/>
            <a:ext cx="5380944" cy="2774937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86065" cy="4134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1882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allocated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fixed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amount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space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memory.</a:t>
            </a:r>
            <a:endParaRPr sz="2800">
              <a:latin typeface="Arial MT"/>
              <a:cs typeface="Arial MT"/>
            </a:endParaRPr>
          </a:p>
          <a:p>
            <a:pPr marL="355600" marR="28956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We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avoid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pushing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item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stack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popping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item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empty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stack.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Could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programming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error.</a:t>
            </a:r>
            <a:endParaRPr sz="2400">
              <a:latin typeface="Arial MT"/>
              <a:cs typeface="Arial MT"/>
            </a:endParaRPr>
          </a:p>
          <a:p>
            <a:pPr marL="355600" marR="381635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Suppose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runs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2000 </a:t>
            </a:r>
            <a:r>
              <a:rPr sz="2800" dirty="0">
                <a:latin typeface="Arial MT"/>
                <a:cs typeface="Arial MT"/>
              </a:rPr>
              <a:t>(BOTTOM)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down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1500.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initially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address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2004.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4433" y="1705062"/>
            <a:ext cx="5133916" cy="491960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Stacks..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657375"/>
            <a:ext cx="7729855" cy="352552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</a:t>
            </a:r>
            <a:endParaRPr sz="2800">
              <a:latin typeface="Arial MT"/>
              <a:cs typeface="Arial MT"/>
            </a:endParaRPr>
          </a:p>
          <a:p>
            <a:pPr marL="405765" marR="2379980" indent="2320925">
              <a:lnSpc>
                <a:spcPct val="120000"/>
              </a:lnSpc>
            </a:pPr>
            <a:r>
              <a:rPr sz="2800" dirty="0">
                <a:latin typeface="Arial MT"/>
                <a:cs typeface="Arial MT"/>
              </a:rPr>
              <a:t>Compare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src,dst </a:t>
            </a:r>
            <a:r>
              <a:rPr sz="2800" dirty="0">
                <a:latin typeface="Arial MT"/>
                <a:cs typeface="Arial MT"/>
              </a:rPr>
              <a:t>performs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operation</a:t>
            </a:r>
            <a:endParaRPr sz="2800">
              <a:latin typeface="Arial MT"/>
              <a:cs typeface="Arial MT"/>
            </a:endParaRPr>
          </a:p>
          <a:p>
            <a:pPr marL="3204210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Arial MT"/>
                <a:cs typeface="Arial MT"/>
              </a:rPr>
              <a:t>[dst]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[src]</a:t>
            </a:r>
            <a:endParaRPr sz="2800">
              <a:latin typeface="Arial MT"/>
              <a:cs typeface="Arial MT"/>
            </a:endParaRPr>
          </a:p>
          <a:p>
            <a:pPr marL="12700" marR="178435" indent="295275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condition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flags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according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result.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does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change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either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operand.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Queues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99730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0002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queue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list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elements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works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on </a:t>
            </a:r>
            <a:r>
              <a:rPr sz="2800" spc="-10" dirty="0">
                <a:latin typeface="Arial MT"/>
                <a:cs typeface="Arial MT"/>
              </a:rPr>
              <a:t>first-in-first-</a:t>
            </a:r>
            <a:r>
              <a:rPr sz="2800" dirty="0">
                <a:latin typeface="Arial MT"/>
                <a:cs typeface="Arial MT"/>
              </a:rPr>
              <a:t>out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(FIFO)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basis.</a:t>
            </a:r>
            <a:endParaRPr sz="2800">
              <a:latin typeface="Arial MT"/>
              <a:cs typeface="Arial MT"/>
            </a:endParaRPr>
          </a:p>
          <a:p>
            <a:pPr marL="355600" marR="43307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retrieved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queue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first-in-first-</a:t>
            </a:r>
            <a:r>
              <a:rPr sz="2800" dirty="0">
                <a:latin typeface="Arial MT"/>
                <a:cs typeface="Arial MT"/>
              </a:rPr>
              <a:t>out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(FIFO)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basis.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assume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queue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grows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direction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increasing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memory, </a:t>
            </a:r>
            <a:r>
              <a:rPr sz="2800" dirty="0">
                <a:latin typeface="Arial MT"/>
                <a:cs typeface="Arial MT"/>
              </a:rPr>
              <a:t>new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back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(high-address </a:t>
            </a:r>
            <a:r>
              <a:rPr sz="2800" dirty="0">
                <a:latin typeface="Arial MT"/>
                <a:cs typeface="Arial MT"/>
              </a:rPr>
              <a:t>end)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retrieved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front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(low-address </a:t>
            </a:r>
            <a:r>
              <a:rPr sz="2800" dirty="0">
                <a:latin typeface="Arial MT"/>
                <a:cs typeface="Arial MT"/>
              </a:rPr>
              <a:t>end)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queue.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152400"/>
            <a:ext cx="0" cy="1450975"/>
          </a:xfrm>
          <a:custGeom>
            <a:avLst/>
            <a:gdLst/>
            <a:ahLst/>
            <a:cxnLst/>
            <a:rect l="l" t="t" r="r" b="b"/>
            <a:pathLst>
              <a:path h="1450975">
                <a:moveTo>
                  <a:pt x="0" y="0"/>
                </a:moveTo>
                <a:lnTo>
                  <a:pt x="0" y="145046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20396" cy="1203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40" y="152400"/>
            <a:ext cx="118871" cy="1203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0204" y="152400"/>
            <a:ext cx="112775" cy="1203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320040"/>
            <a:ext cx="120396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0204" y="320040"/>
            <a:ext cx="112775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57843" y="320040"/>
            <a:ext cx="112775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3400" y="487680"/>
            <a:ext cx="120396" cy="1127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127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90204" y="487680"/>
            <a:ext cx="112775" cy="1127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7843" y="487680"/>
            <a:ext cx="112775" cy="11277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5483" y="487680"/>
            <a:ext cx="120396" cy="11277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6844"/>
            <a:ext cx="120396" cy="11887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656844"/>
            <a:ext cx="118871" cy="11887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90204" y="656844"/>
            <a:ext cx="112775" cy="11887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656844"/>
            <a:ext cx="112775" cy="11887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824483"/>
            <a:ext cx="120396" cy="11887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824483"/>
            <a:ext cx="118871" cy="11887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90204" y="824483"/>
            <a:ext cx="112775" cy="11887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824483"/>
            <a:ext cx="112775" cy="11887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825483" y="824483"/>
            <a:ext cx="120396" cy="11887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992124"/>
            <a:ext cx="120396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2124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90204" y="992124"/>
            <a:ext cx="112775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992124"/>
            <a:ext cx="112775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1159763"/>
            <a:ext cx="120396" cy="11277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321040" y="1159763"/>
            <a:ext cx="118871" cy="11277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7843" y="1159763"/>
            <a:ext cx="112775" cy="11277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490204" y="1159763"/>
            <a:ext cx="112775" cy="11277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321040" y="1327403"/>
            <a:ext cx="118871" cy="12039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57843" y="1327403"/>
            <a:ext cx="112775" cy="120396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459740" y="3175"/>
            <a:ext cx="742188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Differences</a:t>
            </a:r>
            <a:r>
              <a:rPr sz="4400" spc="-35" dirty="0"/>
              <a:t> </a:t>
            </a:r>
            <a:r>
              <a:rPr sz="4400" dirty="0"/>
              <a:t>between</a:t>
            </a:r>
            <a:r>
              <a:rPr sz="4400" spc="-30" dirty="0"/>
              <a:t> </a:t>
            </a:r>
            <a:r>
              <a:rPr sz="4400" spc="-10" dirty="0"/>
              <a:t>Stacks </a:t>
            </a:r>
            <a:r>
              <a:rPr sz="4400" dirty="0"/>
              <a:t>and </a:t>
            </a:r>
            <a:r>
              <a:rPr sz="4400" spc="-10" dirty="0"/>
              <a:t>Queues</a:t>
            </a:r>
            <a:endParaRPr sz="4400"/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908050" y="1596516"/>
          <a:ext cx="7315200" cy="513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Stacks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C89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Queues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C8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5620">
                <a:tc>
                  <a:txBody>
                    <a:bodyPr/>
                    <a:lstStyle/>
                    <a:p>
                      <a:pPr marL="109855" marR="10541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200" dirty="0">
                          <a:latin typeface="Arial MT"/>
                          <a:cs typeface="Arial MT"/>
                        </a:rPr>
                        <a:t>One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end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stack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is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fixed</a:t>
                      </a:r>
                      <a:r>
                        <a:rPr sz="2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(the</a:t>
                      </a:r>
                      <a:r>
                        <a:rPr sz="2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bottom),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while</a:t>
                      </a:r>
                      <a:r>
                        <a:rPr sz="22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other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end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rises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falls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as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data</a:t>
                      </a:r>
                      <a:r>
                        <a:rPr sz="2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pushed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popped.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ADA"/>
                    </a:solidFill>
                  </a:tcPr>
                </a:tc>
                <a:tc>
                  <a:txBody>
                    <a:bodyPr/>
                    <a:lstStyle/>
                    <a:p>
                      <a:pPr marL="110489" marR="123189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200" dirty="0">
                          <a:latin typeface="Arial MT"/>
                          <a:cs typeface="Arial MT"/>
                        </a:rPr>
                        <a:t>Both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ends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queue</a:t>
                      </a:r>
                      <a:r>
                        <a:rPr sz="2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Arial MT"/>
                          <a:cs typeface="Arial MT"/>
                        </a:rPr>
                        <a:t>move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22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higher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addresses</a:t>
                      </a:r>
                      <a:r>
                        <a:rPr sz="2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2200" spc="5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data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2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added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at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Arial MT"/>
                          <a:cs typeface="Arial MT"/>
                        </a:rPr>
                        <a:t>back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2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removed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from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5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front.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5060">
                <a:tc>
                  <a:txBody>
                    <a:bodyPr/>
                    <a:lstStyle/>
                    <a:p>
                      <a:pPr marL="109855" marR="34163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2200" spc="-1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single</a:t>
                      </a:r>
                      <a:r>
                        <a:rPr sz="2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pointer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needed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point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top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stack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at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any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given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time.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CEC"/>
                    </a:solidFill>
                  </a:tcPr>
                </a:tc>
                <a:tc>
                  <a:txBody>
                    <a:bodyPr/>
                    <a:lstStyle/>
                    <a:p>
                      <a:pPr marL="110489" marR="15176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200" spc="-10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22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pointers</a:t>
                      </a:r>
                      <a:r>
                        <a:rPr sz="22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22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needed</a:t>
                      </a:r>
                      <a:r>
                        <a:rPr sz="22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keep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track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2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Arial MT"/>
                          <a:cs typeface="Arial MT"/>
                        </a:rPr>
                        <a:t>ends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queue.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5620">
                <a:tc>
                  <a:txBody>
                    <a:bodyPr/>
                    <a:lstStyle/>
                    <a:p>
                      <a:pPr marL="109855" marR="1695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2200" spc="-1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stack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limited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by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top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bottom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stack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5" dirty="0">
                          <a:latin typeface="Arial MT"/>
                          <a:cs typeface="Arial MT"/>
                        </a:rPr>
                        <a:t>in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memory.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ADA"/>
                    </a:solidFill>
                  </a:tcPr>
                </a:tc>
                <a:tc>
                  <a:txBody>
                    <a:bodyPr/>
                    <a:lstStyle/>
                    <a:p>
                      <a:pPr marL="110489" marR="20002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2200" spc="-1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queue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would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continuously</a:t>
                      </a:r>
                      <a:r>
                        <a:rPr sz="22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move</a:t>
                      </a:r>
                      <a:r>
                        <a:rPr sz="22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through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memory</a:t>
                      </a:r>
                      <a:r>
                        <a:rPr sz="22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computer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2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direction</a:t>
                      </a:r>
                      <a:r>
                        <a:rPr sz="2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2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10" dirty="0">
                          <a:latin typeface="Arial MT"/>
                          <a:cs typeface="Arial MT"/>
                        </a:rPr>
                        <a:t>higher addresses.</a:t>
                      </a:r>
                      <a:endParaRPr sz="2200">
                        <a:latin typeface="Arial MT"/>
                        <a:cs typeface="Arial MT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Queues..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8042909" cy="4184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limit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queue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fixed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circular</a:t>
            </a:r>
            <a:r>
              <a:rPr sz="2400" i="1" spc="-3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buffer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marR="1210945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Let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assume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addresses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from </a:t>
            </a:r>
            <a:r>
              <a:rPr sz="2400" dirty="0">
                <a:latin typeface="Arial MT"/>
                <a:cs typeface="Arial MT"/>
              </a:rPr>
              <a:t>BEGINNING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assigned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queue.</a:t>
            </a:r>
            <a:endParaRPr sz="2400">
              <a:latin typeface="Arial MT"/>
              <a:cs typeface="Arial MT"/>
            </a:endParaRPr>
          </a:p>
          <a:p>
            <a:pPr marL="704850" marR="133985" lvl="1" indent="-347980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first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entry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queue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entered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location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BEGINNING,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successive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entries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appended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queue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entering </a:t>
            </a:r>
            <a:r>
              <a:rPr sz="2000" dirty="0">
                <a:latin typeface="Arial MT"/>
                <a:cs typeface="Arial MT"/>
              </a:rPr>
              <a:t>them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successively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higher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addresses.</a:t>
            </a:r>
            <a:endParaRPr sz="2000">
              <a:latin typeface="Arial MT"/>
              <a:cs typeface="Arial MT"/>
            </a:endParaRPr>
          </a:p>
          <a:p>
            <a:pPr marL="703580" marR="93980" lvl="1" indent="-346710" algn="just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By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back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queue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reaches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END,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space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will </a:t>
            </a:r>
            <a:r>
              <a:rPr sz="2000" spc="-20" dirty="0">
                <a:latin typeface="Arial MT"/>
                <a:cs typeface="Arial MT"/>
              </a:rPr>
              <a:t>have 	</a:t>
            </a:r>
            <a:r>
              <a:rPr sz="2000" dirty="0">
                <a:latin typeface="Arial MT"/>
                <a:cs typeface="Arial MT"/>
              </a:rPr>
              <a:t>been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created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beginning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some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items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removed 	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queue.</a:t>
            </a:r>
            <a:endParaRPr sz="2000">
              <a:latin typeface="Arial MT"/>
              <a:cs typeface="Arial MT"/>
            </a:endParaRPr>
          </a:p>
          <a:p>
            <a:pPr marL="703580" marR="393700" lvl="1" indent="-346710" algn="just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Hence,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back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pointer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value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BEGINNING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and 	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continues.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555230" cy="318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6703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given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often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necessary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perform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particular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subtask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many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35" dirty="0">
                <a:latin typeface="Arial MT"/>
                <a:cs typeface="Arial MT"/>
              </a:rPr>
              <a:t>on </a:t>
            </a:r>
            <a:r>
              <a:rPr sz="2800" dirty="0">
                <a:latin typeface="Arial MT"/>
                <a:cs typeface="Arial MT"/>
              </a:rPr>
              <a:t>different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values.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Such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subtask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i="1" spc="-10" dirty="0">
                <a:latin typeface="Arial"/>
                <a:cs typeface="Arial"/>
              </a:rPr>
              <a:t>subroutine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355600" marR="24765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example,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evaluate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sine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function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sort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list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into </a:t>
            </a:r>
            <a:r>
              <a:rPr sz="2800" dirty="0">
                <a:latin typeface="Arial MT"/>
                <a:cs typeface="Arial MT"/>
              </a:rPr>
              <a:t>increasing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decreasing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order.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23530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5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save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space,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copy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instructions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memory,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</a:t>
            </a: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requires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simply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starting location.</a:t>
            </a:r>
            <a:endParaRPr sz="2800">
              <a:latin typeface="Arial MT"/>
              <a:cs typeface="Arial MT"/>
            </a:endParaRPr>
          </a:p>
          <a:p>
            <a:pPr marL="355600" marR="23939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we </a:t>
            </a:r>
            <a:r>
              <a:rPr sz="2800" dirty="0">
                <a:latin typeface="Arial MT"/>
                <a:cs typeface="Arial MT"/>
              </a:rPr>
              <a:t>say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calling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subroutine.</a:t>
            </a:r>
            <a:endParaRPr sz="2800">
              <a:latin typeface="Arial MT"/>
              <a:cs typeface="Arial MT"/>
            </a:endParaRPr>
          </a:p>
          <a:p>
            <a:pPr marL="355600" marR="119062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performs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branch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named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Call</a:t>
            </a:r>
            <a:r>
              <a:rPr sz="2800" i="1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07959" cy="2671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After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been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executed,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calling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resume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execution, </a:t>
            </a:r>
            <a:r>
              <a:rPr sz="2800" dirty="0">
                <a:latin typeface="Arial MT"/>
                <a:cs typeface="Arial MT"/>
              </a:rPr>
              <a:t>continuing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immediately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after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that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subroutine.</a:t>
            </a:r>
            <a:endParaRPr sz="2800">
              <a:latin typeface="Arial MT"/>
              <a:cs typeface="Arial MT"/>
            </a:endParaRPr>
          </a:p>
          <a:p>
            <a:pPr marL="355600" marR="12446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said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return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program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Return</a:t>
            </a:r>
            <a:r>
              <a:rPr sz="2800" i="1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62595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8100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While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provision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</a:t>
            </a:r>
            <a:r>
              <a:rPr sz="2800" dirty="0">
                <a:latin typeface="Arial MT"/>
                <a:cs typeface="Arial MT"/>
              </a:rPr>
              <a:t>made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returning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appropriate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location.</a:t>
            </a:r>
            <a:endParaRPr sz="2800">
              <a:latin typeface="Arial MT"/>
              <a:cs typeface="Arial MT"/>
            </a:endParaRPr>
          </a:p>
          <a:p>
            <a:pPr marL="355600" marR="9906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calling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resumes </a:t>
            </a:r>
            <a:r>
              <a:rPr sz="2800" dirty="0">
                <a:latin typeface="Arial MT"/>
                <a:cs typeface="Arial MT"/>
              </a:rPr>
              <a:t>execution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updated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PC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while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being executed.</a:t>
            </a:r>
            <a:endParaRPr sz="28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Hence,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PC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saved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by 	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enable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correct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return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calling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program.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Subroutines..</a:t>
            </a:r>
            <a:endParaRPr sz="61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724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Subroutine</a:t>
            </a:r>
            <a:r>
              <a:rPr spc="-55" dirty="0"/>
              <a:t> </a:t>
            </a:r>
            <a:r>
              <a:rPr dirty="0"/>
              <a:t>linkage</a:t>
            </a:r>
            <a:r>
              <a:rPr spc="-65" dirty="0"/>
              <a:t> </a:t>
            </a:r>
            <a:r>
              <a:rPr dirty="0"/>
              <a:t>method</a:t>
            </a:r>
            <a:r>
              <a:rPr spc="-30" dirty="0"/>
              <a:t> </a:t>
            </a:r>
            <a:r>
              <a:rPr dirty="0"/>
              <a:t>-</a:t>
            </a:r>
            <a:r>
              <a:rPr spc="-114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way</a:t>
            </a:r>
            <a:r>
              <a:rPr spc="-65" dirty="0"/>
              <a:t> </a:t>
            </a:r>
            <a:r>
              <a:rPr dirty="0"/>
              <a:t>in</a:t>
            </a:r>
            <a:r>
              <a:rPr spc="-65" dirty="0"/>
              <a:t> </a:t>
            </a:r>
            <a:r>
              <a:rPr dirty="0"/>
              <a:t>which</a:t>
            </a:r>
            <a:r>
              <a:rPr spc="-50" dirty="0"/>
              <a:t> a </a:t>
            </a:r>
            <a:r>
              <a:rPr dirty="0"/>
              <a:t>computer</a:t>
            </a:r>
            <a:r>
              <a:rPr spc="-45" dirty="0"/>
              <a:t> </a:t>
            </a:r>
            <a:r>
              <a:rPr dirty="0"/>
              <a:t>makes</a:t>
            </a:r>
            <a:r>
              <a:rPr spc="-60" dirty="0"/>
              <a:t> </a:t>
            </a:r>
            <a:r>
              <a:rPr dirty="0"/>
              <a:t>it</a:t>
            </a:r>
            <a:r>
              <a:rPr spc="-65" dirty="0"/>
              <a:t> </a:t>
            </a:r>
            <a:r>
              <a:rPr dirty="0"/>
              <a:t>possible</a:t>
            </a:r>
            <a:r>
              <a:rPr spc="-65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call</a:t>
            </a:r>
            <a:r>
              <a:rPr spc="-65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spc="-10" dirty="0"/>
              <a:t>return </a:t>
            </a:r>
            <a:r>
              <a:rPr dirty="0"/>
              <a:t>from</a:t>
            </a:r>
            <a:r>
              <a:rPr spc="-65" dirty="0"/>
              <a:t> </a:t>
            </a:r>
            <a:r>
              <a:rPr spc="-10" dirty="0"/>
              <a:t>subroutines.</a:t>
            </a:r>
          </a:p>
          <a:p>
            <a:pPr marL="355600" marR="20002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Simplest</a:t>
            </a:r>
            <a:r>
              <a:rPr spc="-70" dirty="0"/>
              <a:t> </a:t>
            </a:r>
            <a:r>
              <a:rPr dirty="0"/>
              <a:t>method</a:t>
            </a:r>
            <a:r>
              <a:rPr spc="-35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save</a:t>
            </a:r>
            <a:r>
              <a:rPr spc="-7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return</a:t>
            </a:r>
            <a:r>
              <a:rPr spc="-65" dirty="0"/>
              <a:t> </a:t>
            </a:r>
            <a:r>
              <a:rPr dirty="0"/>
              <a:t>address</a:t>
            </a:r>
            <a:r>
              <a:rPr spc="-60" dirty="0"/>
              <a:t> </a:t>
            </a:r>
            <a:r>
              <a:rPr dirty="0"/>
              <a:t>in</a:t>
            </a:r>
            <a:r>
              <a:rPr spc="-60" dirty="0"/>
              <a:t> </a:t>
            </a:r>
            <a:r>
              <a:rPr spc="-50" dirty="0"/>
              <a:t>a </a:t>
            </a:r>
            <a:r>
              <a:rPr dirty="0"/>
              <a:t>specific</a:t>
            </a:r>
            <a:r>
              <a:rPr spc="-70" dirty="0"/>
              <a:t> </a:t>
            </a:r>
            <a:r>
              <a:rPr dirty="0"/>
              <a:t>location,</a:t>
            </a:r>
            <a:r>
              <a:rPr spc="-70" dirty="0"/>
              <a:t> </a:t>
            </a:r>
            <a:r>
              <a:rPr dirty="0"/>
              <a:t>which</a:t>
            </a:r>
            <a:r>
              <a:rPr spc="-50" dirty="0"/>
              <a:t> </a:t>
            </a:r>
            <a:r>
              <a:rPr dirty="0"/>
              <a:t>may</a:t>
            </a:r>
            <a:r>
              <a:rPr spc="-55" dirty="0"/>
              <a:t> </a:t>
            </a:r>
            <a:r>
              <a:rPr dirty="0"/>
              <a:t>be</a:t>
            </a:r>
            <a:r>
              <a:rPr spc="-55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spc="-10" dirty="0"/>
              <a:t>register </a:t>
            </a:r>
            <a:r>
              <a:rPr dirty="0"/>
              <a:t>dedicated</a:t>
            </a:r>
            <a:r>
              <a:rPr spc="-60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this</a:t>
            </a:r>
            <a:r>
              <a:rPr spc="-70" dirty="0"/>
              <a:t> </a:t>
            </a:r>
            <a:r>
              <a:rPr spc="-10" dirty="0"/>
              <a:t>function.</a:t>
            </a: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Such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link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register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marR="64135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When</a:t>
            </a:r>
            <a:r>
              <a:rPr spc="-80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subroutine</a:t>
            </a:r>
            <a:r>
              <a:rPr spc="-70" dirty="0"/>
              <a:t> </a:t>
            </a:r>
            <a:r>
              <a:rPr dirty="0"/>
              <a:t>completes</a:t>
            </a:r>
            <a:r>
              <a:rPr spc="-60" dirty="0"/>
              <a:t> </a:t>
            </a:r>
            <a:r>
              <a:rPr dirty="0"/>
              <a:t>its</a:t>
            </a:r>
            <a:r>
              <a:rPr spc="-75" dirty="0"/>
              <a:t> </a:t>
            </a:r>
            <a:r>
              <a:rPr dirty="0"/>
              <a:t>task,</a:t>
            </a:r>
            <a:r>
              <a:rPr spc="-90" dirty="0"/>
              <a:t> </a:t>
            </a:r>
            <a:r>
              <a:rPr spc="-25" dirty="0"/>
              <a:t>the </a:t>
            </a:r>
            <a:r>
              <a:rPr dirty="0"/>
              <a:t>Return</a:t>
            </a:r>
            <a:r>
              <a:rPr spc="-65" dirty="0"/>
              <a:t> </a:t>
            </a:r>
            <a:r>
              <a:rPr dirty="0"/>
              <a:t>instruction</a:t>
            </a:r>
            <a:r>
              <a:rPr spc="-80" dirty="0"/>
              <a:t> </a:t>
            </a:r>
            <a:r>
              <a:rPr dirty="0"/>
              <a:t>returns</a:t>
            </a:r>
            <a:r>
              <a:rPr spc="-70" dirty="0"/>
              <a:t> </a:t>
            </a:r>
            <a:r>
              <a:rPr dirty="0"/>
              <a:t>to</a:t>
            </a:r>
            <a:r>
              <a:rPr spc="-80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calling</a:t>
            </a:r>
            <a:r>
              <a:rPr spc="-80" dirty="0"/>
              <a:t> </a:t>
            </a:r>
            <a:r>
              <a:rPr spc="-10" dirty="0"/>
              <a:t>program </a:t>
            </a:r>
            <a:r>
              <a:rPr dirty="0"/>
              <a:t>by</a:t>
            </a:r>
            <a:r>
              <a:rPr spc="-75" dirty="0"/>
              <a:t> </a:t>
            </a:r>
            <a:r>
              <a:rPr dirty="0"/>
              <a:t>branching</a:t>
            </a:r>
            <a:r>
              <a:rPr spc="-60" dirty="0"/>
              <a:t> </a:t>
            </a:r>
            <a:r>
              <a:rPr dirty="0"/>
              <a:t>indirectly</a:t>
            </a:r>
            <a:r>
              <a:rPr spc="-65" dirty="0"/>
              <a:t> </a:t>
            </a:r>
            <a:r>
              <a:rPr dirty="0"/>
              <a:t>through</a:t>
            </a:r>
            <a:r>
              <a:rPr spc="-75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link</a:t>
            </a:r>
            <a:r>
              <a:rPr spc="-75" dirty="0"/>
              <a:t> </a:t>
            </a:r>
            <a:r>
              <a:rPr spc="-10" dirty="0"/>
              <a:t>register.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Subroutines..</a:t>
            </a:r>
            <a:endParaRPr sz="61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581265" cy="3929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12585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special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branch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performs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following operations: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Store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link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</a:t>
            </a:r>
            <a:endParaRPr sz="2400">
              <a:latin typeface="Arial MT"/>
              <a:cs typeface="Arial MT"/>
            </a:endParaRPr>
          </a:p>
          <a:p>
            <a:pPr marL="704850" marR="819150" lvl="1" indent="-34798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target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10" dirty="0">
                <a:latin typeface="Arial MT"/>
                <a:cs typeface="Arial MT"/>
              </a:rPr>
              <a:t>instruction</a:t>
            </a:r>
            <a:endParaRPr sz="2400">
              <a:latin typeface="Arial MT"/>
              <a:cs typeface="Arial MT"/>
            </a:endParaRPr>
          </a:p>
          <a:p>
            <a:pPr marL="355600" marR="670560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Return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special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branch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performs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operation: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link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1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Subroutines..</a:t>
            </a:r>
            <a:endParaRPr sz="6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9000" y="6398057"/>
            <a:ext cx="2890460" cy="22038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9591" y="1550661"/>
            <a:ext cx="4980392" cy="4474106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Subroutine</a:t>
            </a:r>
            <a:r>
              <a:rPr sz="4400" spc="-25" dirty="0"/>
              <a:t> </a:t>
            </a:r>
            <a:r>
              <a:rPr sz="4400" dirty="0"/>
              <a:t>Nesting</a:t>
            </a:r>
            <a:r>
              <a:rPr sz="4400" spc="-15" dirty="0"/>
              <a:t> </a:t>
            </a:r>
            <a:r>
              <a:rPr sz="4400" dirty="0"/>
              <a:t>and</a:t>
            </a:r>
            <a:r>
              <a:rPr sz="4400" spc="-15" dirty="0"/>
              <a:t> </a:t>
            </a:r>
            <a:r>
              <a:rPr sz="4400" spc="-25" dirty="0"/>
              <a:t>the </a:t>
            </a:r>
            <a:r>
              <a:rPr sz="4400" dirty="0"/>
              <a:t>Processor</a:t>
            </a:r>
            <a:r>
              <a:rPr sz="4400" spc="-30" dirty="0"/>
              <a:t> </a:t>
            </a:r>
            <a:r>
              <a:rPr sz="4400" spc="-10" dirty="0"/>
              <a:t>Stack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88934" cy="454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6489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nesting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calling </a:t>
            </a:r>
            <a:r>
              <a:rPr sz="3000" dirty="0">
                <a:latin typeface="Arial MT"/>
                <a:cs typeface="Arial MT"/>
              </a:rPr>
              <a:t>another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subroutine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case,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second </a:t>
            </a:r>
            <a:r>
              <a:rPr sz="3000" dirty="0">
                <a:latin typeface="Arial MT"/>
                <a:cs typeface="Arial MT"/>
              </a:rPr>
              <a:t>call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also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stored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link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register, </a:t>
            </a:r>
            <a:r>
              <a:rPr sz="3000" dirty="0">
                <a:latin typeface="Arial MT"/>
                <a:cs typeface="Arial MT"/>
              </a:rPr>
              <a:t>destroying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previous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contents.</a:t>
            </a:r>
            <a:endParaRPr sz="3000">
              <a:latin typeface="Arial MT"/>
              <a:cs typeface="Arial MT"/>
            </a:endParaRPr>
          </a:p>
          <a:p>
            <a:pPr marL="704850" marR="232410" lvl="1" indent="-347980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saved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some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other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before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calling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another subroutine.</a:t>
            </a:r>
            <a:endParaRPr sz="2600">
              <a:latin typeface="Arial MT"/>
              <a:cs typeface="Arial MT"/>
            </a:endParaRPr>
          </a:p>
          <a:p>
            <a:pPr marL="704850" marR="1376680" lvl="1" indent="-347980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Otherwise,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return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first </a:t>
            </a:r>
            <a:r>
              <a:rPr sz="2600" dirty="0">
                <a:latin typeface="Arial MT"/>
                <a:cs typeface="Arial MT"/>
              </a:rPr>
              <a:t>subroutine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will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lost.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Subroutine</a:t>
            </a:r>
            <a:r>
              <a:rPr sz="4400" spc="-25" dirty="0"/>
              <a:t> </a:t>
            </a:r>
            <a:r>
              <a:rPr sz="4400" dirty="0"/>
              <a:t>Nesting</a:t>
            </a:r>
            <a:r>
              <a:rPr sz="4400" spc="-15" dirty="0"/>
              <a:t> </a:t>
            </a:r>
            <a:r>
              <a:rPr sz="4400" dirty="0"/>
              <a:t>and</a:t>
            </a:r>
            <a:r>
              <a:rPr sz="4400" spc="-15" dirty="0"/>
              <a:t> </a:t>
            </a:r>
            <a:r>
              <a:rPr sz="4400" spc="-25" dirty="0"/>
              <a:t>the </a:t>
            </a:r>
            <a:r>
              <a:rPr sz="4400" dirty="0"/>
              <a:t>Processor</a:t>
            </a:r>
            <a:r>
              <a:rPr sz="4400" spc="-30" dirty="0"/>
              <a:t> </a:t>
            </a:r>
            <a:r>
              <a:rPr sz="4400" spc="-10" dirty="0"/>
              <a:t>Stack..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49895" cy="4873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844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nesting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carried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out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any </a:t>
            </a:r>
            <a:r>
              <a:rPr sz="3000" spc="-10" dirty="0">
                <a:latin typeface="Arial MT"/>
                <a:cs typeface="Arial MT"/>
              </a:rPr>
              <a:t>depth.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0" dirty="0">
                <a:latin typeface="Arial MT"/>
                <a:cs typeface="Arial MT"/>
              </a:rPr>
              <a:t>Eventually,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last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called, </a:t>
            </a:r>
            <a:r>
              <a:rPr sz="3000" dirty="0">
                <a:latin typeface="Arial MT"/>
                <a:cs typeface="Arial MT"/>
              </a:rPr>
              <a:t>completes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computations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called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it.</a:t>
            </a:r>
            <a:endParaRPr sz="3000">
              <a:latin typeface="Arial MT"/>
              <a:cs typeface="Arial MT"/>
            </a:endParaRPr>
          </a:p>
          <a:p>
            <a:pPr marL="355600" marR="27305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needed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first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return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last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generated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nested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call </a:t>
            </a:r>
            <a:r>
              <a:rPr sz="3000" spc="-10" dirty="0">
                <a:latin typeface="Arial MT"/>
                <a:cs typeface="Arial MT"/>
              </a:rPr>
              <a:t>sequence.</a:t>
            </a:r>
            <a:endParaRPr sz="3000">
              <a:latin typeface="Arial MT"/>
              <a:cs typeface="Arial MT"/>
            </a:endParaRPr>
          </a:p>
          <a:p>
            <a:pPr marL="355600" marR="260985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is,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generated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and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last-in-</a:t>
            </a:r>
            <a:r>
              <a:rPr sz="3000" spc="-20" dirty="0">
                <a:latin typeface="Arial MT"/>
                <a:cs typeface="Arial MT"/>
              </a:rPr>
              <a:t>first-</a:t>
            </a:r>
            <a:r>
              <a:rPr sz="3000" dirty="0">
                <a:latin typeface="Arial MT"/>
                <a:cs typeface="Arial MT"/>
              </a:rPr>
              <a:t>out</a:t>
            </a:r>
            <a:r>
              <a:rPr sz="3000" spc="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order.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Subroutine</a:t>
            </a:r>
            <a:r>
              <a:rPr sz="4400" spc="-25" dirty="0"/>
              <a:t> </a:t>
            </a:r>
            <a:r>
              <a:rPr sz="4400" dirty="0"/>
              <a:t>Nesting</a:t>
            </a:r>
            <a:r>
              <a:rPr sz="4400" spc="-15" dirty="0"/>
              <a:t> </a:t>
            </a:r>
            <a:r>
              <a:rPr sz="4400" dirty="0"/>
              <a:t>and</a:t>
            </a:r>
            <a:r>
              <a:rPr sz="4400" spc="-15" dirty="0"/>
              <a:t> </a:t>
            </a:r>
            <a:r>
              <a:rPr sz="4400" spc="-25" dirty="0"/>
              <a:t>the </a:t>
            </a:r>
            <a:r>
              <a:rPr sz="4400" dirty="0"/>
              <a:t>Processor</a:t>
            </a:r>
            <a:r>
              <a:rPr sz="4400" spc="-30" dirty="0"/>
              <a:t> </a:t>
            </a:r>
            <a:r>
              <a:rPr sz="4400" spc="-10" dirty="0"/>
              <a:t>Stack..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67040" cy="414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8994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addresses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associated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with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calls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should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pushed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onto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spc="-10" dirty="0">
                <a:latin typeface="Arial MT"/>
                <a:cs typeface="Arial MT"/>
              </a:rPr>
              <a:t>stack.</a:t>
            </a:r>
            <a:endParaRPr sz="3000">
              <a:latin typeface="Arial MT"/>
              <a:cs typeface="Arial MT"/>
            </a:endParaRPr>
          </a:p>
          <a:p>
            <a:pPr marL="704850" marR="29718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Many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automatically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performed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8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particular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register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designated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stack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pointer,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spc="-100" dirty="0">
                <a:latin typeface="Arial MT"/>
                <a:cs typeface="Arial MT"/>
              </a:rPr>
              <a:t>SP,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operation.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stack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pointer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points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</a:t>
            </a:r>
            <a:endParaRPr sz="26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600" i="1" dirty="0">
                <a:latin typeface="Arial"/>
                <a:cs typeface="Arial"/>
              </a:rPr>
              <a:t>processor</a:t>
            </a:r>
            <a:r>
              <a:rPr sz="2600" i="1" spc="-35" dirty="0">
                <a:latin typeface="Arial"/>
                <a:cs typeface="Arial"/>
              </a:rPr>
              <a:t> </a:t>
            </a:r>
            <a:r>
              <a:rPr sz="2600" i="1" spc="-10" dirty="0">
                <a:latin typeface="Arial"/>
                <a:cs typeface="Arial"/>
              </a:rPr>
              <a:t>stack</a:t>
            </a:r>
            <a:r>
              <a:rPr sz="2600" spc="-1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Subroutine</a:t>
            </a:r>
            <a:r>
              <a:rPr sz="4400" spc="-25" dirty="0"/>
              <a:t> </a:t>
            </a:r>
            <a:r>
              <a:rPr sz="4400" dirty="0"/>
              <a:t>Nesting</a:t>
            </a:r>
            <a:r>
              <a:rPr sz="4400" spc="-15" dirty="0"/>
              <a:t> </a:t>
            </a:r>
            <a:r>
              <a:rPr sz="4400" dirty="0"/>
              <a:t>and</a:t>
            </a:r>
            <a:r>
              <a:rPr sz="4400" spc="-15" dirty="0"/>
              <a:t> </a:t>
            </a:r>
            <a:r>
              <a:rPr sz="4400" spc="-25" dirty="0"/>
              <a:t>the </a:t>
            </a:r>
            <a:r>
              <a:rPr sz="4400" dirty="0"/>
              <a:t>Processor</a:t>
            </a:r>
            <a:r>
              <a:rPr sz="4400" spc="-30" dirty="0"/>
              <a:t> </a:t>
            </a:r>
            <a:r>
              <a:rPr sz="4400" spc="-10" dirty="0"/>
              <a:t>Stack..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560309" cy="286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Call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pushes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contents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	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PC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stack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loads 	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PC.</a:t>
            </a:r>
            <a:endParaRPr sz="3000">
              <a:latin typeface="Arial MT"/>
              <a:cs typeface="Arial MT"/>
            </a:endParaRPr>
          </a:p>
          <a:p>
            <a:pPr marL="355600" marR="214629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pops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return </a:t>
            </a:r>
            <a:r>
              <a:rPr sz="3000" dirty="0">
                <a:latin typeface="Arial MT"/>
                <a:cs typeface="Arial MT"/>
              </a:rPr>
              <a:t>address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from 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stack into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PC.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Parameter</a:t>
            </a:r>
            <a:r>
              <a:rPr sz="4400" spc="-30" dirty="0"/>
              <a:t> </a:t>
            </a:r>
            <a:r>
              <a:rPr sz="4400" spc="-10" dirty="0"/>
              <a:t>Passing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68309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939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i="1" dirty="0">
                <a:latin typeface="Arial"/>
                <a:cs typeface="Arial"/>
              </a:rPr>
              <a:t>Parameter</a:t>
            </a:r>
            <a:r>
              <a:rPr sz="3000" i="1" spc="-4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passing</a:t>
            </a:r>
            <a:r>
              <a:rPr sz="3000" i="1" spc="-45" dirty="0">
                <a:latin typeface="Arial"/>
                <a:cs typeface="Arial"/>
              </a:rPr>
              <a:t> </a:t>
            </a:r>
            <a:r>
              <a:rPr sz="3000" dirty="0">
                <a:latin typeface="Arial MT"/>
                <a:cs typeface="Arial MT"/>
              </a:rPr>
              <a:t>-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exchange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dirty="0">
                <a:latin typeface="Arial MT"/>
                <a:cs typeface="Arial MT"/>
              </a:rPr>
              <a:t>information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between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calling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spc="-10" dirty="0">
                <a:latin typeface="Arial MT"/>
                <a:cs typeface="Arial MT"/>
              </a:rPr>
              <a:t>subroutine.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When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calling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subroutine,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program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must </a:t>
            </a:r>
            <a:r>
              <a:rPr sz="3000" dirty="0">
                <a:latin typeface="Arial MT"/>
                <a:cs typeface="Arial MT"/>
              </a:rPr>
              <a:t>provide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parameters,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that </a:t>
            </a:r>
            <a:r>
              <a:rPr sz="3000" dirty="0">
                <a:latin typeface="Arial MT"/>
                <a:cs typeface="Arial MT"/>
              </a:rPr>
              <a:t>is,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operands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their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addresses,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be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computation.</a:t>
            </a:r>
            <a:endParaRPr sz="3000">
              <a:latin typeface="Arial MT"/>
              <a:cs typeface="Arial MT"/>
            </a:endParaRPr>
          </a:p>
          <a:p>
            <a:pPr marL="355600" marR="63500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Later,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subroutine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returns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other </a:t>
            </a:r>
            <a:r>
              <a:rPr sz="3000" dirty="0">
                <a:latin typeface="Arial MT"/>
                <a:cs typeface="Arial MT"/>
              </a:rPr>
              <a:t>parameters,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case,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results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spc="-10" dirty="0">
                <a:latin typeface="Arial MT"/>
                <a:cs typeface="Arial MT"/>
              </a:rPr>
              <a:t>computation.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Parameter</a:t>
            </a:r>
            <a:r>
              <a:rPr sz="4400" spc="-40" dirty="0"/>
              <a:t> </a:t>
            </a:r>
            <a:r>
              <a:rPr sz="4400" spc="-10" dirty="0"/>
              <a:t>Passing..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47990" cy="286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parameters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placed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registers</a:t>
            </a:r>
            <a:r>
              <a:rPr sz="3000" spc="-25" dirty="0">
                <a:latin typeface="Arial MT"/>
                <a:cs typeface="Arial MT"/>
              </a:rPr>
              <a:t> or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locations,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where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be </a:t>
            </a:r>
            <a:r>
              <a:rPr sz="3000" dirty="0">
                <a:latin typeface="Arial MT"/>
                <a:cs typeface="Arial MT"/>
              </a:rPr>
              <a:t>accessed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subroutine.</a:t>
            </a:r>
            <a:endParaRPr sz="3000">
              <a:latin typeface="Arial MT"/>
              <a:cs typeface="Arial MT"/>
            </a:endParaRPr>
          </a:p>
          <a:p>
            <a:pPr marL="355600" marR="28321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0" dirty="0">
                <a:latin typeface="Arial MT"/>
                <a:cs typeface="Arial MT"/>
              </a:rPr>
              <a:t>Alternatively,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parameters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may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placed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stack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saving</a:t>
            </a:r>
            <a:r>
              <a:rPr sz="3000" spc="-25" dirty="0">
                <a:latin typeface="Arial MT"/>
                <a:cs typeface="Arial MT"/>
              </a:rPr>
              <a:t> the </a:t>
            </a:r>
            <a:r>
              <a:rPr sz="3000" dirty="0">
                <a:latin typeface="Arial MT"/>
                <a:cs typeface="Arial MT"/>
              </a:rPr>
              <a:t>return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address.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20396" cy="1203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40" y="152400"/>
            <a:ext cx="118871" cy="1203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0204" y="152400"/>
            <a:ext cx="112775" cy="1203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320040"/>
            <a:ext cx="120396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0204" y="320040"/>
            <a:ext cx="112775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57843" y="320040"/>
            <a:ext cx="112775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3400" y="487680"/>
            <a:ext cx="120396" cy="1127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127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90204" y="487680"/>
            <a:ext cx="112775" cy="1127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7843" y="487680"/>
            <a:ext cx="112775" cy="11277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5483" y="487680"/>
            <a:ext cx="120396" cy="11277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6844"/>
            <a:ext cx="120396" cy="11887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656844"/>
            <a:ext cx="118871" cy="11887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90204" y="656844"/>
            <a:ext cx="112775" cy="11887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656844"/>
            <a:ext cx="112775" cy="11887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824483"/>
            <a:ext cx="120396" cy="11887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824483"/>
            <a:ext cx="118871" cy="11887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90204" y="824483"/>
            <a:ext cx="112775" cy="11887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824483"/>
            <a:ext cx="112775" cy="11887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825483" y="824483"/>
            <a:ext cx="120396" cy="11887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992124"/>
            <a:ext cx="120396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2124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90204" y="992124"/>
            <a:ext cx="112775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992124"/>
            <a:ext cx="112775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1159763"/>
            <a:ext cx="120396" cy="11277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321040" y="1159763"/>
            <a:ext cx="118871" cy="11277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7843" y="1159763"/>
            <a:ext cx="112775" cy="11277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490204" y="1159763"/>
            <a:ext cx="112775" cy="11277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321040" y="1327403"/>
            <a:ext cx="118871" cy="12039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57843" y="1327403"/>
            <a:ext cx="112775" cy="120396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Parameter</a:t>
            </a:r>
            <a:r>
              <a:rPr sz="4400" spc="-40" dirty="0"/>
              <a:t> </a:t>
            </a:r>
            <a:r>
              <a:rPr sz="4400" spc="-10" dirty="0"/>
              <a:t>Passing..</a:t>
            </a:r>
            <a:endParaRPr sz="4400"/>
          </a:p>
        </p:txBody>
      </p:sp>
      <p:pic>
        <p:nvPicPr>
          <p:cNvPr id="35" name="object 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048729" y="1809605"/>
            <a:ext cx="5023253" cy="4690482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78739" y="2389759"/>
            <a:ext cx="18027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Refer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u="sng" dirty="0">
                <a:solidFill>
                  <a:srgbClr val="7D9CE8"/>
                </a:solidFill>
                <a:uFill>
                  <a:solidFill>
                    <a:srgbClr val="7D9CE8"/>
                  </a:solidFill>
                </a:uFill>
                <a:latin typeface="Arial MT"/>
                <a:cs typeface="Arial MT"/>
                <a:hlinkClick r:id="rId27" action="ppaction://hlinksldjump"/>
              </a:rPr>
              <a:t>Figure</a:t>
            </a:r>
            <a:r>
              <a:rPr sz="1800" u="sng" spc="-20" dirty="0">
                <a:solidFill>
                  <a:srgbClr val="7D9CE8"/>
                </a:solidFill>
                <a:uFill>
                  <a:solidFill>
                    <a:srgbClr val="7D9CE8"/>
                  </a:solidFill>
                </a:uFill>
                <a:latin typeface="Arial MT"/>
                <a:cs typeface="Arial MT"/>
                <a:hlinkClick r:id="rId27" action="ppaction://hlinksldjump"/>
              </a:rPr>
              <a:t> 2.16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Parameter</a:t>
            </a:r>
            <a:r>
              <a:rPr sz="4400" spc="-40" dirty="0"/>
              <a:t> </a:t>
            </a:r>
            <a:r>
              <a:rPr sz="4400" spc="-10" dirty="0"/>
              <a:t>Passing..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87970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2.25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how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Figure</a:t>
            </a:r>
            <a:endParaRPr sz="2800">
              <a:latin typeface="Arial MT"/>
              <a:cs typeface="Arial MT"/>
            </a:endParaRPr>
          </a:p>
          <a:p>
            <a:pPr marL="355600" marR="1271270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2.16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adding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list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numbers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</a:t>
            </a:r>
            <a:r>
              <a:rPr sz="2800" dirty="0">
                <a:latin typeface="Arial MT"/>
                <a:cs typeface="Arial MT"/>
              </a:rPr>
              <a:t>implemented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parameters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passed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registers.</a:t>
            </a:r>
            <a:endParaRPr sz="2800">
              <a:latin typeface="Arial MT"/>
              <a:cs typeface="Arial MT"/>
            </a:endParaRPr>
          </a:p>
          <a:p>
            <a:pPr marL="355600" marR="22479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size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list,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NUM1,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first number,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passed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R1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R2.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sum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passed </a:t>
            </a:r>
            <a:r>
              <a:rPr sz="2800" dirty="0">
                <a:latin typeface="Arial MT"/>
                <a:cs typeface="Arial MT"/>
              </a:rPr>
              <a:t>back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R0.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Parameter</a:t>
            </a:r>
            <a:r>
              <a:rPr sz="4400" spc="-40" dirty="0"/>
              <a:t> </a:t>
            </a:r>
            <a:r>
              <a:rPr sz="4400" spc="-10" dirty="0"/>
              <a:t>Passing..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27645" cy="2685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many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parameters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involved,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not 	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enough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general-</a:t>
            </a:r>
            <a:r>
              <a:rPr sz="2800" dirty="0">
                <a:latin typeface="Arial MT"/>
                <a:cs typeface="Arial MT"/>
              </a:rPr>
              <a:t>purpose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available 	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subroutine.</a:t>
            </a:r>
            <a:endParaRPr sz="2800">
              <a:latin typeface="Arial MT"/>
              <a:cs typeface="Arial MT"/>
            </a:endParaRPr>
          </a:p>
          <a:p>
            <a:pPr marL="354330" marR="858519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stack,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other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hand,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highly 	flexible</a:t>
            </a:r>
            <a:endParaRPr sz="28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3580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stack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handle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large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parameters.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Parameter</a:t>
            </a:r>
            <a:r>
              <a:rPr sz="4400" spc="-40" dirty="0"/>
              <a:t> </a:t>
            </a:r>
            <a:r>
              <a:rPr sz="4400" spc="-10" dirty="0"/>
              <a:t>Passing..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3936" y="1610832"/>
            <a:ext cx="4128037" cy="44638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76705" y="2363766"/>
            <a:ext cx="2373736" cy="28543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6393" y="6365637"/>
            <a:ext cx="4466057" cy="328241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Parameter</a:t>
            </a:r>
            <a:r>
              <a:rPr sz="4400" spc="-25" dirty="0"/>
              <a:t> </a:t>
            </a:r>
            <a:r>
              <a:rPr sz="4400" dirty="0"/>
              <a:t>Passing</a:t>
            </a:r>
            <a:r>
              <a:rPr sz="4400" spc="-15" dirty="0"/>
              <a:t> </a:t>
            </a:r>
            <a:r>
              <a:rPr sz="4400" spc="-25" dirty="0"/>
              <a:t>by </a:t>
            </a:r>
            <a:r>
              <a:rPr sz="4400" dirty="0"/>
              <a:t>Value</a:t>
            </a:r>
            <a:r>
              <a:rPr sz="4400" spc="-105" dirty="0"/>
              <a:t> </a:t>
            </a:r>
            <a:r>
              <a:rPr sz="4400" dirty="0"/>
              <a:t>and</a:t>
            </a:r>
            <a:r>
              <a:rPr sz="4400" spc="-105" dirty="0"/>
              <a:t> </a:t>
            </a:r>
            <a:r>
              <a:rPr sz="4400" dirty="0"/>
              <a:t>by</a:t>
            </a:r>
            <a:r>
              <a:rPr sz="4400" spc="-100" dirty="0"/>
              <a:t> </a:t>
            </a:r>
            <a:r>
              <a:rPr sz="4400" spc="-10" dirty="0"/>
              <a:t>Reference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649845" cy="4917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8826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Note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nature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parameters,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NUM1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subroutines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previous examples.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Instead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passing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actual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list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entries,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calling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first 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list.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technique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passing</a:t>
            </a:r>
            <a:r>
              <a:rPr sz="2400" i="1" spc="-6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by</a:t>
            </a:r>
            <a:r>
              <a:rPr sz="2400" i="1" spc="-7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reference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marR="460375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second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parameter,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actual 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entries,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10" dirty="0">
                <a:latin typeface="Arial MT"/>
                <a:cs typeface="Arial MT"/>
              </a:rPr>
              <a:t>subroutine.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technique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passing</a:t>
            </a:r>
            <a:r>
              <a:rPr sz="2400" i="1" spc="-6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by</a:t>
            </a:r>
            <a:r>
              <a:rPr sz="2400" i="1" spc="-7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value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2623769"/>
            <a:ext cx="4456430" cy="1885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6100" spc="-10" dirty="0"/>
              <a:t>Additional Instructions</a:t>
            </a:r>
            <a:endParaRPr sz="610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68309" cy="337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Logic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operations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such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18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AND,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OR, 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60" dirty="0">
                <a:latin typeface="Arial MT"/>
                <a:cs typeface="Arial MT"/>
              </a:rPr>
              <a:t>NOT, </a:t>
            </a:r>
            <a:r>
              <a:rPr sz="3000" dirty="0">
                <a:latin typeface="Arial MT"/>
                <a:cs typeface="Arial MT"/>
              </a:rPr>
              <a:t>applied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individual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bits,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basic </a:t>
            </a:r>
            <a:r>
              <a:rPr sz="3000" dirty="0">
                <a:latin typeface="Arial MT"/>
                <a:cs typeface="Arial MT"/>
              </a:rPr>
              <a:t>building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digital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circuits.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Bitwise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logic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instructions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solidFill>
                  <a:srgbClr val="FF0000"/>
                </a:solidFill>
                <a:latin typeface="Arial MT"/>
                <a:cs typeface="Arial MT"/>
              </a:rPr>
              <a:t>Not</a:t>
            </a:r>
            <a:r>
              <a:rPr sz="2600" spc="-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-25" dirty="0">
                <a:solidFill>
                  <a:srgbClr val="FF0000"/>
                </a:solidFill>
                <a:latin typeface="Arial MT"/>
                <a:cs typeface="Arial MT"/>
              </a:rPr>
              <a:t>dst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6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Arial MT"/>
                <a:cs typeface="Arial MT"/>
              </a:rPr>
              <a:t>src,dst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solidFill>
                  <a:srgbClr val="FF0000"/>
                </a:solidFill>
                <a:latin typeface="Arial MT"/>
                <a:cs typeface="Arial MT"/>
              </a:rPr>
              <a:t>Or</a:t>
            </a:r>
            <a:r>
              <a:rPr sz="2600" spc="-10" dirty="0">
                <a:solidFill>
                  <a:srgbClr val="FF0000"/>
                </a:solidFill>
                <a:latin typeface="Arial MT"/>
                <a:cs typeface="Arial MT"/>
              </a:rPr>
              <a:t> src,dst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Instructions..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2099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3157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50" dirty="0">
                <a:latin typeface="Arial MT"/>
                <a:cs typeface="Arial MT"/>
              </a:rPr>
              <a:t>To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negative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(2’s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complement)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spc="-10" dirty="0">
                <a:latin typeface="Arial MT"/>
                <a:cs typeface="Arial MT"/>
              </a:rPr>
              <a:t>number</a:t>
            </a:r>
            <a:endParaRPr sz="3000">
              <a:latin typeface="Arial MT"/>
              <a:cs typeface="Arial MT"/>
            </a:endParaRPr>
          </a:p>
          <a:p>
            <a:pPr marL="3155315" marR="2955925">
              <a:lnSpc>
                <a:spcPct val="120000"/>
              </a:lnSpc>
              <a:spcBef>
                <a:spcPts val="5"/>
              </a:spcBef>
            </a:pP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Not </a:t>
            </a:r>
            <a:r>
              <a:rPr sz="3000" spc="-25" dirty="0">
                <a:solidFill>
                  <a:srgbClr val="FF0000"/>
                </a:solidFill>
                <a:latin typeface="Arial MT"/>
                <a:cs typeface="Arial MT"/>
              </a:rPr>
              <a:t>R0 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Add</a:t>
            </a:r>
            <a:r>
              <a:rPr sz="3000" spc="-10" dirty="0">
                <a:solidFill>
                  <a:srgbClr val="FF0000"/>
                </a:solidFill>
                <a:latin typeface="Arial MT"/>
                <a:cs typeface="Arial MT"/>
              </a:rPr>
              <a:t> #1,R0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Many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computers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have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single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for </a:t>
            </a:r>
            <a:r>
              <a:rPr sz="3000" spc="-20" dirty="0">
                <a:latin typeface="Arial MT"/>
                <a:cs typeface="Arial MT"/>
              </a:rPr>
              <a:t>this</a:t>
            </a:r>
            <a:endParaRPr sz="3000">
              <a:latin typeface="Arial MT"/>
              <a:cs typeface="Arial MT"/>
            </a:endParaRPr>
          </a:p>
          <a:p>
            <a:pPr marL="3124835">
              <a:lnSpc>
                <a:spcPct val="100000"/>
              </a:lnSpc>
              <a:spcBef>
                <a:spcPts val="725"/>
              </a:spcBef>
            </a:pP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Negate</a:t>
            </a:r>
            <a:r>
              <a:rPr sz="3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000" spc="-25" dirty="0">
                <a:solidFill>
                  <a:srgbClr val="FF0000"/>
                </a:solidFill>
                <a:latin typeface="Arial MT"/>
                <a:cs typeface="Arial MT"/>
              </a:rPr>
              <a:t>R0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Instructions..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640320" cy="395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527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Suppose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four</a:t>
            </a:r>
            <a:r>
              <a:rPr sz="3000" spc="-19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ASCII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characters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are </a:t>
            </a:r>
            <a:r>
              <a:rPr sz="3000" dirty="0">
                <a:latin typeface="Arial MT"/>
                <a:cs typeface="Arial MT"/>
              </a:rPr>
              <a:t>contained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32-</a:t>
            </a:r>
            <a:r>
              <a:rPr sz="3000" dirty="0">
                <a:latin typeface="Arial MT"/>
                <a:cs typeface="Arial MT"/>
              </a:rPr>
              <a:t>bit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register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R0.</a:t>
            </a:r>
            <a:endParaRPr sz="3000">
              <a:latin typeface="Arial MT"/>
              <a:cs typeface="Arial MT"/>
            </a:endParaRPr>
          </a:p>
          <a:p>
            <a:pPr marL="355600" marR="399415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some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task,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wish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determine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leftmost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character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Z.</a:t>
            </a:r>
            <a:endParaRPr sz="3000">
              <a:latin typeface="Arial MT"/>
              <a:cs typeface="Arial MT"/>
            </a:endParaRPr>
          </a:p>
          <a:p>
            <a:pPr marL="355600" marR="151765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is,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conditional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branch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YES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be </a:t>
            </a:r>
            <a:r>
              <a:rPr sz="3000" spc="-10" dirty="0">
                <a:latin typeface="Arial MT"/>
                <a:cs typeface="Arial MT"/>
              </a:rPr>
              <a:t>made.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4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ASCII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code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Z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01011010,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which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is </a:t>
            </a:r>
            <a:r>
              <a:rPr sz="3000" dirty="0">
                <a:latin typeface="Arial MT"/>
                <a:cs typeface="Arial MT"/>
              </a:rPr>
              <a:t>expressed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hexadecimal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notation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25" dirty="0">
                <a:latin typeface="Arial MT"/>
                <a:cs typeface="Arial MT"/>
              </a:rPr>
              <a:t> 5A.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Instructions..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67040" cy="450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0005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three-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implements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desired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action.</a:t>
            </a:r>
            <a:endParaRPr sz="3000">
              <a:latin typeface="Arial MT"/>
              <a:cs typeface="Arial MT"/>
            </a:endParaRPr>
          </a:p>
          <a:p>
            <a:pPr marL="1901189">
              <a:lnSpc>
                <a:spcPct val="100000"/>
              </a:lnSpc>
              <a:spcBef>
                <a:spcPts val="725"/>
              </a:spcBef>
            </a:pP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3000" spc="-10" dirty="0">
                <a:solidFill>
                  <a:srgbClr val="FF0000"/>
                </a:solidFill>
                <a:latin typeface="Arial MT"/>
                <a:cs typeface="Arial MT"/>
              </a:rPr>
              <a:t> #$FF000000,R0</a:t>
            </a:r>
            <a:endParaRPr sz="3000">
              <a:latin typeface="Arial MT"/>
              <a:cs typeface="Arial MT"/>
            </a:endParaRPr>
          </a:p>
          <a:p>
            <a:pPr marL="1901189" marR="1736089">
              <a:lnSpc>
                <a:spcPts val="4320"/>
              </a:lnSpc>
              <a:spcBef>
                <a:spcPts val="260"/>
              </a:spcBef>
            </a:pP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Compare</a:t>
            </a:r>
            <a:r>
              <a:rPr sz="30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000" spc="-10" dirty="0">
                <a:solidFill>
                  <a:srgbClr val="FF0000"/>
                </a:solidFill>
                <a:latin typeface="Arial MT"/>
                <a:cs typeface="Arial MT"/>
              </a:rPr>
              <a:t>#$5A000000,R0 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Branch=0</a:t>
            </a:r>
            <a:r>
              <a:rPr sz="30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000" spc="-25" dirty="0">
                <a:solidFill>
                  <a:srgbClr val="FF0000"/>
                </a:solidFill>
                <a:latin typeface="Arial MT"/>
                <a:cs typeface="Arial MT"/>
              </a:rPr>
              <a:t>YES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459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9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often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practical </a:t>
            </a:r>
            <a:r>
              <a:rPr sz="3000" dirty="0">
                <a:latin typeface="Arial MT"/>
                <a:cs typeface="Arial MT"/>
              </a:rPr>
              <a:t>programming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tasks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where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bits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an </a:t>
            </a:r>
            <a:r>
              <a:rPr sz="3000" dirty="0">
                <a:latin typeface="Arial MT"/>
                <a:cs typeface="Arial MT"/>
              </a:rPr>
              <a:t>operand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except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some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specified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field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25" dirty="0">
                <a:latin typeface="Arial MT"/>
                <a:cs typeface="Arial MT"/>
              </a:rPr>
              <a:t> to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cleared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0.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Shift</a:t>
            </a:r>
            <a:r>
              <a:rPr spc="-100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dirty="0"/>
              <a:t>Rotate</a:t>
            </a:r>
            <a:r>
              <a:rPr spc="-9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3542665" cy="207645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Shift </a:t>
            </a:r>
            <a:r>
              <a:rPr sz="3000" spc="-10" dirty="0">
                <a:latin typeface="Arial MT"/>
                <a:cs typeface="Arial MT"/>
              </a:rPr>
              <a:t>Instructions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Logical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Shift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2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Arithmetic</a:t>
            </a:r>
            <a:r>
              <a:rPr sz="2600" spc="-10" dirty="0">
                <a:latin typeface="Arial MT"/>
                <a:cs typeface="Arial MT"/>
              </a:rPr>
              <a:t> Shift</a:t>
            </a:r>
            <a:endParaRPr sz="2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Rotate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Instructions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Logical</a:t>
            </a:r>
            <a:r>
              <a:rPr spc="-110" dirty="0"/>
              <a:t> </a:t>
            </a:r>
            <a:r>
              <a:rPr spc="-10" dirty="0"/>
              <a:t>Shifts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8238"/>
            <a:ext cx="7718425" cy="4683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Logical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shift</a:t>
            </a:r>
            <a:endParaRPr sz="28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buClr>
                <a:srgbClr val="669999"/>
              </a:buClr>
              <a:buSzPct val="69642"/>
              <a:buFont typeface="Wingdings"/>
              <a:buChar char=""/>
              <a:tabLst>
                <a:tab pos="703580" algn="l"/>
              </a:tabLst>
            </a:pPr>
            <a:r>
              <a:rPr sz="2800" dirty="0">
                <a:latin typeface="Arial MT"/>
                <a:cs typeface="Arial MT"/>
              </a:rPr>
              <a:t>Logical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shift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left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(LShiftL)</a:t>
            </a:r>
            <a:endParaRPr sz="28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buClr>
                <a:srgbClr val="669999"/>
              </a:buClr>
              <a:buSzPct val="69642"/>
              <a:buFont typeface="Wingdings"/>
              <a:buChar char=""/>
              <a:tabLst>
                <a:tab pos="703580" algn="l"/>
              </a:tabLst>
            </a:pPr>
            <a:r>
              <a:rPr sz="2800" dirty="0">
                <a:latin typeface="Arial MT"/>
                <a:cs typeface="Arial MT"/>
              </a:rPr>
              <a:t>Logical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shift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right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(LShiftR)</a:t>
            </a:r>
            <a:endParaRPr sz="2800">
              <a:latin typeface="Arial MT"/>
              <a:cs typeface="Arial MT"/>
            </a:endParaRPr>
          </a:p>
          <a:p>
            <a:pPr marL="354330" marR="626745" indent="-342265" algn="just">
              <a:lnSpc>
                <a:spcPct val="8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shift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over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	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positions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specified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count 	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instruction.</a:t>
            </a:r>
            <a:endParaRPr sz="28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</a:tabLst>
            </a:pPr>
            <a:r>
              <a:rPr sz="2800" dirty="0">
                <a:latin typeface="Arial MT"/>
                <a:cs typeface="Arial MT"/>
              </a:rPr>
              <a:t>General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form</a:t>
            </a:r>
            <a:endParaRPr sz="2800">
              <a:latin typeface="Arial MT"/>
              <a:cs typeface="Arial MT"/>
            </a:endParaRPr>
          </a:p>
          <a:p>
            <a:pPr marL="3047365" marR="2341245" indent="30480" algn="just">
              <a:lnSpc>
                <a:spcPct val="100000"/>
              </a:lnSpc>
              <a:spcBef>
                <a:spcPts val="15"/>
              </a:spcBef>
            </a:pP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LShiftL</a:t>
            </a:r>
            <a:r>
              <a:rPr sz="2400" spc="-1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count,dst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LShiftR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count,dst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ts val="2690"/>
              </a:lnSpc>
              <a:spcBef>
                <a:spcPts val="63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count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immediate </a:t>
            </a:r>
            <a:r>
              <a:rPr sz="2800" dirty="0">
                <a:latin typeface="Arial MT"/>
                <a:cs typeface="Arial MT"/>
              </a:rPr>
              <a:t>operand,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processor register.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Logical</a:t>
            </a:r>
            <a:r>
              <a:rPr spc="-110" dirty="0"/>
              <a:t> </a:t>
            </a:r>
            <a:r>
              <a:rPr spc="-10" dirty="0"/>
              <a:t>Shifts..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5483" y="2083549"/>
            <a:ext cx="4267007" cy="20794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0733" y="4616896"/>
            <a:ext cx="4180359" cy="1921903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Arithmetic</a:t>
            </a:r>
            <a:r>
              <a:rPr spc="-220" dirty="0"/>
              <a:t> </a:t>
            </a:r>
            <a:r>
              <a:rPr spc="-10" dirty="0"/>
              <a:t>Shifts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55530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Retains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sign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 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number</a:t>
            </a:r>
            <a:endParaRPr sz="3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7395" y="2742008"/>
            <a:ext cx="4463950" cy="2500613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Arithmetic</a:t>
            </a:r>
            <a:r>
              <a:rPr spc="-220" dirty="0"/>
              <a:t> </a:t>
            </a:r>
            <a:r>
              <a:rPr spc="-10" dirty="0"/>
              <a:t>Shifts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720330" cy="1847214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0" dirty="0">
                <a:latin typeface="Arial MT"/>
                <a:cs typeface="Arial MT"/>
              </a:rPr>
              <a:t>Note: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Shifting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number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position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left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equivalent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multiplying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2;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shifting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right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equivalent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dividing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25" dirty="0">
                <a:latin typeface="Arial MT"/>
                <a:cs typeface="Arial MT"/>
              </a:rPr>
              <a:t> 2.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32435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2275" algn="l"/>
              </a:tabLst>
            </a:pPr>
            <a:r>
              <a:rPr spc="-10" dirty="0"/>
              <a:t>Rotate</a:t>
            </a:r>
            <a:r>
              <a:rPr dirty="0"/>
              <a:t>	</a:t>
            </a:r>
            <a:r>
              <a:rPr spc="-10" dirty="0"/>
              <a:t>Operations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42250" cy="420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shift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operations,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shifted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lost,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except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last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shifted </a:t>
            </a:r>
            <a:r>
              <a:rPr sz="2800" dirty="0">
                <a:latin typeface="Arial MT"/>
                <a:cs typeface="Arial MT"/>
              </a:rPr>
              <a:t>out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retained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Carry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C.</a:t>
            </a:r>
            <a:endParaRPr sz="2800">
              <a:latin typeface="Arial MT"/>
              <a:cs typeface="Arial MT"/>
            </a:endParaRPr>
          </a:p>
          <a:p>
            <a:pPr marL="355600" marR="240029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50" dirty="0">
                <a:latin typeface="Arial MT"/>
                <a:cs typeface="Arial MT"/>
              </a:rPr>
              <a:t>To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preserve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rotate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instructions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used.</a:t>
            </a:r>
            <a:endParaRPr sz="2800">
              <a:latin typeface="Arial MT"/>
              <a:cs typeface="Arial MT"/>
            </a:endParaRPr>
          </a:p>
          <a:p>
            <a:pPr marL="355600" marR="33909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move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shifted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one </a:t>
            </a:r>
            <a:r>
              <a:rPr sz="2800" dirty="0">
                <a:latin typeface="Arial MT"/>
                <a:cs typeface="Arial MT"/>
              </a:rPr>
              <a:t>end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back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other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end.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Rotate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without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carry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Rotate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carry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59994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2275" algn="l"/>
              </a:tabLst>
            </a:pPr>
            <a:r>
              <a:rPr spc="-10" dirty="0"/>
              <a:t>Rotate</a:t>
            </a:r>
            <a:r>
              <a:rPr dirty="0"/>
              <a:t>	</a:t>
            </a:r>
            <a:r>
              <a:rPr spc="-10" dirty="0"/>
              <a:t>Operations..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6032" y="2058128"/>
            <a:ext cx="3920895" cy="19795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7629" y="4578830"/>
            <a:ext cx="3914454" cy="1981723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59994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2275" algn="l"/>
              </a:tabLst>
            </a:pPr>
            <a:r>
              <a:rPr spc="-10" dirty="0"/>
              <a:t>Rotate</a:t>
            </a:r>
            <a:r>
              <a:rPr dirty="0"/>
              <a:t>	</a:t>
            </a:r>
            <a:r>
              <a:rPr spc="-10" dirty="0"/>
              <a:t>Operations..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8289" y="1967990"/>
            <a:ext cx="3928424" cy="18775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1932" y="4190732"/>
            <a:ext cx="4375945" cy="2357643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Digit-</a:t>
            </a:r>
            <a:r>
              <a:rPr dirty="0"/>
              <a:t>Packing</a:t>
            </a:r>
            <a:r>
              <a:rPr spc="-80" dirty="0"/>
              <a:t> </a:t>
            </a:r>
            <a:r>
              <a:rPr spc="-10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38440" cy="4902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9461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Suppose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decimal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digits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represented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</a:t>
            </a:r>
            <a:r>
              <a:rPr sz="2800" dirty="0">
                <a:latin typeface="Arial MT"/>
                <a:cs typeface="Arial MT"/>
              </a:rPr>
              <a:t>ASCII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byte </a:t>
            </a:r>
            <a:r>
              <a:rPr sz="2800" dirty="0">
                <a:latin typeface="Arial MT"/>
                <a:cs typeface="Arial MT"/>
              </a:rPr>
              <a:t>locations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1.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We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wish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represent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digits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10" dirty="0">
                <a:latin typeface="Arial MT"/>
                <a:cs typeface="Arial MT"/>
              </a:rPr>
              <a:t>4-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BCD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code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both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byte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PACKED.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said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i="1" spc="-25" dirty="0">
                <a:latin typeface="Arial"/>
                <a:cs typeface="Arial"/>
              </a:rPr>
              <a:t>packed-</a:t>
            </a:r>
            <a:r>
              <a:rPr sz="2400" i="1" dirty="0">
                <a:latin typeface="Arial"/>
                <a:cs typeface="Arial"/>
              </a:rPr>
              <a:t>BCD </a:t>
            </a:r>
            <a:r>
              <a:rPr sz="2400" spc="-10" dirty="0">
                <a:latin typeface="Arial MT"/>
                <a:cs typeface="Arial MT"/>
              </a:rPr>
              <a:t>format.</a:t>
            </a:r>
            <a:endParaRPr sz="2400">
              <a:latin typeface="Arial MT"/>
              <a:cs typeface="Arial MT"/>
            </a:endParaRPr>
          </a:p>
          <a:p>
            <a:pPr marL="355600" marR="330835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Hence,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required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task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extract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low- </a:t>
            </a:r>
            <a:r>
              <a:rPr sz="2800" dirty="0">
                <a:latin typeface="Arial MT"/>
                <a:cs typeface="Arial MT"/>
              </a:rPr>
              <a:t>order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four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</a:t>
            </a:r>
            <a:r>
              <a:rPr sz="2800" dirty="0">
                <a:latin typeface="Arial MT"/>
                <a:cs typeface="Arial MT"/>
              </a:rPr>
              <a:t>concatenate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byte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at </a:t>
            </a:r>
            <a:r>
              <a:rPr sz="2800" spc="-10" dirty="0">
                <a:latin typeface="Arial MT"/>
                <a:cs typeface="Arial MT"/>
              </a:rPr>
              <a:t>PACKED.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Digit-</a:t>
            </a:r>
            <a:r>
              <a:rPr dirty="0"/>
              <a:t>Packing</a:t>
            </a:r>
            <a:r>
              <a:rPr spc="-80" dirty="0"/>
              <a:t> </a:t>
            </a:r>
            <a:r>
              <a:rPr spc="-10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9641" y="2526906"/>
            <a:ext cx="5556022" cy="2962283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9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Multiplication</a:t>
            </a:r>
            <a:r>
              <a:rPr spc="-110" dirty="0"/>
              <a:t> </a:t>
            </a:r>
            <a:r>
              <a:rPr dirty="0"/>
              <a:t>and</a:t>
            </a:r>
            <a:r>
              <a:rPr spc="-150" dirty="0"/>
              <a:t> </a:t>
            </a:r>
            <a:r>
              <a:rPr spc="-10" dirty="0"/>
              <a:t>Division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1650047"/>
            <a:ext cx="8044180" cy="361378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8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93700" algn="l"/>
              </a:tabLst>
            </a:pPr>
            <a:r>
              <a:rPr sz="3000" dirty="0">
                <a:latin typeface="Arial MT"/>
                <a:cs typeface="Arial MT"/>
              </a:rPr>
              <a:t>Not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very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popular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(especially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division)</a:t>
            </a:r>
            <a:endParaRPr sz="3000">
              <a:latin typeface="Arial MT"/>
              <a:cs typeface="Arial MT"/>
            </a:endParaRPr>
          </a:p>
          <a:p>
            <a:pPr marL="393700" marR="5225415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93700" algn="l"/>
                <a:tab pos="1894839" algn="l"/>
              </a:tabLst>
            </a:pPr>
            <a:r>
              <a:rPr sz="3000" spc="-10" dirty="0">
                <a:solidFill>
                  <a:srgbClr val="FF0000"/>
                </a:solidFill>
                <a:latin typeface="Arial MT"/>
                <a:cs typeface="Arial MT"/>
              </a:rPr>
              <a:t>Multiply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	R</a:t>
            </a:r>
            <a:r>
              <a:rPr sz="3000" baseline="-20833" dirty="0">
                <a:solidFill>
                  <a:srgbClr val="FF0000"/>
                </a:solidFill>
                <a:latin typeface="Arial MT"/>
                <a:cs typeface="Arial MT"/>
              </a:rPr>
              <a:t>i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,</a:t>
            </a:r>
            <a:r>
              <a:rPr sz="3000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000" spc="-25" dirty="0">
                <a:solidFill>
                  <a:srgbClr val="FF0000"/>
                </a:solidFill>
                <a:latin typeface="Arial MT"/>
                <a:cs typeface="Arial MT"/>
              </a:rPr>
              <a:t>R</a:t>
            </a:r>
            <a:r>
              <a:rPr sz="3000" spc="-37" baseline="-20833" dirty="0">
                <a:solidFill>
                  <a:srgbClr val="FF0000"/>
                </a:solidFill>
                <a:latin typeface="Arial MT"/>
                <a:cs typeface="Arial MT"/>
              </a:rPr>
              <a:t>j </a:t>
            </a:r>
            <a:r>
              <a:rPr sz="3000" dirty="0">
                <a:latin typeface="Arial MT"/>
                <a:cs typeface="Arial MT"/>
              </a:rPr>
              <a:t>R</a:t>
            </a:r>
            <a:r>
              <a:rPr sz="3000" baseline="-20833" dirty="0">
                <a:latin typeface="Arial MT"/>
                <a:cs typeface="Arial MT"/>
              </a:rPr>
              <a:t>j</a:t>
            </a:r>
            <a:r>
              <a:rPr sz="3000" spc="382" baseline="-20833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←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[R</a:t>
            </a:r>
            <a:r>
              <a:rPr sz="3000" baseline="-20833" dirty="0">
                <a:latin typeface="Arial MT"/>
                <a:cs typeface="Arial MT"/>
              </a:rPr>
              <a:t>i</a:t>
            </a:r>
            <a:r>
              <a:rPr sz="3000" dirty="0">
                <a:latin typeface="Arial MT"/>
                <a:cs typeface="Arial MT"/>
              </a:rPr>
              <a:t>] </a:t>
            </a:r>
            <a:r>
              <a:rPr sz="3000" spc="-1500" dirty="0">
                <a:latin typeface="Arial MT"/>
                <a:cs typeface="Arial MT"/>
              </a:rPr>
              <a:t>х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[R</a:t>
            </a:r>
            <a:r>
              <a:rPr sz="3000" spc="-30" baseline="-20833" dirty="0">
                <a:latin typeface="Arial MT"/>
                <a:cs typeface="Arial MT"/>
              </a:rPr>
              <a:t>j</a:t>
            </a:r>
            <a:r>
              <a:rPr sz="3000" spc="-20" dirty="0">
                <a:latin typeface="Arial MT"/>
                <a:cs typeface="Arial MT"/>
              </a:rPr>
              <a:t>]</a:t>
            </a:r>
            <a:endParaRPr sz="3000">
              <a:latin typeface="Arial MT"/>
              <a:cs typeface="Arial MT"/>
            </a:endParaRPr>
          </a:p>
          <a:p>
            <a:pPr marL="393700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93700" algn="l"/>
              </a:tabLst>
            </a:pPr>
            <a:r>
              <a:rPr sz="3000" spc="-10" dirty="0">
                <a:latin typeface="Arial MT"/>
                <a:cs typeface="Arial MT"/>
              </a:rPr>
              <a:t>2n-</a:t>
            </a:r>
            <a:r>
              <a:rPr sz="3000" dirty="0">
                <a:latin typeface="Arial MT"/>
                <a:cs typeface="Arial MT"/>
              </a:rPr>
              <a:t>bit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product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case: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high-</a:t>
            </a:r>
            <a:r>
              <a:rPr sz="3000" dirty="0">
                <a:latin typeface="Arial MT"/>
                <a:cs typeface="Arial MT"/>
              </a:rPr>
              <a:t>order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half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R(j+1)</a:t>
            </a:r>
            <a:endParaRPr sz="3000">
              <a:latin typeface="Arial MT"/>
              <a:cs typeface="Arial MT"/>
            </a:endParaRPr>
          </a:p>
          <a:p>
            <a:pPr marL="393700" marR="5202555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500380" algn="l"/>
                <a:tab pos="1660525" algn="l"/>
              </a:tabLst>
            </a:pPr>
            <a:r>
              <a:rPr sz="3000" spc="-10" dirty="0">
                <a:solidFill>
                  <a:srgbClr val="FF0000"/>
                </a:solidFill>
                <a:latin typeface="Arial MT"/>
                <a:cs typeface="Arial MT"/>
              </a:rPr>
              <a:t>Divide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	R</a:t>
            </a:r>
            <a:r>
              <a:rPr sz="3000" baseline="-20833" dirty="0">
                <a:solidFill>
                  <a:srgbClr val="FF0000"/>
                </a:solidFill>
                <a:latin typeface="Arial MT"/>
                <a:cs typeface="Arial MT"/>
              </a:rPr>
              <a:t>i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, </a:t>
            </a:r>
            <a:r>
              <a:rPr sz="3000" spc="-25" dirty="0">
                <a:solidFill>
                  <a:srgbClr val="FF0000"/>
                </a:solidFill>
                <a:latin typeface="Arial MT"/>
                <a:cs typeface="Arial MT"/>
              </a:rPr>
              <a:t>R</a:t>
            </a:r>
            <a:r>
              <a:rPr sz="3000" spc="-37" baseline="-20833" dirty="0">
                <a:solidFill>
                  <a:srgbClr val="FF0000"/>
                </a:solidFill>
                <a:latin typeface="Arial MT"/>
                <a:cs typeface="Arial MT"/>
              </a:rPr>
              <a:t>j 	</a:t>
            </a:r>
            <a:r>
              <a:rPr sz="3000" dirty="0">
                <a:latin typeface="Arial MT"/>
                <a:cs typeface="Arial MT"/>
              </a:rPr>
              <a:t>R</a:t>
            </a:r>
            <a:r>
              <a:rPr sz="3000" baseline="-20833" dirty="0">
                <a:latin typeface="Arial MT"/>
                <a:cs typeface="Arial MT"/>
              </a:rPr>
              <a:t>j</a:t>
            </a:r>
            <a:r>
              <a:rPr sz="3000" spc="390" baseline="-20833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←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[R</a:t>
            </a:r>
            <a:r>
              <a:rPr sz="3000" baseline="-20833" dirty="0">
                <a:latin typeface="Arial MT"/>
                <a:cs typeface="Arial MT"/>
              </a:rPr>
              <a:t>i</a:t>
            </a:r>
            <a:r>
              <a:rPr sz="3000" dirty="0">
                <a:latin typeface="Arial MT"/>
                <a:cs typeface="Arial MT"/>
              </a:rPr>
              <a:t>]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/ </a:t>
            </a:r>
            <a:r>
              <a:rPr sz="3000" spc="-20" dirty="0">
                <a:latin typeface="Arial MT"/>
                <a:cs typeface="Arial MT"/>
              </a:rPr>
              <a:t>[R</a:t>
            </a:r>
            <a:r>
              <a:rPr sz="3000" spc="-30" baseline="-20833" dirty="0">
                <a:latin typeface="Arial MT"/>
                <a:cs typeface="Arial MT"/>
              </a:rPr>
              <a:t>j</a:t>
            </a:r>
            <a:r>
              <a:rPr sz="3000" spc="-20" dirty="0">
                <a:latin typeface="Arial MT"/>
                <a:cs typeface="Arial MT"/>
              </a:rPr>
              <a:t>]</a:t>
            </a:r>
            <a:endParaRPr sz="3000">
              <a:latin typeface="Arial MT"/>
              <a:cs typeface="Arial MT"/>
            </a:endParaRPr>
          </a:p>
          <a:p>
            <a:pPr marL="394970">
              <a:lnSpc>
                <a:spcPct val="100000"/>
              </a:lnSpc>
              <a:spcBef>
                <a:spcPts val="640"/>
              </a:spcBef>
            </a:pPr>
            <a:r>
              <a:rPr sz="2600" dirty="0">
                <a:latin typeface="Arial MT"/>
                <a:cs typeface="Arial MT"/>
              </a:rPr>
              <a:t>Quotient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Rj,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remainder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R(j+1)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D9CE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4885</Words>
  <Application>Microsoft Office PowerPoint</Application>
  <PresentationFormat>On-screen Show (4:3)</PresentationFormat>
  <Paragraphs>467</Paragraphs>
  <Slides>103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9" baseType="lpstr">
      <vt:lpstr>Arial</vt:lpstr>
      <vt:lpstr>Arial MT</vt:lpstr>
      <vt:lpstr>Calibri</vt:lpstr>
      <vt:lpstr>Times New Roman</vt:lpstr>
      <vt:lpstr>Wingdings</vt:lpstr>
      <vt:lpstr>Office Theme</vt:lpstr>
      <vt:lpstr>MODULE-2 Addressing Modes</vt:lpstr>
      <vt:lpstr>Generating Memory Addresses</vt:lpstr>
      <vt:lpstr>Addressing Modes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Addressing Modes..</vt:lpstr>
      <vt:lpstr>Assembly Language</vt:lpstr>
      <vt:lpstr>Assembly Language</vt:lpstr>
      <vt:lpstr>Assembly Language..</vt:lpstr>
      <vt:lpstr>Assembly Language..</vt:lpstr>
      <vt:lpstr>Assembly Language..</vt:lpstr>
      <vt:lpstr>Assembly Language..</vt:lpstr>
      <vt:lpstr>Assembler Directives</vt:lpstr>
      <vt:lpstr>Assembler Directives..</vt:lpstr>
      <vt:lpstr>Assembler Directives..</vt:lpstr>
      <vt:lpstr>Assembler Directives..</vt:lpstr>
      <vt:lpstr>Assembler Directives..</vt:lpstr>
      <vt:lpstr>Assembler Directives..</vt:lpstr>
      <vt:lpstr>Assembler Directives..</vt:lpstr>
      <vt:lpstr>Assembler Directives..</vt:lpstr>
      <vt:lpstr>Assembler Directives..</vt:lpstr>
      <vt:lpstr>Assembly and Execution of Programs</vt:lpstr>
      <vt:lpstr>Assembly and Execution of Programs..</vt:lpstr>
      <vt:lpstr>Assembly and Execution of Programs..</vt:lpstr>
      <vt:lpstr>Assembly and Execution of Programs..</vt:lpstr>
      <vt:lpstr>Assembly and Execution of Programs..</vt:lpstr>
      <vt:lpstr>Number Notation</vt:lpstr>
      <vt:lpstr>Basic Input/Output Operations</vt:lpstr>
      <vt:lpstr>I/O</vt:lpstr>
      <vt:lpstr>Program-Controlled I/O Example</vt:lpstr>
      <vt:lpstr>Program-Controlled I/O Example..</vt:lpstr>
      <vt:lpstr>Program-Controlled I/O Example..</vt:lpstr>
      <vt:lpstr>Program-Controlled I/O Example..</vt:lpstr>
      <vt:lpstr>Moving a character code from the keyboard to the processor</vt:lpstr>
      <vt:lpstr>Transferring a character from the processor to the display</vt:lpstr>
      <vt:lpstr>Program-Controlled I/O Example..</vt:lpstr>
      <vt:lpstr>Program-Controlled I/O Example..</vt:lpstr>
      <vt:lpstr>Program-Controlled I/O Example..</vt:lpstr>
      <vt:lpstr>Program-Controlled I/O Example..</vt:lpstr>
      <vt:lpstr>Program-Controlled I/O Example..</vt:lpstr>
      <vt:lpstr>Program-Controlled I/O Example..</vt:lpstr>
      <vt:lpstr>Stacks and Queues</vt:lpstr>
      <vt:lpstr>Stacks</vt:lpstr>
      <vt:lpstr>Stacks..</vt:lpstr>
      <vt:lpstr>Stacks..</vt:lpstr>
      <vt:lpstr>Stacks..</vt:lpstr>
      <vt:lpstr>Stacks..</vt:lpstr>
      <vt:lpstr>Stacks..</vt:lpstr>
      <vt:lpstr>Stacks..</vt:lpstr>
      <vt:lpstr>Stacks..</vt:lpstr>
      <vt:lpstr>Stacks..</vt:lpstr>
      <vt:lpstr>Queues</vt:lpstr>
      <vt:lpstr>Differences between Stacks and Queues</vt:lpstr>
      <vt:lpstr>Queues..</vt:lpstr>
      <vt:lpstr>Subroutines</vt:lpstr>
      <vt:lpstr>Subroutines..</vt:lpstr>
      <vt:lpstr>Subroutines..</vt:lpstr>
      <vt:lpstr>Subroutines..</vt:lpstr>
      <vt:lpstr>Subroutines..</vt:lpstr>
      <vt:lpstr>Subroutines..</vt:lpstr>
      <vt:lpstr>Subroutines..</vt:lpstr>
      <vt:lpstr>Subroutine Nesting and the Processor Stack</vt:lpstr>
      <vt:lpstr>Subroutine Nesting and the Processor Stack..</vt:lpstr>
      <vt:lpstr>Subroutine Nesting and the Processor Stack..</vt:lpstr>
      <vt:lpstr>Subroutine Nesting and the Processor Stack..</vt:lpstr>
      <vt:lpstr>Parameter Passing</vt:lpstr>
      <vt:lpstr>Parameter Passing..</vt:lpstr>
      <vt:lpstr>Parameter Passing..</vt:lpstr>
      <vt:lpstr>Parameter Passing..</vt:lpstr>
      <vt:lpstr>Parameter Passing..</vt:lpstr>
      <vt:lpstr>Parameter Passing..</vt:lpstr>
      <vt:lpstr>Parameter Passing by Value and by Reference</vt:lpstr>
      <vt:lpstr>Additional Instructions</vt:lpstr>
      <vt:lpstr>Logic Instructions</vt:lpstr>
      <vt:lpstr>Logic Instructions..</vt:lpstr>
      <vt:lpstr>Logic Instructions..</vt:lpstr>
      <vt:lpstr>Logic Instructions..</vt:lpstr>
      <vt:lpstr>Shift and Rotate Instructions</vt:lpstr>
      <vt:lpstr>Logical Shifts</vt:lpstr>
      <vt:lpstr>Logical Shifts..</vt:lpstr>
      <vt:lpstr>Arithmetic Shifts</vt:lpstr>
      <vt:lpstr>Arithmetic Shifts</vt:lpstr>
      <vt:lpstr>Rotate Operations</vt:lpstr>
      <vt:lpstr>Rotate Operations..</vt:lpstr>
      <vt:lpstr>Rotate Operations..</vt:lpstr>
      <vt:lpstr>Digit-Packing Example</vt:lpstr>
      <vt:lpstr>Digit-Packing Example</vt:lpstr>
      <vt:lpstr>Multiplication and Division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Organization and Architecture - Machine Instructions and Programs - Part 2</dc:title>
  <dc:creator>Shrishail Bhat</dc:creator>
  <cp:lastModifiedBy>HP</cp:lastModifiedBy>
  <cp:revision>1</cp:revision>
  <dcterms:created xsi:type="dcterms:W3CDTF">2025-04-28T13:23:13Z</dcterms:created>
  <dcterms:modified xsi:type="dcterms:W3CDTF">2025-04-28T13:24:16Z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2025-04-28T00:00:00Z</vt:filetime>
  </property>
  <property fmtid="{D5CDD505-2E9C-101B-9397-08002B2CF9AE}" pid="5" name="Producer">
    <vt:lpwstr>Microsoft® PowerPoint® 2016</vt:lpwstr>
  </property>
</Properties>
</file>