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presProps" Target="pres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768597" y="1450924"/>
            <a:ext cx="1612264" cy="636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332221" y="2186813"/>
            <a:ext cx="3051175" cy="35388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6244" y="115570"/>
            <a:ext cx="8071510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6244" y="1094358"/>
            <a:ext cx="8043545" cy="4476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37.jp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42.jp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5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1295" y="2963367"/>
            <a:ext cx="489331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COMPUTER</a:t>
            </a:r>
            <a:r>
              <a:rPr spc="-80" dirty="0"/>
              <a:t> </a:t>
            </a:r>
            <a:r>
              <a:rPr spc="-10" dirty="0"/>
              <a:t>ORGANIZATION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65947" y="153923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3400" y="152400"/>
            <a:ext cx="118872" cy="11887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1040" y="152400"/>
            <a:ext cx="118871" cy="11887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88680" y="152400"/>
            <a:ext cx="115824" cy="11887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53400" y="320040"/>
            <a:ext cx="118872" cy="11582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21040" y="320040"/>
            <a:ext cx="118871" cy="11582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88680" y="320040"/>
            <a:ext cx="115824" cy="11582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56319" y="320040"/>
            <a:ext cx="109727" cy="11582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3400" y="487680"/>
            <a:ext cx="118872" cy="10972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21040" y="487680"/>
            <a:ext cx="118871" cy="10972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88680" y="487680"/>
            <a:ext cx="115824" cy="10972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656319" y="487680"/>
            <a:ext cx="109727" cy="10972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827007" y="487680"/>
            <a:ext cx="118872" cy="10972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53400" y="655319"/>
            <a:ext cx="118872" cy="12191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21040" y="655319"/>
            <a:ext cx="118871" cy="12191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488680" y="655319"/>
            <a:ext cx="115824" cy="12191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6319" y="655319"/>
            <a:ext cx="109727" cy="12191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153400" y="822960"/>
            <a:ext cx="118872" cy="12191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21040" y="822960"/>
            <a:ext cx="118871" cy="12191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488680" y="822960"/>
            <a:ext cx="115824" cy="12191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6319" y="822960"/>
            <a:ext cx="109727" cy="12191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827007" y="822960"/>
            <a:ext cx="118872" cy="12191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153400" y="990600"/>
            <a:ext cx="118872" cy="118872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321040" y="990600"/>
            <a:ext cx="118871" cy="118872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488680" y="990600"/>
            <a:ext cx="115824" cy="11887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656319" y="990600"/>
            <a:ext cx="109727" cy="118872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53400" y="1161288"/>
            <a:ext cx="118872" cy="10972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21040" y="1161288"/>
            <a:ext cx="118871" cy="10972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488680" y="1161288"/>
            <a:ext cx="115824" cy="109727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656319" y="1161288"/>
            <a:ext cx="109727" cy="109727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321040" y="1328927"/>
            <a:ext cx="118871" cy="118872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656319" y="1328927"/>
            <a:ext cx="109727" cy="118872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536244" y="721758"/>
            <a:ext cx="7924165" cy="4772660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b="1" dirty="0">
                <a:latin typeface="Times New Roman"/>
                <a:cs typeface="Times New Roman"/>
              </a:rPr>
              <a:t>Course</a:t>
            </a:r>
            <a:r>
              <a:rPr sz="2000" b="1" spc="-10" dirty="0">
                <a:latin typeface="Times New Roman"/>
                <a:cs typeface="Times New Roman"/>
              </a:rPr>
              <a:t> objectives:</a:t>
            </a:r>
            <a:r>
              <a:rPr sz="2000" b="1" spc="-9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This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course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will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enable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students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to</a:t>
            </a:r>
            <a:endParaRPr sz="20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105"/>
              </a:spcBef>
              <a:buFont typeface="Symbol"/>
              <a:buChar char=""/>
              <a:tabLst>
                <a:tab pos="356870" algn="l"/>
              </a:tabLst>
            </a:pPr>
            <a:r>
              <a:rPr sz="2000" spc="-10" dirty="0">
                <a:latin typeface="Calibri"/>
                <a:cs typeface="Calibri"/>
              </a:rPr>
              <a:t>Understand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basics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computer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organization: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structure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operation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360"/>
              </a:spcBef>
            </a:pPr>
            <a:r>
              <a:rPr sz="2000" dirty="0">
                <a:latin typeface="Calibri"/>
                <a:cs typeface="Calibri"/>
              </a:rPr>
              <a:t>of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computers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their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peripherals.</a:t>
            </a:r>
            <a:endParaRPr sz="2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60"/>
              </a:spcBef>
              <a:buFont typeface="Symbol"/>
              <a:buChar char=""/>
              <a:tabLst>
                <a:tab pos="356870" algn="l"/>
                <a:tab pos="1750060" algn="l"/>
                <a:tab pos="2277745" algn="l"/>
                <a:tab pos="3387725" algn="l"/>
                <a:tab pos="3780790" algn="l"/>
                <a:tab pos="4942205" algn="l"/>
                <a:tab pos="5347970" algn="l"/>
                <a:tab pos="6619240" algn="l"/>
                <a:tab pos="7025005" algn="l"/>
              </a:tabLst>
            </a:pPr>
            <a:r>
              <a:rPr sz="2000" spc="-10" dirty="0">
                <a:latin typeface="Calibri"/>
                <a:cs typeface="Calibri"/>
              </a:rPr>
              <a:t>Understand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the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concepts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of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programs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as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sequences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or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machine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365"/>
              </a:spcBef>
            </a:pPr>
            <a:r>
              <a:rPr sz="2000" spc="-10" dirty="0">
                <a:latin typeface="Calibri"/>
                <a:cs typeface="Calibri"/>
              </a:rPr>
              <a:t>instructions.</a:t>
            </a:r>
            <a:endParaRPr sz="2000">
              <a:latin typeface="Calibri"/>
              <a:cs typeface="Calibri"/>
            </a:endParaRPr>
          </a:p>
          <a:p>
            <a:pPr marL="356870" marR="11430" indent="-344805">
              <a:lnSpc>
                <a:spcPct val="114999"/>
              </a:lnSpc>
              <a:buFont typeface="Symbol"/>
              <a:buChar char=""/>
              <a:tabLst>
                <a:tab pos="356870" algn="l"/>
              </a:tabLst>
            </a:pPr>
            <a:r>
              <a:rPr sz="2000" dirty="0">
                <a:latin typeface="Calibri"/>
                <a:cs typeface="Calibri"/>
              </a:rPr>
              <a:t>Expose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different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ways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communicating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with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I/O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devices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standard </a:t>
            </a:r>
            <a:r>
              <a:rPr sz="2000" dirty="0">
                <a:latin typeface="Calibri"/>
                <a:cs typeface="Calibri"/>
              </a:rPr>
              <a:t>I/O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interfaces.</a:t>
            </a:r>
            <a:endParaRPr sz="2000">
              <a:latin typeface="Calibri"/>
              <a:cs typeface="Calibri"/>
            </a:endParaRPr>
          </a:p>
          <a:p>
            <a:pPr marL="356870" marR="7620" indent="-344805">
              <a:lnSpc>
                <a:spcPct val="114999"/>
              </a:lnSpc>
              <a:spcBef>
                <a:spcPts val="5"/>
              </a:spcBef>
              <a:buFont typeface="Symbol"/>
              <a:buChar char=""/>
              <a:tabLst>
                <a:tab pos="356870" algn="l"/>
              </a:tabLst>
            </a:pPr>
            <a:r>
              <a:rPr sz="2000" dirty="0">
                <a:latin typeface="Calibri"/>
                <a:cs typeface="Calibri"/>
              </a:rPr>
              <a:t>Describe</a:t>
            </a:r>
            <a:r>
              <a:rPr sz="2000" spc="3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hierarchical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memory</a:t>
            </a:r>
            <a:r>
              <a:rPr sz="2000" spc="3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systems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including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cache</a:t>
            </a:r>
            <a:r>
              <a:rPr sz="2000" spc="3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memories</a:t>
            </a:r>
            <a:r>
              <a:rPr sz="2000" spc="37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and </a:t>
            </a:r>
            <a:r>
              <a:rPr sz="2000" dirty="0">
                <a:latin typeface="Calibri"/>
                <a:cs typeface="Calibri"/>
              </a:rPr>
              <a:t>virtual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memory.</a:t>
            </a:r>
            <a:endParaRPr sz="2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60"/>
              </a:spcBef>
              <a:buFont typeface="Symbol"/>
              <a:buChar char=""/>
              <a:tabLst>
                <a:tab pos="356870" algn="l"/>
              </a:tabLst>
            </a:pPr>
            <a:r>
              <a:rPr sz="2000" dirty="0">
                <a:latin typeface="Calibri"/>
                <a:cs typeface="Calibri"/>
              </a:rPr>
              <a:t>Describe</a:t>
            </a:r>
            <a:r>
              <a:rPr sz="2000" spc="4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arithmetic</a:t>
            </a:r>
            <a:r>
              <a:rPr sz="2000" spc="4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logical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operations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with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integer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floating-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360"/>
              </a:spcBef>
            </a:pPr>
            <a:r>
              <a:rPr sz="2000" dirty="0">
                <a:latin typeface="Calibri"/>
                <a:cs typeface="Calibri"/>
              </a:rPr>
              <a:t>point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operands.</a:t>
            </a:r>
            <a:endParaRPr sz="2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65"/>
              </a:spcBef>
              <a:buFont typeface="Symbol"/>
              <a:buChar char=""/>
              <a:tabLst>
                <a:tab pos="356870" algn="l"/>
              </a:tabLst>
            </a:pPr>
            <a:r>
              <a:rPr sz="2000" dirty="0">
                <a:latin typeface="Calibri"/>
                <a:cs typeface="Calibri"/>
              </a:rPr>
              <a:t>Understand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basic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processing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unit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organization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simple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processor,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359"/>
              </a:spcBef>
            </a:pPr>
            <a:r>
              <a:rPr sz="2000" dirty="0">
                <a:latin typeface="Calibri"/>
                <a:cs typeface="Calibri"/>
              </a:rPr>
              <a:t>concept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pipelining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other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large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computing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systems.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244" y="835656"/>
            <a:ext cx="2199005" cy="68389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800" b="1" dirty="0">
                <a:latin typeface="Arial"/>
                <a:cs typeface="Arial"/>
              </a:rPr>
              <a:t>Module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-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43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  <a:tab pos="1167765" algn="l"/>
              </a:tabLst>
            </a:pPr>
            <a:r>
              <a:rPr sz="1800" b="1" spc="-10" dirty="0">
                <a:latin typeface="Arial"/>
                <a:cs typeface="Arial"/>
              </a:rPr>
              <a:t>Basic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0" dirty="0">
                <a:latin typeface="Arial"/>
                <a:cs typeface="Arial"/>
              </a:rPr>
              <a:t>Structure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08173" y="835656"/>
            <a:ext cx="5856605" cy="673261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  <a:tabLst>
                <a:tab pos="427355" algn="l"/>
                <a:tab pos="2390775" algn="l"/>
                <a:tab pos="3515995" algn="l"/>
                <a:tab pos="3905885" algn="l"/>
                <a:tab pos="5284470" algn="l"/>
              </a:tabLst>
            </a:pPr>
            <a:endParaRPr lang="en-US" sz="1800" b="1" spc="-2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  <a:tabLst>
                <a:tab pos="427355" algn="l"/>
                <a:tab pos="2390775" algn="l"/>
                <a:tab pos="3515995" algn="l"/>
                <a:tab pos="3905885" algn="l"/>
                <a:tab pos="5284470" algn="l"/>
              </a:tabLst>
            </a:pPr>
            <a:r>
              <a:rPr sz="1800" b="1" spc="-25" dirty="0">
                <a:latin typeface="Arial"/>
                <a:cs typeface="Arial"/>
              </a:rPr>
              <a:t>of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0" dirty="0">
                <a:latin typeface="Arial"/>
                <a:cs typeface="Arial"/>
              </a:rPr>
              <a:t>Computers</a:t>
            </a:r>
            <a:r>
              <a:rPr sz="1800" spc="-10" dirty="0">
                <a:latin typeface="Microsoft Sans Serif"/>
                <a:cs typeface="Microsoft Sans Serif"/>
              </a:rPr>
              <a:t>Basic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Structure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25" dirty="0">
                <a:latin typeface="Microsoft Sans Serif"/>
                <a:cs typeface="Microsoft Sans Serif"/>
              </a:rPr>
              <a:t>of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Computers: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Basic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0668" y="1493901"/>
            <a:ext cx="788543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Operational</a:t>
            </a:r>
            <a:r>
              <a:rPr sz="1800" spc="10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Concepts,</a:t>
            </a:r>
            <a:r>
              <a:rPr sz="1800" spc="10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Bus</a:t>
            </a:r>
            <a:r>
              <a:rPr sz="1800" spc="10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Structures,</a:t>
            </a:r>
            <a:r>
              <a:rPr sz="1800" spc="10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Performance</a:t>
            </a:r>
            <a:r>
              <a:rPr sz="1800" spc="105" dirty="0">
                <a:latin typeface="Microsoft Sans Serif"/>
                <a:cs typeface="Microsoft Sans Serif"/>
              </a:rPr>
              <a:t>  </a:t>
            </a:r>
            <a:r>
              <a:rPr sz="1800" spc="470" dirty="0">
                <a:latin typeface="Microsoft Sans Serif"/>
                <a:cs typeface="Microsoft Sans Serif"/>
              </a:rPr>
              <a:t>–</a:t>
            </a:r>
            <a:r>
              <a:rPr sz="1800" spc="8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Processor</a:t>
            </a:r>
            <a:r>
              <a:rPr sz="1800" spc="105" dirty="0">
                <a:latin typeface="Microsoft Sans Serif"/>
                <a:cs typeface="Microsoft Sans Serif"/>
              </a:rPr>
              <a:t>  </a:t>
            </a:r>
            <a:r>
              <a:rPr sz="1800" spc="-10" dirty="0">
                <a:latin typeface="Microsoft Sans Serif"/>
                <a:cs typeface="Microsoft Sans Serif"/>
              </a:rPr>
              <a:t>Clock, </a:t>
            </a:r>
            <a:r>
              <a:rPr sz="1800" dirty="0">
                <a:latin typeface="Microsoft Sans Serif"/>
                <a:cs typeface="Microsoft Sans Serif"/>
              </a:rPr>
              <a:t>Basic</a:t>
            </a:r>
            <a:r>
              <a:rPr sz="1800" spc="25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Performance</a:t>
            </a:r>
            <a:r>
              <a:rPr sz="1800" spc="25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Equation,</a:t>
            </a:r>
            <a:r>
              <a:rPr sz="1800" spc="24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Clock</a:t>
            </a:r>
            <a:r>
              <a:rPr sz="1800" spc="25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Rate,</a:t>
            </a:r>
            <a:r>
              <a:rPr sz="1800" spc="24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Performance</a:t>
            </a:r>
            <a:r>
              <a:rPr sz="1800" spc="250" dirty="0">
                <a:latin typeface="Microsoft Sans Serif"/>
                <a:cs typeface="Microsoft Sans Serif"/>
              </a:rPr>
              <a:t>  </a:t>
            </a:r>
            <a:r>
              <a:rPr sz="1800" spc="-10" dirty="0">
                <a:latin typeface="Microsoft Sans Serif"/>
                <a:cs typeface="Microsoft Sans Serif"/>
              </a:rPr>
              <a:t>Measurement. </a:t>
            </a:r>
            <a:r>
              <a:rPr sz="1800" dirty="0">
                <a:latin typeface="Microsoft Sans Serif"/>
                <a:cs typeface="Microsoft Sans Serif"/>
              </a:rPr>
              <a:t>Machine</a:t>
            </a:r>
            <a:r>
              <a:rPr sz="1800" spc="17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Instructions</a:t>
            </a:r>
            <a:r>
              <a:rPr sz="1800" spc="16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16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Programs:</a:t>
            </a:r>
            <a:r>
              <a:rPr sz="1800" spc="16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Memory</a:t>
            </a:r>
            <a:r>
              <a:rPr sz="1800" spc="16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Location</a:t>
            </a:r>
            <a:r>
              <a:rPr sz="1800" spc="15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170" dirty="0">
                <a:latin typeface="Microsoft Sans Serif"/>
                <a:cs typeface="Microsoft Sans Serif"/>
              </a:rPr>
              <a:t>  </a:t>
            </a:r>
            <a:r>
              <a:rPr sz="1800" spc="-10" dirty="0">
                <a:latin typeface="Microsoft Sans Serif"/>
                <a:cs typeface="Microsoft Sans Serif"/>
              </a:rPr>
              <a:t>Addresses, </a:t>
            </a:r>
            <a:r>
              <a:rPr sz="1800" dirty="0">
                <a:latin typeface="Microsoft Sans Serif"/>
                <a:cs typeface="Microsoft Sans Serif"/>
              </a:rPr>
              <a:t>Memory</a:t>
            </a:r>
            <a:r>
              <a:rPr sz="1800" spc="4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Operations,</a:t>
            </a:r>
            <a:r>
              <a:rPr sz="1800" spc="5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Instructions</a:t>
            </a:r>
            <a:r>
              <a:rPr sz="1800" spc="5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5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Instruction</a:t>
            </a:r>
            <a:r>
              <a:rPr sz="1800" spc="4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Sequencing,</a:t>
            </a:r>
            <a:r>
              <a:rPr sz="1800" spc="55" dirty="0">
                <a:latin typeface="Microsoft Sans Serif"/>
                <a:cs typeface="Microsoft Sans Serif"/>
              </a:rPr>
              <a:t>  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6244" y="2866135"/>
            <a:ext cx="276161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800" b="1" dirty="0">
                <a:latin typeface="Arial"/>
                <a:cs typeface="Arial"/>
              </a:rPr>
              <a:t>Module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-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0" dirty="0">
                <a:latin typeface="Arial"/>
                <a:cs typeface="Arial"/>
              </a:rPr>
              <a:t>2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9855" y="3239630"/>
            <a:ext cx="788411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indent="-285750" algn="l">
              <a:buSzPct val="102000"/>
              <a:buFont typeface="Arial" panose="020B0604020202020204" pitchFamily="34" charset="0"/>
              <a:buChar char="•"/>
            </a:pPr>
            <a:r>
              <a:rPr lang="en-US" sz="1800" b="1" i="0" strike="noStrike" baseline="0" dirty="0">
                <a:solidFill>
                  <a:srgbClr val="11111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Addressing Modes</a:t>
            </a:r>
            <a:r>
              <a:rPr lang="en-US" sz="1800" b="1" i="0" strike="noStrike" baseline="0" dirty="0">
                <a:solidFill>
                  <a:srgbClr val="414242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</a:t>
            </a:r>
            <a:r>
              <a:rPr lang="en-US" sz="1800" b="1" i="0" strike="noStrike" baseline="0" dirty="0">
                <a:solidFill>
                  <a:srgbClr val="11111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Assembly Language</a:t>
            </a:r>
            <a:r>
              <a:rPr lang="en-US" sz="1800" b="1" i="0" strike="noStrike" baseline="0" dirty="0">
                <a:solidFill>
                  <a:srgbClr val="2F313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</a:t>
            </a:r>
            <a:r>
              <a:rPr lang="en-US" sz="1800" b="1" i="0" strike="noStrike" baseline="0" dirty="0">
                <a:solidFill>
                  <a:srgbClr val="11111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Basic Input and Output Operations</a:t>
            </a:r>
            <a:r>
              <a:rPr lang="en-US" sz="1800" b="1" i="0" strike="noStrike" baseline="0" dirty="0">
                <a:solidFill>
                  <a:srgbClr val="2F313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</a:t>
            </a:r>
            <a:r>
              <a:rPr lang="en-US" sz="1800" b="1" i="0" strike="noStrike" baseline="0" dirty="0">
                <a:solidFill>
                  <a:srgbClr val="11111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Stacks and </a:t>
            </a:r>
            <a:r>
              <a:rPr lang="en-IN" sz="1800" b="1" i="0" strike="noStrike" baseline="0" dirty="0">
                <a:solidFill>
                  <a:srgbClr val="11111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Queues</a:t>
            </a:r>
            <a:r>
              <a:rPr lang="en-IN" sz="1800" b="1" i="0" strike="noStrike" baseline="0" dirty="0">
                <a:solidFill>
                  <a:srgbClr val="2F313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</a:t>
            </a:r>
            <a:r>
              <a:rPr lang="en-IN" sz="1800" b="1" i="0" strike="noStrike" baseline="0" dirty="0">
                <a:solidFill>
                  <a:srgbClr val="11111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Subroutines</a:t>
            </a:r>
            <a:r>
              <a:rPr lang="en-IN" sz="1800" b="1" i="0" strike="noStrike" baseline="0" dirty="0">
                <a:solidFill>
                  <a:srgbClr val="2F313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</a:t>
            </a:r>
            <a:r>
              <a:rPr lang="en-IN" sz="1800" b="1" i="0" strike="noStrike" baseline="0" dirty="0">
                <a:solidFill>
                  <a:srgbClr val="11111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Additional Instructions  </a:t>
            </a:r>
          </a:p>
          <a:p>
            <a:pPr algn="l"/>
            <a:endParaRPr lang="en-IN" b="1" i="0" strike="noStrike" baseline="0" dirty="0">
              <a:solidFill>
                <a:srgbClr val="11111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/>
            <a:r>
              <a:rPr lang="en-US" sz="18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Modu</a:t>
            </a:r>
            <a:r>
              <a:rPr lang="en-US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le-3</a:t>
            </a:r>
            <a:endParaRPr sz="18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8600" y="4444122"/>
            <a:ext cx="8229600" cy="26597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b="1" dirty="0">
                <a:latin typeface="Arial"/>
                <a:cs typeface="Arial"/>
              </a:rPr>
              <a:t>Input/Output</a:t>
            </a:r>
            <a:r>
              <a:rPr sz="1800" b="1" spc="434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Organization</a:t>
            </a:r>
            <a:r>
              <a:rPr sz="1800" dirty="0">
                <a:latin typeface="Microsoft Sans Serif"/>
                <a:cs typeface="Microsoft Sans Serif"/>
              </a:rPr>
              <a:t>:</a:t>
            </a:r>
            <a:r>
              <a:rPr sz="1800" spc="4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Accessing</a:t>
            </a:r>
            <a:r>
              <a:rPr sz="1800" spc="459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I/O</a:t>
            </a:r>
            <a:r>
              <a:rPr sz="1800" spc="4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Devices,</a:t>
            </a:r>
            <a:r>
              <a:rPr sz="1800" spc="4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Interrupts</a:t>
            </a:r>
            <a:r>
              <a:rPr sz="1800" spc="450" dirty="0">
                <a:latin typeface="Microsoft Sans Serif"/>
                <a:cs typeface="Microsoft Sans Serif"/>
              </a:rPr>
              <a:t> </a:t>
            </a:r>
            <a:r>
              <a:rPr sz="1800" spc="470" dirty="0">
                <a:latin typeface="Microsoft Sans Serif"/>
                <a:cs typeface="Microsoft Sans Serif"/>
              </a:rPr>
              <a:t>–</a:t>
            </a:r>
            <a:r>
              <a:rPr sz="1800" spc="4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Interrupt 	</a:t>
            </a:r>
            <a:r>
              <a:rPr sz="1800" dirty="0">
                <a:latin typeface="Microsoft Sans Serif"/>
                <a:cs typeface="Microsoft Sans Serif"/>
              </a:rPr>
              <a:t>Hardware,</a:t>
            </a:r>
            <a:r>
              <a:rPr sz="1800" spc="6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Enabling</a:t>
            </a:r>
            <a:r>
              <a:rPr sz="1800" spc="6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5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Disabling</a:t>
            </a:r>
            <a:r>
              <a:rPr sz="1800" spc="6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Interrupts,</a:t>
            </a:r>
            <a:r>
              <a:rPr sz="1800" spc="6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Handling</a:t>
            </a:r>
            <a:r>
              <a:rPr sz="1800" spc="5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Multiple</a:t>
            </a:r>
            <a:r>
              <a:rPr sz="1800" spc="65" dirty="0">
                <a:latin typeface="Microsoft Sans Serif"/>
                <a:cs typeface="Microsoft Sans Serif"/>
              </a:rPr>
              <a:t>  </a:t>
            </a:r>
            <a:r>
              <a:rPr sz="1800" spc="-10" dirty="0">
                <a:latin typeface="Microsoft Sans Serif"/>
                <a:cs typeface="Microsoft Sans Serif"/>
              </a:rPr>
              <a:t>Devices, 	</a:t>
            </a:r>
            <a:r>
              <a:rPr sz="1800" dirty="0">
                <a:latin typeface="Microsoft Sans Serif"/>
                <a:cs typeface="Microsoft Sans Serif"/>
              </a:rPr>
              <a:t>Controlling</a:t>
            </a:r>
            <a:r>
              <a:rPr sz="1800" spc="7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Device</a:t>
            </a:r>
            <a:r>
              <a:rPr sz="1800" spc="6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Requests,</a:t>
            </a:r>
            <a:r>
              <a:rPr sz="1800" spc="5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Exceptions,</a:t>
            </a:r>
            <a:r>
              <a:rPr sz="1800" spc="7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Direct</a:t>
            </a:r>
            <a:r>
              <a:rPr sz="1800" spc="7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Memory</a:t>
            </a:r>
            <a:r>
              <a:rPr sz="1800" spc="5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Access</a:t>
            </a:r>
          </a:p>
          <a:p>
            <a:pPr marL="12700">
              <a:lnSpc>
                <a:spcPct val="100000"/>
              </a:lnSpc>
              <a:spcBef>
                <a:spcPts val="434"/>
              </a:spcBef>
              <a:tabLst>
                <a:tab pos="5576570" algn="l"/>
              </a:tabLst>
            </a:pPr>
            <a:endParaRPr lang="en-US" sz="1800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  <a:tabLst>
                <a:tab pos="5576570" algn="l"/>
              </a:tabLst>
            </a:pPr>
            <a:r>
              <a:rPr sz="1800" b="1" dirty="0">
                <a:latin typeface="Arial"/>
                <a:cs typeface="Arial"/>
              </a:rPr>
              <a:t>Module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-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lang="en-US" b="1" spc="-50" dirty="0">
                <a:latin typeface="Arial"/>
                <a:cs typeface="Arial"/>
              </a:rPr>
              <a:t>4</a:t>
            </a:r>
            <a:r>
              <a:rPr sz="1800" b="1" dirty="0">
                <a:latin typeface="Arial"/>
                <a:cs typeface="Arial"/>
              </a:rPr>
              <a:t>	</a:t>
            </a:r>
            <a:endParaRPr sz="1800" dirty="0">
              <a:latin typeface="Arial"/>
              <a:cs typeface="Arial"/>
            </a:endParaRPr>
          </a:p>
          <a:p>
            <a:pPr marL="356870" marR="5080" indent="-344805" algn="just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b="1" dirty="0">
                <a:latin typeface="Arial"/>
                <a:cs typeface="Arial"/>
              </a:rPr>
              <a:t>Memory</a:t>
            </a:r>
            <a:r>
              <a:rPr sz="1800" b="1" spc="37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System</a:t>
            </a:r>
            <a:r>
              <a:rPr sz="1800" dirty="0">
                <a:latin typeface="Microsoft Sans Serif"/>
                <a:cs typeface="Microsoft Sans Serif"/>
              </a:rPr>
              <a:t>:</a:t>
            </a:r>
            <a:r>
              <a:rPr sz="1800" spc="4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Basic</a:t>
            </a:r>
            <a:r>
              <a:rPr sz="1800" spc="49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Concepts,</a:t>
            </a:r>
            <a:r>
              <a:rPr sz="1800" spc="49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Semiconductor</a:t>
            </a:r>
            <a:r>
              <a:rPr sz="1800" spc="4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RAM</a:t>
            </a:r>
            <a:r>
              <a:rPr sz="1800" spc="4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Memories,</a:t>
            </a:r>
            <a:r>
              <a:rPr sz="1800" spc="49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Read </a:t>
            </a:r>
            <a:r>
              <a:rPr sz="1800" dirty="0">
                <a:latin typeface="Microsoft Sans Serif"/>
                <a:cs typeface="Microsoft Sans Serif"/>
              </a:rPr>
              <a:t>Only</a:t>
            </a:r>
            <a:r>
              <a:rPr sz="1800" spc="17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Memories,</a:t>
            </a:r>
            <a:r>
              <a:rPr sz="1800" spc="16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Speed,</a:t>
            </a:r>
            <a:r>
              <a:rPr sz="1800" spc="17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Size,</a:t>
            </a:r>
            <a:r>
              <a:rPr sz="1800" spc="16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17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Cost,</a:t>
            </a:r>
            <a:r>
              <a:rPr sz="1800" spc="16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Cache</a:t>
            </a:r>
            <a:r>
              <a:rPr sz="1800" spc="17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Memories</a:t>
            </a:r>
            <a:r>
              <a:rPr sz="1800" spc="160" dirty="0">
                <a:latin typeface="Microsoft Sans Serif"/>
                <a:cs typeface="Microsoft Sans Serif"/>
              </a:rPr>
              <a:t>  </a:t>
            </a:r>
            <a:r>
              <a:rPr sz="1800" spc="470" dirty="0">
                <a:latin typeface="Microsoft Sans Serif"/>
                <a:cs typeface="Microsoft Sans Serif"/>
              </a:rPr>
              <a:t>–</a:t>
            </a:r>
            <a:r>
              <a:rPr sz="1800" spc="165" dirty="0">
                <a:latin typeface="Microsoft Sans Serif"/>
                <a:cs typeface="Microsoft Sans Serif"/>
              </a:rPr>
              <a:t>  </a:t>
            </a:r>
            <a:r>
              <a:rPr sz="1800" spc="-10" dirty="0">
                <a:latin typeface="Microsoft Sans Serif"/>
                <a:cs typeface="Microsoft Sans Serif"/>
              </a:rPr>
              <a:t>Mapping </a:t>
            </a:r>
            <a:r>
              <a:rPr sz="1800" dirty="0">
                <a:latin typeface="Microsoft Sans Serif"/>
                <a:cs typeface="Microsoft Sans Serif"/>
              </a:rPr>
              <a:t>Functions,</a:t>
            </a:r>
            <a:r>
              <a:rPr sz="1800" spc="9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Replacement</a:t>
            </a:r>
            <a:r>
              <a:rPr sz="1800" spc="8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Algorithms,</a:t>
            </a:r>
            <a:r>
              <a:rPr sz="1800" spc="9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Performance</a:t>
            </a:r>
            <a:r>
              <a:rPr sz="1800" spc="10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Considerations,</a:t>
            </a:r>
            <a:r>
              <a:rPr sz="1800" spc="110" dirty="0">
                <a:latin typeface="Microsoft Sans Serif"/>
                <a:cs typeface="Microsoft Sans Serif"/>
              </a:rPr>
              <a:t>  </a:t>
            </a:r>
            <a:r>
              <a:rPr sz="1800" spc="-10" dirty="0">
                <a:latin typeface="Microsoft Sans Serif"/>
                <a:cs typeface="Microsoft Sans Serif"/>
              </a:rPr>
              <a:t>Virtual </a:t>
            </a:r>
            <a:r>
              <a:rPr sz="1800" dirty="0">
                <a:latin typeface="Microsoft Sans Serif"/>
                <a:cs typeface="Microsoft Sans Serif"/>
              </a:rPr>
              <a:t>Memories,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Secondary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Storage.</a:t>
            </a:r>
            <a:endParaRPr sz="1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533400" y="762000"/>
            <a:ext cx="8077200" cy="2241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just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444"/>
              <a:tabLst>
                <a:tab pos="356870" algn="l"/>
              </a:tabLst>
            </a:pPr>
            <a:r>
              <a:rPr lang="en-US" sz="1800" b="1" dirty="0">
                <a:latin typeface="Arial"/>
                <a:cs typeface="Arial"/>
              </a:rPr>
              <a:t>Module-5</a:t>
            </a:r>
          </a:p>
          <a:p>
            <a:pPr marL="12065" marR="5080" algn="just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444"/>
              <a:tabLst>
                <a:tab pos="356870" algn="l"/>
              </a:tabLst>
            </a:pPr>
            <a:r>
              <a:rPr sz="1800" b="1" dirty="0">
                <a:latin typeface="Arial"/>
                <a:cs typeface="Arial"/>
              </a:rPr>
              <a:t>Basic</a:t>
            </a:r>
            <a:r>
              <a:rPr sz="1800" b="1" spc="15" dirty="0">
                <a:latin typeface="Arial"/>
                <a:cs typeface="Arial"/>
              </a:rPr>
              <a:t>  </a:t>
            </a:r>
            <a:r>
              <a:rPr sz="1800" b="1" dirty="0">
                <a:latin typeface="Arial"/>
                <a:cs typeface="Arial"/>
              </a:rPr>
              <a:t>Processing</a:t>
            </a:r>
            <a:r>
              <a:rPr sz="1800" b="1" spc="15" dirty="0">
                <a:latin typeface="Arial"/>
                <a:cs typeface="Arial"/>
              </a:rPr>
              <a:t>  </a:t>
            </a:r>
            <a:r>
              <a:rPr sz="1800" b="1" dirty="0">
                <a:latin typeface="Arial"/>
                <a:cs typeface="Arial"/>
              </a:rPr>
              <a:t>Unit</a:t>
            </a:r>
            <a:r>
              <a:rPr sz="1800" dirty="0">
                <a:latin typeface="Microsoft Sans Serif"/>
                <a:cs typeface="Microsoft Sans Serif"/>
              </a:rPr>
              <a:t>:</a:t>
            </a:r>
            <a:r>
              <a:rPr sz="1800" spc="3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Some</a:t>
            </a:r>
            <a:r>
              <a:rPr sz="1800" spc="3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Fundamental</a:t>
            </a:r>
            <a:r>
              <a:rPr sz="1800" spc="4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Concepts,</a:t>
            </a:r>
            <a:r>
              <a:rPr sz="1800" spc="2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Execution</a:t>
            </a:r>
            <a:r>
              <a:rPr sz="1800" spc="4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25" dirty="0">
                <a:latin typeface="Microsoft Sans Serif"/>
                <a:cs typeface="Microsoft Sans Serif"/>
              </a:rPr>
              <a:t>  </a:t>
            </a:r>
            <a:r>
              <a:rPr sz="1800" spc="-50" dirty="0">
                <a:latin typeface="Microsoft Sans Serif"/>
                <a:cs typeface="Microsoft Sans Serif"/>
              </a:rPr>
              <a:t>a </a:t>
            </a:r>
            <a:r>
              <a:rPr sz="1800" dirty="0">
                <a:latin typeface="Microsoft Sans Serif"/>
                <a:cs typeface="Microsoft Sans Serif"/>
              </a:rPr>
              <a:t>Complete</a:t>
            </a:r>
            <a:r>
              <a:rPr sz="1800" spc="1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Instruction,</a:t>
            </a:r>
            <a:r>
              <a:rPr sz="1800" spc="1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Multiple</a:t>
            </a:r>
            <a:r>
              <a:rPr sz="1800" spc="1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Bus</a:t>
            </a:r>
            <a:r>
              <a:rPr sz="1800" spc="1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Organization,</a:t>
            </a:r>
            <a:r>
              <a:rPr sz="1800" spc="1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Hard-</a:t>
            </a:r>
            <a:r>
              <a:rPr sz="1800" dirty="0">
                <a:latin typeface="Microsoft Sans Serif"/>
                <a:cs typeface="Microsoft Sans Serif"/>
              </a:rPr>
              <a:t>wired</a:t>
            </a:r>
            <a:r>
              <a:rPr sz="1800" spc="1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Control,</a:t>
            </a:r>
            <a:r>
              <a:rPr sz="1800" spc="1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Micro </a:t>
            </a:r>
            <a:r>
              <a:rPr sz="1800" dirty="0">
                <a:latin typeface="Microsoft Sans Serif"/>
                <a:cs typeface="Microsoft Sans Serif"/>
              </a:rPr>
              <a:t>programmed</a:t>
            </a:r>
            <a:r>
              <a:rPr sz="1800" spc="1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Control.</a:t>
            </a:r>
            <a:r>
              <a:rPr sz="1800" spc="1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Pipelining,</a:t>
            </a:r>
            <a:r>
              <a:rPr sz="1800" spc="1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Embedded</a:t>
            </a:r>
            <a:r>
              <a:rPr sz="1800" spc="1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Systems</a:t>
            </a:r>
            <a:r>
              <a:rPr sz="1800" spc="1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1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Large</a:t>
            </a:r>
            <a:r>
              <a:rPr sz="1800" spc="1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Computer </a:t>
            </a:r>
            <a:r>
              <a:rPr sz="1800" dirty="0">
                <a:latin typeface="Microsoft Sans Serif"/>
                <a:cs typeface="Microsoft Sans Serif"/>
              </a:rPr>
              <a:t>Systems:</a:t>
            </a:r>
            <a:r>
              <a:rPr sz="1800" spc="2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Basic</a:t>
            </a:r>
            <a:r>
              <a:rPr sz="1800" spc="27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Concepts</a:t>
            </a:r>
            <a:r>
              <a:rPr sz="1800" spc="27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2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pipelining,</a:t>
            </a:r>
            <a:r>
              <a:rPr sz="1800" spc="2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Examples</a:t>
            </a:r>
            <a:r>
              <a:rPr sz="1800" spc="2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2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Embedded</a:t>
            </a:r>
            <a:r>
              <a:rPr sz="1800" spc="27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Systems, </a:t>
            </a:r>
            <a:r>
              <a:rPr sz="1800" dirty="0">
                <a:latin typeface="Microsoft Sans Serif"/>
                <a:cs typeface="Microsoft Sans Serif"/>
              </a:rPr>
              <a:t>Processor</a:t>
            </a:r>
            <a:r>
              <a:rPr sz="1800" spc="1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chips</a:t>
            </a:r>
            <a:r>
              <a:rPr sz="1800" spc="1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for</a:t>
            </a:r>
            <a:r>
              <a:rPr sz="1800" spc="1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embedded</a:t>
            </a:r>
            <a:r>
              <a:rPr sz="1800" spc="1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applications,</a:t>
            </a:r>
            <a:r>
              <a:rPr sz="1800" spc="1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Simple</a:t>
            </a:r>
            <a:r>
              <a:rPr sz="1800" spc="17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Microcontroller,</a:t>
            </a:r>
            <a:r>
              <a:rPr sz="1800" spc="1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Forms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1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parallel</a:t>
            </a:r>
            <a:r>
              <a:rPr sz="1800" spc="1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processing,</a:t>
            </a:r>
            <a:r>
              <a:rPr sz="1800" spc="1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Array</a:t>
            </a:r>
            <a:r>
              <a:rPr sz="1800" spc="1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Processors,</a:t>
            </a:r>
            <a:r>
              <a:rPr sz="1800" spc="1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structure</a:t>
            </a:r>
            <a:r>
              <a:rPr sz="1800" spc="1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1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General-Purpose Multiprocessors.</a:t>
            </a:r>
            <a:endParaRPr sz="1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0844" y="1031925"/>
            <a:ext cx="8034655" cy="240411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80"/>
              </a:spcBef>
              <a:tabLst>
                <a:tab pos="671195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Text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10" dirty="0">
                <a:latin typeface="Microsoft Sans Serif"/>
                <a:cs typeface="Microsoft Sans Serif"/>
              </a:rPr>
              <a:t>Books:</a:t>
            </a:r>
            <a:endParaRPr sz="2000">
              <a:latin typeface="Microsoft Sans Serif"/>
              <a:cs typeface="Microsoft Sans Serif"/>
            </a:endParaRPr>
          </a:p>
          <a:p>
            <a:pPr marL="382270" marR="445134" indent="-344805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82270" algn="l"/>
              </a:tabLst>
            </a:pPr>
            <a:r>
              <a:rPr sz="2000" dirty="0">
                <a:latin typeface="Microsoft Sans Serif"/>
                <a:cs typeface="Microsoft Sans Serif"/>
              </a:rPr>
              <a:t>1.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Carl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Hamacher,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ZvonkoVranesic,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SafwatZaky: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Computer </a:t>
            </a:r>
            <a:r>
              <a:rPr sz="2000" dirty="0">
                <a:latin typeface="Microsoft Sans Serif"/>
                <a:cs typeface="Microsoft Sans Serif"/>
              </a:rPr>
              <a:t>Organization,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5th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Edition,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Tata</a:t>
            </a:r>
            <a:r>
              <a:rPr sz="2000" spc="-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McGraw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Hill,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2002.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(Listed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topics </a:t>
            </a:r>
            <a:r>
              <a:rPr sz="2000" dirty="0">
                <a:latin typeface="Microsoft Sans Serif"/>
                <a:cs typeface="Microsoft Sans Serif"/>
              </a:rPr>
              <a:t>only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from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Chapters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2,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4,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5,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6,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7,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8,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9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and12)</a:t>
            </a:r>
            <a:endParaRPr sz="200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Microsoft Sans Serif"/>
                <a:cs typeface="Microsoft Sans Serif"/>
              </a:rPr>
              <a:t>Reference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Books:</a:t>
            </a:r>
            <a:endParaRPr sz="2000">
              <a:latin typeface="Microsoft Sans Serif"/>
              <a:cs typeface="Microsoft Sans Serif"/>
            </a:endParaRPr>
          </a:p>
          <a:p>
            <a:pPr marL="382270" marR="30480" indent="-344805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82270" algn="l"/>
              </a:tabLst>
            </a:pPr>
            <a:r>
              <a:rPr sz="2000" dirty="0">
                <a:latin typeface="Microsoft Sans Serif"/>
                <a:cs typeface="Microsoft Sans Serif"/>
              </a:rPr>
              <a:t>William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Stallings: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Computer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Organization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&amp;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Architecture,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7</a:t>
            </a:r>
            <a:r>
              <a:rPr sz="2025" baseline="24691" dirty="0">
                <a:latin typeface="Microsoft Sans Serif"/>
                <a:cs typeface="Microsoft Sans Serif"/>
              </a:rPr>
              <a:t>th</a:t>
            </a:r>
            <a:r>
              <a:rPr sz="2025" spc="165" baseline="24691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Edition, </a:t>
            </a:r>
            <a:r>
              <a:rPr sz="2000" dirty="0">
                <a:latin typeface="Microsoft Sans Serif"/>
                <a:cs typeface="Microsoft Sans Serif"/>
              </a:rPr>
              <a:t>PHI,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2006.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4001" y="1186129"/>
            <a:ext cx="6299200" cy="40748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890395" algn="ctr">
              <a:lnSpc>
                <a:spcPct val="100000"/>
              </a:lnSpc>
              <a:spcBef>
                <a:spcPts val="95"/>
              </a:spcBef>
            </a:pPr>
            <a:br>
              <a:rPr lang="en-US" sz="4400" dirty="0"/>
            </a:br>
            <a:r>
              <a:rPr lang="en-IN" sz="4400" dirty="0"/>
              <a:t>MODULE-1 </a:t>
            </a:r>
            <a:br>
              <a:rPr lang="en-IN" sz="4400" dirty="0"/>
            </a:br>
            <a:br>
              <a:rPr lang="en-IN" sz="4400" dirty="0"/>
            </a:br>
            <a:br>
              <a:rPr lang="en-IN" sz="4400" dirty="0"/>
            </a:br>
            <a:r>
              <a:rPr sz="4400" dirty="0"/>
              <a:t>Chapter</a:t>
            </a:r>
            <a:r>
              <a:rPr sz="4400" spc="-75" dirty="0"/>
              <a:t> </a:t>
            </a:r>
            <a:r>
              <a:rPr sz="4400" dirty="0"/>
              <a:t>1.</a:t>
            </a:r>
            <a:r>
              <a:rPr sz="4400" spc="-85" dirty="0"/>
              <a:t> </a:t>
            </a:r>
            <a:r>
              <a:rPr sz="4400" spc="-10" dirty="0"/>
              <a:t>Basic </a:t>
            </a:r>
            <a:r>
              <a:rPr sz="4400" dirty="0"/>
              <a:t>Structure</a:t>
            </a:r>
            <a:r>
              <a:rPr sz="4400" spc="-90" dirty="0"/>
              <a:t> </a:t>
            </a:r>
            <a:r>
              <a:rPr sz="4400" dirty="0"/>
              <a:t>of</a:t>
            </a:r>
            <a:r>
              <a:rPr sz="4400" spc="-110" dirty="0"/>
              <a:t> </a:t>
            </a:r>
            <a:r>
              <a:rPr sz="4400" spc="-10" dirty="0"/>
              <a:t>Computers</a:t>
            </a:r>
            <a:endParaRPr sz="4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1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900" dirty="0"/>
              <a:t>Computer</a:t>
            </a:r>
            <a:r>
              <a:rPr sz="3900" spc="-80" dirty="0"/>
              <a:t> </a:t>
            </a:r>
            <a:r>
              <a:rPr sz="3900" spc="-10" dirty="0"/>
              <a:t>Types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460044" y="941958"/>
            <a:ext cx="8147050" cy="48425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64135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latin typeface="Microsoft Sans Serif"/>
                <a:cs typeface="Microsoft Sans Serif"/>
              </a:rPr>
              <a:t>Computer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fast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electronic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calculating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machine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accepts </a:t>
            </a:r>
            <a:r>
              <a:rPr sz="2000" dirty="0">
                <a:latin typeface="Microsoft Sans Serif"/>
                <a:cs typeface="Microsoft Sans Serif"/>
              </a:rPr>
              <a:t>digitized</a:t>
            </a:r>
            <a:r>
              <a:rPr sz="2000" spc="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input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information,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processes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it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according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list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internally </a:t>
            </a:r>
            <a:r>
              <a:rPr sz="2000" dirty="0">
                <a:latin typeface="Microsoft Sans Serif"/>
                <a:cs typeface="Microsoft Sans Serif"/>
              </a:rPr>
              <a:t>stored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instructions,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produces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resulting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output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information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Computer</a:t>
            </a:r>
            <a:r>
              <a:rPr sz="2000" spc="-6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Organization:</a:t>
            </a:r>
            <a:r>
              <a:rPr sz="2000" spc="3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deals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with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function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design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various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units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digital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computer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Computer</a:t>
            </a:r>
            <a:r>
              <a:rPr sz="2000" spc="-6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Architecture:</a:t>
            </a:r>
            <a:r>
              <a:rPr sz="20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deals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with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specification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set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hardware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unit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implement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instructions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Computer</a:t>
            </a:r>
            <a:r>
              <a:rPr sz="2000" spc="-4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Types: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Desktop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computers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Notebook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computers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Workstations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Enterprise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Systems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&amp;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Servers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515" dirty="0">
                <a:latin typeface="Microsoft Sans Serif"/>
                <a:cs typeface="Microsoft Sans Serif"/>
              </a:rPr>
              <a:t>–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low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range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Super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Computers-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high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end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2085" y="1792935"/>
            <a:ext cx="480758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Functional</a:t>
            </a:r>
            <a:r>
              <a:rPr sz="4800" spc="-215" dirty="0"/>
              <a:t> </a:t>
            </a:r>
            <a:r>
              <a:rPr sz="4800" spc="-10" dirty="0"/>
              <a:t>Units</a:t>
            </a:r>
            <a:endParaRPr sz="4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1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900" dirty="0"/>
              <a:t>Functional</a:t>
            </a:r>
            <a:r>
              <a:rPr sz="3900" spc="-55" dirty="0"/>
              <a:t> </a:t>
            </a:r>
            <a:r>
              <a:rPr sz="3900" spc="-10" dirty="0"/>
              <a:t>Units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1761235" y="6022949"/>
            <a:ext cx="543750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364615" algn="l"/>
              </a:tabLst>
            </a:pPr>
            <a:r>
              <a:rPr sz="2000" dirty="0">
                <a:latin typeface="Microsoft Sans Serif"/>
                <a:cs typeface="Microsoft Sans Serif"/>
              </a:rPr>
              <a:t>Figure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1.1.</a:t>
            </a:r>
            <a:r>
              <a:rPr sz="2000" dirty="0">
                <a:latin typeface="Microsoft Sans Serif"/>
                <a:cs typeface="Microsoft Sans Serif"/>
              </a:rPr>
              <a:t>	Basic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functional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units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computer.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3712" y="1502663"/>
            <a:ext cx="2368550" cy="3554095"/>
          </a:xfrm>
          <a:prstGeom prst="rect">
            <a:avLst/>
          </a:prstGeom>
          <a:solidFill>
            <a:srgbClr val="E4FFFF"/>
          </a:solidFill>
          <a:ln w="24384">
            <a:solidFill>
              <a:srgbClr val="00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9"/>
              </a:spcBef>
            </a:pPr>
            <a:endParaRPr sz="1800">
              <a:latin typeface="Times New Roman"/>
              <a:cs typeface="Times New Roman"/>
            </a:endParaRPr>
          </a:p>
          <a:p>
            <a:pPr marR="250190" algn="r">
              <a:lnSpc>
                <a:spcPct val="100000"/>
              </a:lnSpc>
            </a:pPr>
            <a:r>
              <a:rPr sz="1800" spc="-25" dirty="0">
                <a:latin typeface="Microsoft Sans Serif"/>
                <a:cs typeface="Microsoft Sans Serif"/>
              </a:rPr>
              <a:t>I/O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83352" y="1502663"/>
            <a:ext cx="2397125" cy="3554095"/>
          </a:xfrm>
          <a:prstGeom prst="rect">
            <a:avLst/>
          </a:prstGeom>
          <a:solidFill>
            <a:srgbClr val="E4FFFF"/>
          </a:solidFill>
          <a:ln w="24384">
            <a:solidFill>
              <a:srgbClr val="00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R="12065"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R="12065"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R="12065"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R="12065"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R="12065"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R="12065"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R="12065"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R="12065"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R="12065"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R="12065"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R="12065"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R="12065">
              <a:lnSpc>
                <a:spcPct val="100000"/>
              </a:lnSpc>
              <a:spcBef>
                <a:spcPts val="459"/>
              </a:spcBef>
            </a:pPr>
            <a:endParaRPr sz="1800">
              <a:latin typeface="Times New Roman"/>
              <a:cs typeface="Times New Roman"/>
            </a:endParaRPr>
          </a:p>
          <a:p>
            <a:pPr marL="1343025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Processor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7175" y="3279647"/>
            <a:ext cx="1777364" cy="1186180"/>
          </a:xfrm>
          <a:prstGeom prst="rect">
            <a:avLst/>
          </a:prstGeom>
          <a:solidFill>
            <a:srgbClr val="FFFFFF"/>
          </a:solidFill>
          <a:ln w="24384">
            <a:solidFill>
              <a:srgbClr val="00FFFF"/>
            </a:solidFill>
          </a:ln>
        </p:spPr>
        <p:txBody>
          <a:bodyPr vert="horz" wrap="square" lIns="0" tIns="2438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20"/>
              </a:spcBef>
            </a:pPr>
            <a:endParaRPr sz="1800">
              <a:latin typeface="Times New Roman"/>
              <a:cs typeface="Times New Roman"/>
            </a:endParaRPr>
          </a:p>
          <a:p>
            <a:pPr marL="567055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Microsoft Sans Serif"/>
                <a:cs typeface="Microsoft Sans Serif"/>
              </a:rPr>
              <a:t>Output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98520" y="2532888"/>
            <a:ext cx="1801495" cy="1186180"/>
          </a:xfrm>
          <a:prstGeom prst="rect">
            <a:avLst/>
          </a:prstGeom>
          <a:ln w="24383">
            <a:solidFill>
              <a:srgbClr val="00FFFF"/>
            </a:solidFill>
          </a:ln>
        </p:spPr>
        <p:txBody>
          <a:bodyPr vert="horz" wrap="square" lIns="0" tIns="2444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25"/>
              </a:spcBef>
            </a:pPr>
            <a:endParaRPr sz="1800">
              <a:latin typeface="Times New Roman"/>
              <a:cs typeface="Times New Roman"/>
            </a:endParaRPr>
          </a:p>
          <a:p>
            <a:pPr marL="488950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Memory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7175" y="1786127"/>
            <a:ext cx="1777364" cy="1186180"/>
          </a:xfrm>
          <a:prstGeom prst="rect">
            <a:avLst/>
          </a:prstGeom>
          <a:solidFill>
            <a:srgbClr val="FFFFFF"/>
          </a:solidFill>
          <a:ln w="24384">
            <a:solidFill>
              <a:srgbClr val="00FFFF"/>
            </a:solidFill>
          </a:ln>
        </p:spPr>
        <p:txBody>
          <a:bodyPr vert="horz" wrap="square" lIns="0" tIns="2432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14"/>
              </a:spcBef>
            </a:pPr>
            <a:endParaRPr sz="1800">
              <a:latin typeface="Times New Roman"/>
              <a:cs typeface="Times New Roman"/>
            </a:endParaRPr>
          </a:p>
          <a:p>
            <a:pPr marL="23495" algn="ctr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Input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94247" y="1786127"/>
            <a:ext cx="1777364" cy="1186180"/>
          </a:xfrm>
          <a:prstGeom prst="rect">
            <a:avLst/>
          </a:prstGeom>
          <a:solidFill>
            <a:srgbClr val="FFFFFF"/>
          </a:solidFill>
          <a:ln w="24384">
            <a:solidFill>
              <a:srgbClr val="00FFFF"/>
            </a:solidFill>
          </a:ln>
        </p:spPr>
        <p:txBody>
          <a:bodyPr vert="horz" wrap="square" lIns="0" tIns="225425" rIns="0" bIns="0" rtlCol="0">
            <a:spAutoFit/>
          </a:bodyPr>
          <a:lstStyle/>
          <a:p>
            <a:pPr marL="645160" marR="359410" indent="-257810">
              <a:lnSpc>
                <a:spcPct val="98700"/>
              </a:lnSpc>
              <a:spcBef>
                <a:spcPts val="1775"/>
              </a:spcBef>
            </a:pPr>
            <a:r>
              <a:rPr sz="1800" spc="-10" dirty="0">
                <a:latin typeface="Microsoft Sans Serif"/>
                <a:cs typeface="Microsoft Sans Serif"/>
              </a:rPr>
              <a:t>Arithmetic </a:t>
            </a:r>
            <a:r>
              <a:rPr sz="1800" spc="-25" dirty="0">
                <a:latin typeface="Microsoft Sans Serif"/>
                <a:cs typeface="Microsoft Sans Serif"/>
              </a:rPr>
              <a:t>and </a:t>
            </a:r>
            <a:r>
              <a:rPr sz="1800" spc="-10" dirty="0">
                <a:latin typeface="Microsoft Sans Serif"/>
                <a:cs typeface="Microsoft Sans Serif"/>
              </a:rPr>
              <a:t>logic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4247" y="3279647"/>
            <a:ext cx="1777364" cy="1186180"/>
          </a:xfrm>
          <a:prstGeom prst="rect">
            <a:avLst/>
          </a:prstGeom>
          <a:solidFill>
            <a:srgbClr val="FFFFFF"/>
          </a:solidFill>
          <a:ln w="24384">
            <a:solidFill>
              <a:srgbClr val="00FFFF"/>
            </a:solidFill>
          </a:ln>
        </p:spPr>
        <p:txBody>
          <a:bodyPr vert="horz" wrap="square" lIns="0" tIns="2438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20"/>
              </a:spcBef>
            </a:pPr>
            <a:endParaRPr sz="1800">
              <a:latin typeface="Times New Roman"/>
              <a:cs typeface="Times New Roman"/>
            </a:endParaRPr>
          </a:p>
          <a:p>
            <a:pPr marL="516255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Microsoft Sans Serif"/>
                <a:cs typeface="Microsoft Sans Serif"/>
              </a:rPr>
              <a:t>Control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5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0" dirty="0">
                <a:latin typeface="Microsoft Sans Serif"/>
                <a:cs typeface="Microsoft Sans Serif"/>
              </a:rPr>
              <a:t>Information</a:t>
            </a:r>
            <a:r>
              <a:rPr sz="3200" b="0" spc="-55" dirty="0">
                <a:latin typeface="Microsoft Sans Serif"/>
                <a:cs typeface="Microsoft Sans Serif"/>
              </a:rPr>
              <a:t> </a:t>
            </a:r>
            <a:r>
              <a:rPr sz="3200" b="0" dirty="0">
                <a:latin typeface="Microsoft Sans Serif"/>
                <a:cs typeface="Microsoft Sans Serif"/>
              </a:rPr>
              <a:t>Handled</a:t>
            </a:r>
            <a:r>
              <a:rPr sz="3200" b="0" spc="-75" dirty="0">
                <a:latin typeface="Microsoft Sans Serif"/>
                <a:cs typeface="Microsoft Sans Serif"/>
              </a:rPr>
              <a:t> </a:t>
            </a:r>
            <a:r>
              <a:rPr sz="3200" b="0" dirty="0">
                <a:latin typeface="Microsoft Sans Serif"/>
                <a:cs typeface="Microsoft Sans Serif"/>
              </a:rPr>
              <a:t>by</a:t>
            </a:r>
            <a:r>
              <a:rPr sz="3200" b="0" spc="-45" dirty="0">
                <a:latin typeface="Microsoft Sans Serif"/>
                <a:cs typeface="Microsoft Sans Serif"/>
              </a:rPr>
              <a:t> </a:t>
            </a:r>
            <a:r>
              <a:rPr sz="3200" b="0" dirty="0">
                <a:latin typeface="Microsoft Sans Serif"/>
                <a:cs typeface="Microsoft Sans Serif"/>
              </a:rPr>
              <a:t>a</a:t>
            </a:r>
            <a:r>
              <a:rPr sz="3200" b="0" spc="-55" dirty="0">
                <a:latin typeface="Microsoft Sans Serif"/>
                <a:cs typeface="Microsoft Sans Serif"/>
              </a:rPr>
              <a:t> </a:t>
            </a:r>
            <a:r>
              <a:rPr sz="3200" b="0" spc="-10" dirty="0">
                <a:latin typeface="Microsoft Sans Serif"/>
                <a:cs typeface="Microsoft Sans Serif"/>
              </a:rPr>
              <a:t>Computer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44" y="1031925"/>
            <a:ext cx="8283575" cy="490474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Information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categorized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into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b="1" dirty="0">
                <a:latin typeface="Arial"/>
                <a:cs typeface="Arial"/>
              </a:rPr>
              <a:t>Instructions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&amp;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Data</a:t>
            </a:r>
            <a:endParaRPr sz="20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b="1" dirty="0">
                <a:latin typeface="Arial"/>
                <a:cs typeface="Arial"/>
              </a:rPr>
              <a:t>Instructions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(machine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instructions)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515" dirty="0">
                <a:latin typeface="Microsoft Sans Serif"/>
                <a:cs typeface="Microsoft Sans Serif"/>
              </a:rPr>
              <a:t>–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explicit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commands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that</a:t>
            </a:r>
            <a:endParaRPr sz="2000">
              <a:latin typeface="Microsoft Sans Serif"/>
              <a:cs typeface="Microsoft Sans Serif"/>
            </a:endParaRPr>
          </a:p>
          <a:p>
            <a:pPr marL="643255" lvl="1" indent="-27114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"/>
              <a:tabLst>
                <a:tab pos="643255" algn="l"/>
              </a:tabLst>
            </a:pPr>
            <a:r>
              <a:rPr sz="2000" dirty="0">
                <a:latin typeface="Microsoft Sans Serif"/>
                <a:cs typeface="Microsoft Sans Serif"/>
              </a:rPr>
              <a:t>Govern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transfer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information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within</a:t>
            </a:r>
            <a:r>
              <a:rPr sz="2000" spc="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computer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well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as</a:t>
            </a:r>
            <a:endParaRPr sz="2000">
              <a:latin typeface="Microsoft Sans Serif"/>
              <a:cs typeface="Microsoft Sans Serif"/>
            </a:endParaRPr>
          </a:p>
          <a:p>
            <a:pPr marL="643255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between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computer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its I/O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devices</a:t>
            </a:r>
            <a:endParaRPr sz="2000">
              <a:latin typeface="Microsoft Sans Serif"/>
              <a:cs typeface="Microsoft Sans Serif"/>
            </a:endParaRPr>
          </a:p>
          <a:p>
            <a:pPr marL="643255" lvl="1" indent="-27114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"/>
              <a:tabLst>
                <a:tab pos="643255" algn="l"/>
              </a:tabLst>
            </a:pPr>
            <a:r>
              <a:rPr sz="2000" dirty="0">
                <a:latin typeface="Microsoft Sans Serif"/>
                <a:cs typeface="Microsoft Sans Serif"/>
              </a:rPr>
              <a:t>Specify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arithmetic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logic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operations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performed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b="1" dirty="0">
                <a:latin typeface="Arial"/>
                <a:cs typeface="Arial"/>
              </a:rPr>
              <a:t>Program: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list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performs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task,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 computer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is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completely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controlled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i="1" dirty="0">
                <a:latin typeface="Arial"/>
                <a:cs typeface="Arial"/>
              </a:rPr>
              <a:t>stored</a:t>
            </a:r>
            <a:r>
              <a:rPr sz="2000" i="1" spc="-75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program</a:t>
            </a:r>
            <a:endParaRPr sz="20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b="1" dirty="0">
                <a:latin typeface="Arial"/>
                <a:cs typeface="Arial"/>
              </a:rPr>
              <a:t>Data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–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numbers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&amp;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encoded characters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used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by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instructions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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Source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program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may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considered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if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it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 processed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by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another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program-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ex.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Compiler</a:t>
            </a:r>
            <a:endParaRPr sz="2000">
              <a:latin typeface="Microsoft Sans Serif"/>
              <a:cs typeface="Microsoft Sans Serif"/>
            </a:endParaRPr>
          </a:p>
          <a:p>
            <a:pPr marL="292735" marR="5080" indent="-280670">
              <a:lnSpc>
                <a:spcPct val="120100"/>
              </a:lnSpc>
              <a:buFont typeface="Wingdings"/>
              <a:buChar char=""/>
              <a:tabLst>
                <a:tab pos="292735" algn="l"/>
                <a:tab pos="356870" algn="l"/>
              </a:tabLst>
            </a:pPr>
            <a:r>
              <a:rPr sz="1400" dirty="0">
                <a:solidFill>
                  <a:srgbClr val="330066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Microsoft Sans Serif"/>
                <a:cs typeface="Microsoft Sans Serif"/>
              </a:rPr>
              <a:t>Information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handled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computer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encoded in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binary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code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0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1) </a:t>
            </a:r>
            <a:r>
              <a:rPr sz="2000" dirty="0">
                <a:latin typeface="Microsoft Sans Serif"/>
                <a:cs typeface="Microsoft Sans Serif"/>
              </a:rPr>
              <a:t>Numbers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represented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positional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binary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notation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BCD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(4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bits) </a:t>
            </a:r>
            <a:r>
              <a:rPr sz="2000" dirty="0">
                <a:latin typeface="Microsoft Sans Serif"/>
                <a:cs typeface="Microsoft Sans Serif"/>
              </a:rPr>
              <a:t>Characters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represented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ASCII /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EBCDIC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398729"/>
            <a:ext cx="2343150" cy="6223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900" dirty="0"/>
              <a:t>Input</a:t>
            </a:r>
            <a:r>
              <a:rPr sz="3900" spc="-25" dirty="0"/>
              <a:t> </a:t>
            </a:r>
            <a:r>
              <a:rPr sz="3900" spc="-20" dirty="0"/>
              <a:t>Unit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536244" y="1330533"/>
            <a:ext cx="7987665" cy="276987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200" b="1" dirty="0">
                <a:latin typeface="Arial"/>
                <a:cs typeface="Arial"/>
              </a:rPr>
              <a:t>Computers</a:t>
            </a:r>
            <a:r>
              <a:rPr sz="2200" b="1" spc="-5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accept</a:t>
            </a:r>
            <a:r>
              <a:rPr sz="2200" b="1" spc="-3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coded</a:t>
            </a:r>
            <a:r>
              <a:rPr sz="2200" b="1" spc="-35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information</a:t>
            </a:r>
            <a:r>
              <a:rPr sz="2200" b="1" spc="-8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through</a:t>
            </a:r>
            <a:r>
              <a:rPr sz="2200" b="1" spc="-4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input</a:t>
            </a:r>
            <a:r>
              <a:rPr sz="2200" b="1" spc="-45" dirty="0">
                <a:latin typeface="Arial"/>
                <a:cs typeface="Arial"/>
              </a:rPr>
              <a:t> </a:t>
            </a:r>
            <a:r>
              <a:rPr sz="2200" b="1" spc="-10" dirty="0">
                <a:latin typeface="Arial"/>
                <a:cs typeface="Arial"/>
              </a:rPr>
              <a:t>devices</a:t>
            </a:r>
            <a:endParaRPr sz="2200">
              <a:latin typeface="Arial"/>
              <a:cs typeface="Arial"/>
            </a:endParaRPr>
          </a:p>
          <a:p>
            <a:pPr marL="356870" marR="294640" indent="-344805">
              <a:lnSpc>
                <a:spcPct val="100000"/>
              </a:lnSpc>
              <a:spcBef>
                <a:spcPts val="57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Keyboard: Most well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known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i/p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device,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Whenever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key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is </a:t>
            </a:r>
            <a:r>
              <a:rPr sz="2400" dirty="0">
                <a:latin typeface="Microsoft Sans Serif"/>
                <a:cs typeface="Microsoft Sans Serif"/>
              </a:rPr>
              <a:t>pressed,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the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corresponding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letter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or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digit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is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translated </a:t>
            </a:r>
            <a:r>
              <a:rPr sz="2400" dirty="0">
                <a:latin typeface="Microsoft Sans Serif"/>
                <a:cs typeface="Microsoft Sans Serif"/>
              </a:rPr>
              <a:t>into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its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equivalent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binary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code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and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transmitted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over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spc="-50" dirty="0">
                <a:latin typeface="Microsoft Sans Serif"/>
                <a:cs typeface="Microsoft Sans Serif"/>
              </a:rPr>
              <a:t>a </a:t>
            </a:r>
            <a:r>
              <a:rPr sz="2400" dirty="0">
                <a:latin typeface="Microsoft Sans Serif"/>
                <a:cs typeface="Microsoft Sans Serif"/>
              </a:rPr>
              <a:t>cable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to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either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memory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or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processor.</a:t>
            </a:r>
            <a:endParaRPr sz="24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4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Graphic</a:t>
            </a:r>
            <a:r>
              <a:rPr sz="2200" spc="-5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input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devices: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joystick/trackball/mouse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Microphone: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5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capture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audio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input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-58165"/>
            <a:ext cx="3031490" cy="6216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00" dirty="0"/>
              <a:t>Memory</a:t>
            </a:r>
            <a:r>
              <a:rPr sz="3900" spc="-50" dirty="0"/>
              <a:t> </a:t>
            </a:r>
            <a:r>
              <a:rPr sz="3900" spc="-20" dirty="0"/>
              <a:t>Unit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383540" y="650135"/>
            <a:ext cx="8077200" cy="57594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34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b="1" dirty="0">
                <a:latin typeface="Arial"/>
                <a:cs typeface="Arial"/>
              </a:rPr>
              <a:t>Function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memory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unit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is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Store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programs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and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data</a:t>
            </a:r>
            <a:endParaRPr sz="20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24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b="1" dirty="0">
                <a:latin typeface="Arial"/>
                <a:cs typeface="Arial"/>
              </a:rPr>
              <a:t>Two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classes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storage</a:t>
            </a:r>
            <a:endParaRPr sz="20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240"/>
              </a:spcBef>
              <a:buClr>
                <a:srgbClr val="330066"/>
              </a:buClr>
              <a:buSzPct val="70000"/>
              <a:buFont typeface="Wingdings"/>
              <a:buChar char=""/>
              <a:tabLst>
                <a:tab pos="356870" algn="l"/>
              </a:tabLst>
            </a:pP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Primary</a:t>
            </a:r>
            <a:r>
              <a:rPr sz="2000"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storage</a:t>
            </a:r>
            <a:endParaRPr sz="2000">
              <a:latin typeface="Microsoft Sans Serif"/>
              <a:cs typeface="Microsoft Sans Serif"/>
            </a:endParaRPr>
          </a:p>
          <a:p>
            <a:pPr marL="1094740" lvl="1" indent="-267970">
              <a:lnSpc>
                <a:spcPct val="100000"/>
              </a:lnSpc>
              <a:spcBef>
                <a:spcPts val="240"/>
              </a:spcBef>
              <a:buClr>
                <a:srgbClr val="330066"/>
              </a:buClr>
              <a:buSzPct val="70000"/>
              <a:buFont typeface="Wingdings"/>
              <a:buChar char=""/>
              <a:tabLst>
                <a:tab pos="1094740" algn="l"/>
              </a:tabLst>
            </a:pPr>
            <a:r>
              <a:rPr sz="2000" dirty="0">
                <a:latin typeface="Microsoft Sans Serif"/>
                <a:cs typeface="Microsoft Sans Serif"/>
              </a:rPr>
              <a:t>Fast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10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operates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at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electronic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speeds,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expensive</a:t>
            </a:r>
            <a:endParaRPr sz="2000">
              <a:latin typeface="Microsoft Sans Serif"/>
              <a:cs typeface="Microsoft Sans Serif"/>
            </a:endParaRPr>
          </a:p>
          <a:p>
            <a:pPr marL="1094740" lvl="1" indent="-267970">
              <a:lnSpc>
                <a:spcPts val="2280"/>
              </a:lnSpc>
              <a:spcBef>
                <a:spcPts val="240"/>
              </a:spcBef>
              <a:buClr>
                <a:srgbClr val="330066"/>
              </a:buClr>
              <a:buSzPct val="70000"/>
              <a:buFont typeface="Wingdings"/>
              <a:buChar char=""/>
              <a:tabLst>
                <a:tab pos="1094740" algn="l"/>
              </a:tabLst>
            </a:pPr>
            <a:r>
              <a:rPr sz="2000" dirty="0">
                <a:latin typeface="Microsoft Sans Serif"/>
                <a:cs typeface="Microsoft Sans Serif"/>
              </a:rPr>
              <a:t>Programs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must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stored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while</a:t>
            </a:r>
            <a:r>
              <a:rPr sz="2000" spc="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they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being</a:t>
            </a:r>
            <a:endParaRPr sz="2000">
              <a:latin typeface="Microsoft Sans Serif"/>
              <a:cs typeface="Microsoft Sans Serif"/>
            </a:endParaRPr>
          </a:p>
          <a:p>
            <a:pPr marL="1095375">
              <a:lnSpc>
                <a:spcPts val="2280"/>
              </a:lnSpc>
            </a:pPr>
            <a:r>
              <a:rPr sz="2000" spc="-10" dirty="0">
                <a:latin typeface="Microsoft Sans Serif"/>
                <a:cs typeface="Microsoft Sans Serif"/>
              </a:rPr>
              <a:t>executed</a:t>
            </a:r>
            <a:endParaRPr sz="2000">
              <a:latin typeface="Microsoft Sans Serif"/>
              <a:cs typeface="Microsoft Sans Serif"/>
            </a:endParaRPr>
          </a:p>
          <a:p>
            <a:pPr marL="1094740" lvl="1" indent="-267970">
              <a:lnSpc>
                <a:spcPct val="100000"/>
              </a:lnSpc>
              <a:spcBef>
                <a:spcPts val="240"/>
              </a:spcBef>
              <a:buClr>
                <a:srgbClr val="330066"/>
              </a:buClr>
              <a:buSzPct val="70000"/>
              <a:buFont typeface="Wingdings"/>
              <a:buChar char=""/>
              <a:tabLst>
                <a:tab pos="1094740" algn="l"/>
              </a:tabLst>
            </a:pPr>
            <a:r>
              <a:rPr sz="2000" dirty="0">
                <a:latin typeface="Microsoft Sans Serif"/>
                <a:cs typeface="Microsoft Sans Serif"/>
              </a:rPr>
              <a:t>Contains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large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number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semiconductor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storage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cells</a:t>
            </a:r>
            <a:endParaRPr sz="2000">
              <a:latin typeface="Microsoft Sans Serif"/>
              <a:cs typeface="Microsoft Sans Serif"/>
            </a:endParaRPr>
          </a:p>
          <a:p>
            <a:pPr marL="1094740" lvl="1" indent="-267970">
              <a:lnSpc>
                <a:spcPct val="100000"/>
              </a:lnSpc>
              <a:spcBef>
                <a:spcPts val="240"/>
              </a:spcBef>
              <a:buClr>
                <a:srgbClr val="330066"/>
              </a:buClr>
              <a:buSzPct val="70000"/>
              <a:buFont typeface="Wingdings"/>
              <a:buChar char=""/>
              <a:tabLst>
                <a:tab pos="1094740" algn="l"/>
              </a:tabLst>
            </a:pP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cells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processed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words</a:t>
            </a:r>
            <a:endParaRPr sz="2000">
              <a:latin typeface="Microsoft Sans Serif"/>
              <a:cs typeface="Microsoft Sans Serif"/>
            </a:endParaRPr>
          </a:p>
          <a:p>
            <a:pPr marL="1094740" lvl="1" indent="-267970">
              <a:lnSpc>
                <a:spcPts val="2280"/>
              </a:lnSpc>
              <a:spcBef>
                <a:spcPts val="240"/>
              </a:spcBef>
              <a:buClr>
                <a:srgbClr val="330066"/>
              </a:buClr>
              <a:buSzPct val="70000"/>
              <a:buFont typeface="Wingdings"/>
              <a:buChar char=""/>
              <a:tabLst>
                <a:tab pos="1094740" algn="l"/>
              </a:tabLst>
            </a:pP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515" dirty="0">
                <a:latin typeface="Microsoft Sans Serif"/>
                <a:cs typeface="Microsoft Sans Serif"/>
              </a:rPr>
              <a:t>–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access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any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memory,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distinct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is</a:t>
            </a:r>
            <a:endParaRPr sz="2000">
              <a:latin typeface="Microsoft Sans Serif"/>
              <a:cs typeface="Microsoft Sans Serif"/>
            </a:endParaRPr>
          </a:p>
          <a:p>
            <a:pPr marL="1095375">
              <a:lnSpc>
                <a:spcPts val="2280"/>
              </a:lnSpc>
            </a:pPr>
            <a:r>
              <a:rPr sz="2000" dirty="0">
                <a:latin typeface="Microsoft Sans Serif"/>
                <a:cs typeface="Microsoft Sans Serif"/>
              </a:rPr>
              <a:t>associated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with each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word</a:t>
            </a:r>
            <a:endParaRPr sz="2000">
              <a:latin typeface="Microsoft Sans Serif"/>
              <a:cs typeface="Microsoft Sans Serif"/>
            </a:endParaRPr>
          </a:p>
          <a:p>
            <a:pPr marL="1094740" lvl="1" indent="-267970">
              <a:lnSpc>
                <a:spcPts val="2280"/>
              </a:lnSpc>
              <a:spcBef>
                <a:spcPts val="240"/>
              </a:spcBef>
              <a:buClr>
                <a:srgbClr val="330066"/>
              </a:buClr>
              <a:buSzPct val="70000"/>
              <a:buFont typeface="Wingdings"/>
              <a:buChar char=""/>
              <a:tabLst>
                <a:tab pos="1094740" algn="l"/>
              </a:tabLst>
            </a:pPr>
            <a:r>
              <a:rPr sz="2000" dirty="0">
                <a:latin typeface="Microsoft Sans Serif"/>
                <a:cs typeface="Microsoft Sans Serif"/>
              </a:rPr>
              <a:t>Word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length-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Number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bits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each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word,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range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from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16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to</a:t>
            </a:r>
            <a:endParaRPr sz="2000">
              <a:latin typeface="Microsoft Sans Serif"/>
              <a:cs typeface="Microsoft Sans Serif"/>
            </a:endParaRPr>
          </a:p>
          <a:p>
            <a:pPr marL="1095375">
              <a:lnSpc>
                <a:spcPts val="2280"/>
              </a:lnSpc>
            </a:pPr>
            <a:r>
              <a:rPr sz="2000" dirty="0">
                <a:latin typeface="Microsoft Sans Serif"/>
                <a:cs typeface="Microsoft Sans Serif"/>
              </a:rPr>
              <a:t>64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bits</a:t>
            </a:r>
            <a:endParaRPr sz="2000">
              <a:latin typeface="Microsoft Sans Serif"/>
              <a:cs typeface="Microsoft Sans Serif"/>
            </a:endParaRPr>
          </a:p>
          <a:p>
            <a:pPr marL="1094740" lvl="1" indent="-267970">
              <a:lnSpc>
                <a:spcPct val="100000"/>
              </a:lnSpc>
              <a:spcBef>
                <a:spcPts val="240"/>
              </a:spcBef>
              <a:buClr>
                <a:srgbClr val="330066"/>
              </a:buClr>
              <a:buSzPct val="70000"/>
              <a:buFont typeface="Wingdings"/>
              <a:buChar char=""/>
              <a:tabLst>
                <a:tab pos="1094740" algn="l"/>
              </a:tabLst>
            </a:pPr>
            <a:r>
              <a:rPr sz="2000" dirty="0">
                <a:latin typeface="Microsoft Sans Serif"/>
                <a:cs typeface="Microsoft Sans Serif"/>
              </a:rPr>
              <a:t>RAM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,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ROM</a:t>
            </a:r>
            <a:endParaRPr sz="2000">
              <a:latin typeface="Microsoft Sans Serif"/>
              <a:cs typeface="Microsoft Sans Serif"/>
            </a:endParaRPr>
          </a:p>
          <a:p>
            <a:pPr marL="1094740" lvl="1" indent="-267970">
              <a:lnSpc>
                <a:spcPct val="100000"/>
              </a:lnSpc>
              <a:spcBef>
                <a:spcPts val="245"/>
              </a:spcBef>
              <a:buClr>
                <a:srgbClr val="330066"/>
              </a:buClr>
              <a:buSzPct val="70000"/>
              <a:buFont typeface="Wingdings"/>
              <a:buChar char=""/>
              <a:tabLst>
                <a:tab pos="1094740" algn="l"/>
              </a:tabLst>
            </a:pP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access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time: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time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required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access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one </a:t>
            </a:r>
            <a:r>
              <a:rPr sz="2000" spc="-20" dirty="0">
                <a:latin typeface="Microsoft Sans Serif"/>
                <a:cs typeface="Microsoft Sans Serif"/>
              </a:rPr>
              <a:t>word</a:t>
            </a:r>
            <a:endParaRPr sz="2000">
              <a:latin typeface="Microsoft Sans Serif"/>
              <a:cs typeface="Microsoft Sans Serif"/>
            </a:endParaRPr>
          </a:p>
          <a:p>
            <a:pPr marL="1094740" lvl="1" indent="-267970">
              <a:lnSpc>
                <a:spcPts val="2280"/>
              </a:lnSpc>
              <a:spcBef>
                <a:spcPts val="240"/>
              </a:spcBef>
              <a:buClr>
                <a:srgbClr val="330066"/>
              </a:buClr>
              <a:buSzPct val="70000"/>
              <a:buFont typeface="Wingdings"/>
              <a:buChar char=""/>
              <a:tabLst>
                <a:tab pos="1094740" algn="l"/>
              </a:tabLst>
            </a:pP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hierarchy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with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different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speeds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sizes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515" dirty="0">
                <a:latin typeface="Microsoft Sans Serif"/>
                <a:cs typeface="Microsoft Sans Serif"/>
              </a:rPr>
              <a:t>–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cache,</a:t>
            </a:r>
            <a:endParaRPr sz="2000">
              <a:latin typeface="Microsoft Sans Serif"/>
              <a:cs typeface="Microsoft Sans Serif"/>
            </a:endParaRPr>
          </a:p>
          <a:p>
            <a:pPr marL="1095375">
              <a:lnSpc>
                <a:spcPts val="2280"/>
              </a:lnSpc>
            </a:pPr>
            <a:r>
              <a:rPr sz="2000" dirty="0">
                <a:latin typeface="Microsoft Sans Serif"/>
                <a:cs typeface="Microsoft Sans Serif"/>
              </a:rPr>
              <a:t>main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memory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ts val="2280"/>
              </a:lnSpc>
              <a:spcBef>
                <a:spcPts val="240"/>
              </a:spcBef>
              <a:buClr>
                <a:srgbClr val="330066"/>
              </a:buClr>
              <a:buSzPct val="70000"/>
              <a:buFont typeface="Wingdings"/>
              <a:buChar char=""/>
              <a:tabLst>
                <a:tab pos="356870" algn="l"/>
              </a:tabLst>
            </a:pP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Secondary storage</a:t>
            </a:r>
            <a:r>
              <a:rPr sz="2000" spc="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spc="515" dirty="0">
                <a:solidFill>
                  <a:srgbClr val="FF0000"/>
                </a:solidFill>
                <a:latin typeface="Microsoft Sans Serif"/>
                <a:cs typeface="Microsoft Sans Serif"/>
              </a:rPr>
              <a:t>–</a:t>
            </a:r>
            <a:r>
              <a:rPr sz="2000" spc="-3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store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large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amount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data,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10" dirty="0">
                <a:latin typeface="Microsoft Sans Serif"/>
                <a:cs typeface="Microsoft Sans Serif"/>
              </a:rPr>
              <a:t> cheaper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ts val="2280"/>
              </a:lnSpc>
            </a:pPr>
            <a:r>
              <a:rPr sz="2000" dirty="0">
                <a:latin typeface="Microsoft Sans Serif"/>
                <a:cs typeface="Microsoft Sans Serif"/>
              </a:rPr>
              <a:t>Magnetic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disks,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tapes,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optical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disks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(CD-ROMs),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floppies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etc.,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0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Arithmetic</a:t>
            </a:r>
            <a:r>
              <a:rPr sz="3000" spc="5" dirty="0"/>
              <a:t> </a:t>
            </a:r>
            <a:r>
              <a:rPr sz="3000" dirty="0"/>
              <a:t>and</a:t>
            </a:r>
            <a:r>
              <a:rPr sz="3000" spc="-80" dirty="0"/>
              <a:t> </a:t>
            </a:r>
            <a:r>
              <a:rPr sz="3000" dirty="0"/>
              <a:t>Logic</a:t>
            </a:r>
            <a:r>
              <a:rPr sz="3000" spc="-30" dirty="0"/>
              <a:t> </a:t>
            </a:r>
            <a:r>
              <a:rPr sz="3000" dirty="0"/>
              <a:t>Unit</a:t>
            </a:r>
            <a:r>
              <a:rPr sz="3000" spc="-60" dirty="0"/>
              <a:t> </a:t>
            </a:r>
            <a:r>
              <a:rPr sz="3000" spc="-10" dirty="0"/>
              <a:t>(ALU)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307340" y="1094358"/>
            <a:ext cx="8163559" cy="35617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Most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computer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operations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executed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ALU of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processor,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Like </a:t>
            </a:r>
            <a:r>
              <a:rPr sz="2000" dirty="0">
                <a:latin typeface="Microsoft Sans Serif"/>
                <a:cs typeface="Microsoft Sans Serif"/>
              </a:rPr>
              <a:t>addition,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subtraction,</a:t>
            </a:r>
            <a:r>
              <a:rPr sz="2000" spc="-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division,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multiplication,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comparision,</a:t>
            </a:r>
            <a:r>
              <a:rPr sz="2000" spc="-1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etc.</a:t>
            </a:r>
            <a:endParaRPr sz="2000">
              <a:latin typeface="Microsoft Sans Serif"/>
              <a:cs typeface="Microsoft Sans Serif"/>
            </a:endParaRPr>
          </a:p>
          <a:p>
            <a:pPr marL="356870" marR="153670" indent="-344805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An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example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addition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operation: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Load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operands into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465" dirty="0">
                <a:latin typeface="Microsoft Sans Serif"/>
                <a:cs typeface="Microsoft Sans Serif"/>
              </a:rPr>
              <a:t>– </a:t>
            </a:r>
            <a:r>
              <a:rPr sz="2000" dirty="0">
                <a:latin typeface="Microsoft Sans Serif"/>
                <a:cs typeface="Microsoft Sans Serif"/>
              </a:rPr>
              <a:t>bring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them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processor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515" dirty="0">
                <a:latin typeface="Microsoft Sans Serif"/>
                <a:cs typeface="Microsoft Sans Serif"/>
              </a:rPr>
              <a:t>–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operation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ALU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spc="515" dirty="0">
                <a:latin typeface="Microsoft Sans Serif"/>
                <a:cs typeface="Microsoft Sans Serif"/>
              </a:rPr>
              <a:t>–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store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</a:t>
            </a:r>
            <a:r>
              <a:rPr sz="2000" dirty="0">
                <a:latin typeface="Microsoft Sans Serif"/>
                <a:cs typeface="Microsoft Sans Serif"/>
              </a:rPr>
              <a:t>result back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or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retain in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processor.</a:t>
            </a:r>
            <a:endParaRPr sz="2000">
              <a:latin typeface="Microsoft Sans Serif"/>
              <a:cs typeface="Microsoft Sans Serif"/>
            </a:endParaRPr>
          </a:p>
          <a:p>
            <a:pPr marL="356870" marR="729615" indent="-344805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163639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Registers:</a:t>
            </a:r>
            <a:r>
              <a:rPr sz="2000" dirty="0">
                <a:latin typeface="Microsoft Sans Serif"/>
                <a:cs typeface="Microsoft Sans Serif"/>
              </a:rPr>
              <a:t>	When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 operands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brought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into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ALU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from </a:t>
            </a:r>
            <a:r>
              <a:rPr sz="2000" dirty="0">
                <a:latin typeface="Microsoft Sans Serif"/>
                <a:cs typeface="Microsoft Sans Serif"/>
              </a:rPr>
              <a:t>memory,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they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stored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high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speed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storage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elements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called register.</a:t>
            </a:r>
            <a:endParaRPr sz="2000">
              <a:latin typeface="Microsoft Sans Serif"/>
              <a:cs typeface="Microsoft Sans Serif"/>
            </a:endParaRPr>
          </a:p>
          <a:p>
            <a:pPr marL="356870" marR="572135" indent="-34480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Control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unit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&amp;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ALU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faster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other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devices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connected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a </a:t>
            </a:r>
            <a:r>
              <a:rPr sz="2000" dirty="0">
                <a:latin typeface="Microsoft Sans Serif"/>
                <a:cs typeface="Microsoft Sans Serif"/>
              </a:rPr>
              <a:t>computer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system.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This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enables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processor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control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number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of </a:t>
            </a:r>
            <a:r>
              <a:rPr sz="2000" dirty="0">
                <a:latin typeface="Microsoft Sans Serif"/>
                <a:cs typeface="Microsoft Sans Serif"/>
              </a:rPr>
              <a:t>external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devices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1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900" dirty="0"/>
              <a:t>Output</a:t>
            </a:r>
            <a:r>
              <a:rPr sz="3900" spc="-20" dirty="0"/>
              <a:t> Unit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536244" y="1024904"/>
            <a:ext cx="8020050" cy="234378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6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Counterpart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input</a:t>
            </a:r>
            <a:r>
              <a:rPr sz="2200" spc="-20" dirty="0">
                <a:latin typeface="Microsoft Sans Serif"/>
                <a:cs typeface="Microsoft Sans Serif"/>
              </a:rPr>
              <a:t> unit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function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 output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unit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send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processed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results to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the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200" dirty="0">
                <a:latin typeface="Microsoft Sans Serif"/>
                <a:cs typeface="Microsoft Sans Serif"/>
              </a:rPr>
              <a:t>outside</a:t>
            </a:r>
            <a:r>
              <a:rPr sz="2200" spc="-6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world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7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Examples-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display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(</a:t>
            </a:r>
            <a:r>
              <a:rPr sz="2400" spc="-10" dirty="0">
                <a:latin typeface="Microsoft Sans Serif"/>
                <a:cs typeface="Microsoft Sans Serif"/>
              </a:rPr>
              <a:t>monitor)</a:t>
            </a:r>
            <a:r>
              <a:rPr sz="2200" spc="-10" dirty="0">
                <a:latin typeface="Microsoft Sans Serif"/>
                <a:cs typeface="Microsoft Sans Serif"/>
              </a:rPr>
              <a:t>/printers</a:t>
            </a:r>
            <a:r>
              <a:rPr sz="2200" spc="-6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,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speakers,</a:t>
            </a:r>
            <a:r>
              <a:rPr sz="2200" spc="-5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etc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Some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units,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graphic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displays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provide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both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input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output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2200" dirty="0">
                <a:latin typeface="Microsoft Sans Serif"/>
                <a:cs typeface="Microsoft Sans Serif"/>
              </a:rPr>
              <a:t>function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hence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single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name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I/O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unit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many</a:t>
            </a:r>
            <a:r>
              <a:rPr sz="2200" spc="-10" dirty="0">
                <a:latin typeface="Microsoft Sans Serif"/>
                <a:cs typeface="Microsoft Sans Serif"/>
              </a:rPr>
              <a:t> cases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5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Control</a:t>
            </a:r>
            <a:r>
              <a:rPr sz="3200" spc="-100" dirty="0"/>
              <a:t> </a:t>
            </a:r>
            <a:r>
              <a:rPr sz="3200" spc="-20" dirty="0"/>
              <a:t>Unit</a:t>
            </a:r>
            <a:endParaRPr sz="32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1389" rIns="0" bIns="0" rtlCol="0">
            <a:spAutoFit/>
          </a:bodyPr>
          <a:lstStyle/>
          <a:p>
            <a:pPr marL="356870" indent="-344170">
              <a:lnSpc>
                <a:spcPts val="2510"/>
              </a:lnSpc>
              <a:spcBef>
                <a:spcPts val="11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  <a:tab pos="6014085" algn="l"/>
              </a:tabLst>
            </a:pPr>
            <a:r>
              <a:rPr sz="2200" dirty="0"/>
              <a:t>All</a:t>
            </a:r>
            <a:r>
              <a:rPr sz="2200" spc="-25" dirty="0"/>
              <a:t> </a:t>
            </a:r>
            <a:r>
              <a:rPr sz="2200" dirty="0"/>
              <a:t>computer</a:t>
            </a:r>
            <a:r>
              <a:rPr sz="2200" spc="-60" dirty="0"/>
              <a:t> </a:t>
            </a:r>
            <a:r>
              <a:rPr sz="2200" dirty="0"/>
              <a:t>operations</a:t>
            </a:r>
            <a:r>
              <a:rPr sz="2200" spc="-10" dirty="0"/>
              <a:t> </a:t>
            </a:r>
            <a:r>
              <a:rPr sz="2200" dirty="0"/>
              <a:t>are</a:t>
            </a:r>
            <a:r>
              <a:rPr sz="2200" spc="-40" dirty="0"/>
              <a:t> </a:t>
            </a:r>
            <a:r>
              <a:rPr sz="2200" dirty="0"/>
              <a:t>coordinated</a:t>
            </a:r>
            <a:r>
              <a:rPr sz="2200" spc="-45" dirty="0"/>
              <a:t> </a:t>
            </a:r>
            <a:r>
              <a:rPr sz="2200" spc="-25" dirty="0"/>
              <a:t>and</a:t>
            </a:r>
            <a:r>
              <a:rPr sz="2200" dirty="0"/>
              <a:t>	controlled</a:t>
            </a:r>
            <a:r>
              <a:rPr sz="2200" spc="-70" dirty="0"/>
              <a:t> </a:t>
            </a:r>
            <a:r>
              <a:rPr sz="2200" spc="-25" dirty="0"/>
              <a:t>by</a:t>
            </a:r>
            <a:endParaRPr sz="2200"/>
          </a:p>
          <a:p>
            <a:pPr marL="356870">
              <a:lnSpc>
                <a:spcPts val="2510"/>
              </a:lnSpc>
            </a:pPr>
            <a:r>
              <a:rPr sz="2200" dirty="0"/>
              <a:t>the</a:t>
            </a:r>
            <a:r>
              <a:rPr sz="2200" spc="-15" dirty="0"/>
              <a:t> </a:t>
            </a:r>
            <a:r>
              <a:rPr sz="2200" dirty="0"/>
              <a:t>control</a:t>
            </a:r>
            <a:r>
              <a:rPr sz="2200" spc="-20" dirty="0"/>
              <a:t> </a:t>
            </a:r>
            <a:r>
              <a:rPr sz="2200" spc="-10" dirty="0"/>
              <a:t>unit.</a:t>
            </a:r>
            <a:endParaRPr sz="2200"/>
          </a:p>
          <a:p>
            <a:pPr marL="356870" indent="-344170">
              <a:lnSpc>
                <a:spcPct val="100000"/>
              </a:lnSpc>
              <a:spcBef>
                <a:spcPts val="52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  <a:tab pos="3045460" algn="l"/>
              </a:tabLst>
            </a:pPr>
            <a:r>
              <a:rPr sz="2200" dirty="0"/>
              <a:t>It is</a:t>
            </a:r>
            <a:r>
              <a:rPr sz="2200" spc="-5" dirty="0"/>
              <a:t> </a:t>
            </a:r>
            <a:r>
              <a:rPr sz="2200" dirty="0"/>
              <a:t>the</a:t>
            </a:r>
            <a:r>
              <a:rPr sz="2200" spc="-15" dirty="0"/>
              <a:t> </a:t>
            </a:r>
            <a:r>
              <a:rPr sz="2200" dirty="0"/>
              <a:t>nerve</a:t>
            </a:r>
            <a:r>
              <a:rPr sz="2200" spc="35" dirty="0"/>
              <a:t> </a:t>
            </a:r>
            <a:r>
              <a:rPr sz="2200" spc="-10" dirty="0"/>
              <a:t>center</a:t>
            </a:r>
            <a:r>
              <a:rPr sz="2200" dirty="0"/>
              <a:t>	that</a:t>
            </a:r>
            <a:r>
              <a:rPr sz="2200" spc="-30" dirty="0"/>
              <a:t> </a:t>
            </a:r>
            <a:r>
              <a:rPr sz="2200" dirty="0"/>
              <a:t>sends</a:t>
            </a:r>
            <a:r>
              <a:rPr sz="2200" spc="5" dirty="0"/>
              <a:t> </a:t>
            </a:r>
            <a:r>
              <a:rPr sz="2200" dirty="0"/>
              <a:t>signals</a:t>
            </a:r>
            <a:r>
              <a:rPr sz="2200" spc="-10" dirty="0"/>
              <a:t> </a:t>
            </a:r>
            <a:r>
              <a:rPr sz="2200" dirty="0"/>
              <a:t>to</a:t>
            </a:r>
            <a:r>
              <a:rPr sz="2200" spc="-20" dirty="0"/>
              <a:t> </a:t>
            </a:r>
            <a:r>
              <a:rPr sz="2200" dirty="0"/>
              <a:t>other</a:t>
            </a:r>
            <a:r>
              <a:rPr sz="2200" spc="-5" dirty="0"/>
              <a:t> </a:t>
            </a:r>
            <a:r>
              <a:rPr sz="2200" dirty="0"/>
              <a:t>units</a:t>
            </a:r>
            <a:r>
              <a:rPr sz="2200" spc="-15" dirty="0"/>
              <a:t> </a:t>
            </a:r>
            <a:r>
              <a:rPr sz="2200" spc="-25" dirty="0"/>
              <a:t>and</a:t>
            </a:r>
            <a:endParaRPr sz="2200"/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2200" dirty="0"/>
              <a:t>senses</a:t>
            </a:r>
            <a:r>
              <a:rPr sz="2200" spc="-25" dirty="0"/>
              <a:t> </a:t>
            </a:r>
            <a:r>
              <a:rPr sz="2200" dirty="0"/>
              <a:t>their</a:t>
            </a:r>
            <a:r>
              <a:rPr sz="2200" spc="-10" dirty="0"/>
              <a:t> states.</a:t>
            </a:r>
            <a:endParaRPr sz="2200"/>
          </a:p>
          <a:p>
            <a:pPr marL="356870" indent="-344170">
              <a:lnSpc>
                <a:spcPts val="2510"/>
              </a:lnSpc>
              <a:spcBef>
                <a:spcPts val="26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/>
              <a:t>The</a:t>
            </a:r>
            <a:r>
              <a:rPr sz="2200" spc="-20" dirty="0"/>
              <a:t> </a:t>
            </a:r>
            <a:r>
              <a:rPr sz="2200" dirty="0"/>
              <a:t>timing</a:t>
            </a:r>
            <a:r>
              <a:rPr sz="2200" spc="-15" dirty="0"/>
              <a:t> </a:t>
            </a:r>
            <a:r>
              <a:rPr sz="2200" dirty="0"/>
              <a:t>signals</a:t>
            </a:r>
            <a:r>
              <a:rPr sz="2200" spc="-5" dirty="0"/>
              <a:t> </a:t>
            </a:r>
            <a:r>
              <a:rPr sz="2200" dirty="0"/>
              <a:t>that</a:t>
            </a:r>
            <a:r>
              <a:rPr sz="2200" spc="5" dirty="0"/>
              <a:t> </a:t>
            </a:r>
            <a:r>
              <a:rPr sz="2200" dirty="0"/>
              <a:t>govern</a:t>
            </a:r>
            <a:r>
              <a:rPr sz="2200" spc="-5" dirty="0"/>
              <a:t> </a:t>
            </a:r>
            <a:r>
              <a:rPr sz="2200" dirty="0"/>
              <a:t>the</a:t>
            </a:r>
            <a:r>
              <a:rPr sz="2200" spc="-15" dirty="0"/>
              <a:t> </a:t>
            </a:r>
            <a:r>
              <a:rPr sz="2200" dirty="0"/>
              <a:t>I/O</a:t>
            </a:r>
            <a:r>
              <a:rPr sz="2200" spc="-20" dirty="0"/>
              <a:t> </a:t>
            </a:r>
            <a:r>
              <a:rPr sz="2200" dirty="0"/>
              <a:t>transfers</a:t>
            </a:r>
            <a:r>
              <a:rPr sz="2200" spc="-45" dirty="0"/>
              <a:t> </a:t>
            </a:r>
            <a:r>
              <a:rPr sz="2200" dirty="0"/>
              <a:t>are</a:t>
            </a:r>
            <a:r>
              <a:rPr sz="2200" spc="-5" dirty="0"/>
              <a:t> </a:t>
            </a:r>
            <a:r>
              <a:rPr sz="2200" spc="-20" dirty="0"/>
              <a:t>also</a:t>
            </a:r>
            <a:endParaRPr sz="2200"/>
          </a:p>
          <a:p>
            <a:pPr marL="356870">
              <a:lnSpc>
                <a:spcPts val="2510"/>
              </a:lnSpc>
            </a:pPr>
            <a:r>
              <a:rPr sz="2200" dirty="0"/>
              <a:t>generated</a:t>
            </a:r>
            <a:r>
              <a:rPr sz="2200" spc="-25" dirty="0"/>
              <a:t> </a:t>
            </a:r>
            <a:r>
              <a:rPr sz="2200" dirty="0"/>
              <a:t>by</a:t>
            </a:r>
            <a:r>
              <a:rPr sz="2200" spc="-5" dirty="0"/>
              <a:t> </a:t>
            </a:r>
            <a:r>
              <a:rPr sz="2200" dirty="0"/>
              <a:t>the</a:t>
            </a:r>
            <a:r>
              <a:rPr sz="2200" spc="20" dirty="0"/>
              <a:t> </a:t>
            </a:r>
            <a:r>
              <a:rPr sz="2200" dirty="0"/>
              <a:t>control</a:t>
            </a:r>
            <a:r>
              <a:rPr sz="2200" spc="-10" dirty="0"/>
              <a:t> unit.</a:t>
            </a:r>
            <a:endParaRPr sz="2200"/>
          </a:p>
          <a:p>
            <a:pPr marL="356870" indent="-344170">
              <a:lnSpc>
                <a:spcPts val="2510"/>
              </a:lnSpc>
              <a:spcBef>
                <a:spcPts val="26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/>
              <a:t>Timing</a:t>
            </a:r>
            <a:r>
              <a:rPr sz="2200" spc="-40" dirty="0"/>
              <a:t> </a:t>
            </a:r>
            <a:r>
              <a:rPr sz="2200" dirty="0"/>
              <a:t>signals</a:t>
            </a:r>
            <a:r>
              <a:rPr sz="2200" spc="-25" dirty="0"/>
              <a:t> </a:t>
            </a:r>
            <a:r>
              <a:rPr sz="2200" dirty="0"/>
              <a:t>are</a:t>
            </a:r>
            <a:r>
              <a:rPr sz="2200" spc="-30" dirty="0"/>
              <a:t> </a:t>
            </a:r>
            <a:r>
              <a:rPr sz="2200" dirty="0"/>
              <a:t>signals</a:t>
            </a:r>
            <a:r>
              <a:rPr sz="2200" spc="-25" dirty="0"/>
              <a:t> </a:t>
            </a:r>
            <a:r>
              <a:rPr sz="2200" dirty="0"/>
              <a:t>that</a:t>
            </a:r>
            <a:r>
              <a:rPr sz="2200" spc="-20" dirty="0"/>
              <a:t> </a:t>
            </a:r>
            <a:r>
              <a:rPr sz="2200" dirty="0"/>
              <a:t>determine</a:t>
            </a:r>
            <a:r>
              <a:rPr sz="2200" spc="-35" dirty="0"/>
              <a:t> </a:t>
            </a:r>
            <a:r>
              <a:rPr sz="2200" dirty="0"/>
              <a:t>when</a:t>
            </a:r>
            <a:r>
              <a:rPr sz="2200" spc="15" dirty="0"/>
              <a:t> </a:t>
            </a:r>
            <a:r>
              <a:rPr sz="2200" dirty="0"/>
              <a:t>a</a:t>
            </a:r>
            <a:r>
              <a:rPr sz="2200" spc="-30" dirty="0"/>
              <a:t> </a:t>
            </a:r>
            <a:r>
              <a:rPr sz="2200" dirty="0"/>
              <a:t>given</a:t>
            </a:r>
            <a:r>
              <a:rPr sz="2200" spc="-15" dirty="0"/>
              <a:t> </a:t>
            </a:r>
            <a:r>
              <a:rPr sz="2200" spc="-10" dirty="0"/>
              <a:t>action</a:t>
            </a:r>
            <a:endParaRPr sz="2200"/>
          </a:p>
          <a:p>
            <a:pPr marL="356870">
              <a:lnSpc>
                <a:spcPts val="2510"/>
              </a:lnSpc>
            </a:pPr>
            <a:r>
              <a:rPr sz="2200" dirty="0"/>
              <a:t>is</a:t>
            </a:r>
            <a:r>
              <a:rPr sz="2200" spc="35" dirty="0"/>
              <a:t> </a:t>
            </a:r>
            <a:r>
              <a:rPr sz="2200" dirty="0"/>
              <a:t>to</a:t>
            </a:r>
            <a:r>
              <a:rPr sz="2200" spc="10" dirty="0"/>
              <a:t> </a:t>
            </a:r>
            <a:r>
              <a:rPr sz="2200" dirty="0"/>
              <a:t>take</a:t>
            </a:r>
            <a:r>
              <a:rPr sz="2200" spc="-15" dirty="0"/>
              <a:t> </a:t>
            </a:r>
            <a:r>
              <a:rPr sz="2200" spc="-10" dirty="0"/>
              <a:t>place</a:t>
            </a:r>
            <a:endParaRPr sz="2200"/>
          </a:p>
          <a:p>
            <a:pPr marL="356870" indent="-344170">
              <a:lnSpc>
                <a:spcPts val="2510"/>
              </a:lnSpc>
              <a:spcBef>
                <a:spcPts val="26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/>
              <a:t>Data</a:t>
            </a:r>
            <a:r>
              <a:rPr sz="2200" spc="-25" dirty="0"/>
              <a:t> </a:t>
            </a:r>
            <a:r>
              <a:rPr sz="2200" dirty="0"/>
              <a:t>transfers</a:t>
            </a:r>
            <a:r>
              <a:rPr sz="2200" spc="-55" dirty="0"/>
              <a:t> </a:t>
            </a:r>
            <a:r>
              <a:rPr sz="2200" dirty="0"/>
              <a:t>between</a:t>
            </a:r>
            <a:r>
              <a:rPr sz="2200" spc="-10" dirty="0"/>
              <a:t> </a:t>
            </a:r>
            <a:r>
              <a:rPr sz="2200" dirty="0"/>
              <a:t>processor</a:t>
            </a:r>
            <a:r>
              <a:rPr sz="2200" spc="-10" dirty="0"/>
              <a:t> </a:t>
            </a:r>
            <a:r>
              <a:rPr sz="2200" dirty="0"/>
              <a:t>&amp;</a:t>
            </a:r>
            <a:r>
              <a:rPr sz="2200" spc="-5" dirty="0"/>
              <a:t> </a:t>
            </a:r>
            <a:r>
              <a:rPr sz="2200" dirty="0"/>
              <a:t>memory</a:t>
            </a:r>
            <a:r>
              <a:rPr sz="2200" spc="-40" dirty="0"/>
              <a:t> </a:t>
            </a:r>
            <a:r>
              <a:rPr sz="2200" dirty="0"/>
              <a:t>are</a:t>
            </a:r>
            <a:r>
              <a:rPr sz="2200" spc="-20" dirty="0"/>
              <a:t> </a:t>
            </a:r>
            <a:r>
              <a:rPr sz="2200" dirty="0"/>
              <a:t>controlled</a:t>
            </a:r>
            <a:r>
              <a:rPr sz="2200" spc="-5" dirty="0"/>
              <a:t> </a:t>
            </a:r>
            <a:r>
              <a:rPr sz="2200" spc="-25" dirty="0"/>
              <a:t>by</a:t>
            </a:r>
            <a:endParaRPr sz="2200"/>
          </a:p>
          <a:p>
            <a:pPr marL="356870">
              <a:lnSpc>
                <a:spcPts val="2510"/>
              </a:lnSpc>
            </a:pPr>
            <a:r>
              <a:rPr sz="2200" dirty="0"/>
              <a:t>control</a:t>
            </a:r>
            <a:r>
              <a:rPr sz="2200" spc="-35" dirty="0"/>
              <a:t> </a:t>
            </a:r>
            <a:r>
              <a:rPr sz="2200" dirty="0"/>
              <a:t>unit</a:t>
            </a:r>
            <a:r>
              <a:rPr sz="2200" spc="-5" dirty="0"/>
              <a:t> </a:t>
            </a:r>
            <a:r>
              <a:rPr sz="2200" dirty="0"/>
              <a:t>through</a:t>
            </a:r>
            <a:r>
              <a:rPr sz="2200" spc="-45" dirty="0"/>
              <a:t> </a:t>
            </a:r>
            <a:r>
              <a:rPr sz="2200" dirty="0"/>
              <a:t>timing </a:t>
            </a:r>
            <a:r>
              <a:rPr sz="2200" spc="-10" dirty="0"/>
              <a:t>signals</a:t>
            </a:r>
            <a:endParaRPr sz="2200"/>
          </a:p>
          <a:p>
            <a:pPr marL="356870" marR="508000" indent="-344805">
              <a:lnSpc>
                <a:spcPct val="9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  <a:tab pos="6343650" algn="l"/>
              </a:tabLst>
            </a:pPr>
            <a:r>
              <a:rPr sz="2200" dirty="0"/>
              <a:t>Control</a:t>
            </a:r>
            <a:r>
              <a:rPr sz="2200" spc="-55" dirty="0"/>
              <a:t> </a:t>
            </a:r>
            <a:r>
              <a:rPr sz="2200" dirty="0"/>
              <a:t>unit</a:t>
            </a:r>
            <a:r>
              <a:rPr sz="2200" spc="-10" dirty="0"/>
              <a:t> </a:t>
            </a:r>
            <a:r>
              <a:rPr sz="2200" dirty="0"/>
              <a:t>is</a:t>
            </a:r>
            <a:r>
              <a:rPr sz="2200" spc="-35" dirty="0"/>
              <a:t> </a:t>
            </a:r>
            <a:r>
              <a:rPr sz="2200" dirty="0"/>
              <a:t>usually</a:t>
            </a:r>
            <a:r>
              <a:rPr sz="2200" spc="-15" dirty="0"/>
              <a:t> </a:t>
            </a:r>
            <a:r>
              <a:rPr sz="2200" dirty="0"/>
              <a:t>distributed</a:t>
            </a:r>
            <a:r>
              <a:rPr sz="2200" spc="-50" dirty="0"/>
              <a:t> </a:t>
            </a:r>
            <a:r>
              <a:rPr sz="2200" dirty="0"/>
              <a:t>throughout</a:t>
            </a:r>
            <a:r>
              <a:rPr sz="2200" spc="-50" dirty="0"/>
              <a:t> </a:t>
            </a:r>
            <a:r>
              <a:rPr sz="2200" dirty="0"/>
              <a:t>the</a:t>
            </a:r>
            <a:r>
              <a:rPr sz="2200" spc="-45" dirty="0"/>
              <a:t> </a:t>
            </a:r>
            <a:r>
              <a:rPr sz="2200" dirty="0"/>
              <a:t>machine</a:t>
            </a:r>
            <a:r>
              <a:rPr sz="2200" spc="-50" dirty="0"/>
              <a:t> , </a:t>
            </a:r>
            <a:r>
              <a:rPr sz="2200" dirty="0"/>
              <a:t>and</a:t>
            </a:r>
            <a:r>
              <a:rPr sz="2200" spc="5" dirty="0"/>
              <a:t> </a:t>
            </a:r>
            <a:r>
              <a:rPr sz="2200" dirty="0"/>
              <a:t>large</a:t>
            </a:r>
            <a:r>
              <a:rPr sz="2200" spc="-35" dirty="0"/>
              <a:t> </a:t>
            </a:r>
            <a:r>
              <a:rPr sz="2200" dirty="0"/>
              <a:t>set of control</a:t>
            </a:r>
            <a:r>
              <a:rPr sz="2200" spc="-20" dirty="0"/>
              <a:t> </a:t>
            </a:r>
            <a:r>
              <a:rPr sz="2200" dirty="0"/>
              <a:t>lines</a:t>
            </a:r>
            <a:r>
              <a:rPr sz="2200" spc="15" dirty="0"/>
              <a:t> </a:t>
            </a:r>
            <a:r>
              <a:rPr sz="2200" dirty="0"/>
              <a:t>carries</a:t>
            </a:r>
            <a:r>
              <a:rPr sz="2200" spc="-5" dirty="0"/>
              <a:t> </a:t>
            </a:r>
            <a:r>
              <a:rPr sz="2200" dirty="0"/>
              <a:t>the</a:t>
            </a:r>
            <a:r>
              <a:rPr sz="2200" spc="10" dirty="0"/>
              <a:t> </a:t>
            </a:r>
            <a:r>
              <a:rPr sz="2200" spc="-10" dirty="0"/>
              <a:t>signals</a:t>
            </a:r>
            <a:r>
              <a:rPr sz="2200" dirty="0"/>
              <a:t>	used</a:t>
            </a:r>
            <a:r>
              <a:rPr sz="2200" spc="-20" dirty="0"/>
              <a:t> </a:t>
            </a:r>
            <a:r>
              <a:rPr sz="2200" spc="-25" dirty="0"/>
              <a:t>for </a:t>
            </a:r>
            <a:r>
              <a:rPr sz="2200" dirty="0"/>
              <a:t>timing</a:t>
            </a:r>
            <a:r>
              <a:rPr sz="2200" spc="-50" dirty="0"/>
              <a:t> </a:t>
            </a:r>
            <a:r>
              <a:rPr sz="2200" dirty="0"/>
              <a:t>and</a:t>
            </a:r>
            <a:r>
              <a:rPr sz="2200" spc="-25" dirty="0"/>
              <a:t> </a:t>
            </a:r>
            <a:r>
              <a:rPr sz="2200" dirty="0"/>
              <a:t>synchronization</a:t>
            </a:r>
            <a:r>
              <a:rPr sz="2200" spc="5" dirty="0"/>
              <a:t> </a:t>
            </a:r>
            <a:r>
              <a:rPr sz="2200" dirty="0"/>
              <a:t>of</a:t>
            </a:r>
            <a:r>
              <a:rPr sz="2200" spc="-35" dirty="0"/>
              <a:t> </a:t>
            </a:r>
            <a:r>
              <a:rPr sz="2200" dirty="0"/>
              <a:t>events</a:t>
            </a:r>
            <a:r>
              <a:rPr sz="2200" spc="-15" dirty="0"/>
              <a:t> </a:t>
            </a:r>
            <a:r>
              <a:rPr sz="2200" dirty="0"/>
              <a:t>in</a:t>
            </a:r>
            <a:r>
              <a:rPr sz="2200" spc="-25" dirty="0"/>
              <a:t> </a:t>
            </a:r>
            <a:r>
              <a:rPr sz="2200" dirty="0"/>
              <a:t>all</a:t>
            </a:r>
            <a:r>
              <a:rPr sz="2200" spc="-20" dirty="0"/>
              <a:t> </a:t>
            </a:r>
            <a:r>
              <a:rPr sz="2200" spc="-10" dirty="0"/>
              <a:t>units</a:t>
            </a:r>
            <a:endParaRPr sz="2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435305"/>
            <a:ext cx="705802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Summary-</a:t>
            </a:r>
            <a:r>
              <a:rPr sz="3200" spc="5" dirty="0"/>
              <a:t> </a:t>
            </a:r>
            <a:r>
              <a:rPr sz="3200" dirty="0"/>
              <a:t>Operations</a:t>
            </a:r>
            <a:r>
              <a:rPr sz="3200" spc="-55" dirty="0"/>
              <a:t> </a:t>
            </a:r>
            <a:r>
              <a:rPr sz="3200" dirty="0"/>
              <a:t>of</a:t>
            </a:r>
            <a:r>
              <a:rPr sz="3200" spc="-110" dirty="0"/>
              <a:t> </a:t>
            </a:r>
            <a:r>
              <a:rPr sz="3200" dirty="0"/>
              <a:t>a</a:t>
            </a:r>
            <a:r>
              <a:rPr sz="3200" spc="-95" dirty="0"/>
              <a:t> </a:t>
            </a:r>
            <a:r>
              <a:rPr sz="3200" spc="-10" dirty="0"/>
              <a:t>computer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209878"/>
            <a:ext cx="8032115" cy="31800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170">
              <a:lnSpc>
                <a:spcPts val="2510"/>
              </a:lnSpc>
              <a:spcBef>
                <a:spcPts val="110"/>
              </a:spcBef>
              <a:buClr>
                <a:srgbClr val="330066"/>
              </a:buClr>
              <a:buSzPct val="68181"/>
              <a:buFont typeface="Wingdings"/>
              <a:buChar char="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Computer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accepts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information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form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programs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and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ts val="2510"/>
              </a:lnSpc>
            </a:pPr>
            <a:r>
              <a:rPr sz="2200" dirty="0">
                <a:latin typeface="Microsoft Sans Serif"/>
                <a:cs typeface="Microsoft Sans Serif"/>
              </a:rPr>
              <a:t>data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through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input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unit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stores it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memory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ts val="2510"/>
              </a:lnSpc>
              <a:buClr>
                <a:srgbClr val="330066"/>
              </a:buClr>
              <a:buSzPct val="68181"/>
              <a:buFont typeface="Wingdings"/>
              <a:buChar char="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Fetches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information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stored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memory,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under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program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ts val="2510"/>
              </a:lnSpc>
            </a:pPr>
            <a:r>
              <a:rPr sz="2200" dirty="0">
                <a:latin typeface="Microsoft Sans Serif"/>
                <a:cs typeface="Microsoft Sans Serif"/>
              </a:rPr>
              <a:t>control,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into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ALU,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where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information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processed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buClr>
                <a:srgbClr val="330066"/>
              </a:buClr>
              <a:buSzPct val="68181"/>
              <a:buFont typeface="Wingdings"/>
              <a:buChar char="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Produces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processed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information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through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output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unit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Font typeface="Wingdings"/>
              <a:buChar char=""/>
            </a:pP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Clr>
                <a:srgbClr val="330066"/>
              </a:buClr>
              <a:buSzPct val="68181"/>
              <a:buFont typeface="Wingdings"/>
              <a:buChar char="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Controls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all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activities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inside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machine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through</a:t>
            </a:r>
            <a:r>
              <a:rPr sz="2200" spc="-5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control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unit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6701" y="1061161"/>
            <a:ext cx="521716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525" algn="r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Basic</a:t>
            </a:r>
            <a:r>
              <a:rPr sz="4800" spc="-65" dirty="0"/>
              <a:t> </a:t>
            </a:r>
            <a:r>
              <a:rPr sz="4800" spc="-10" dirty="0"/>
              <a:t>Operational</a:t>
            </a:r>
            <a:endParaRPr sz="4800"/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4800" spc="-10" dirty="0"/>
              <a:t>Concepts</a:t>
            </a:r>
            <a:endParaRPr sz="4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1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900" dirty="0"/>
              <a:t>Basic</a:t>
            </a:r>
            <a:r>
              <a:rPr sz="3900" spc="-25" dirty="0"/>
              <a:t> </a:t>
            </a:r>
            <a:r>
              <a:rPr sz="3900" dirty="0"/>
              <a:t>Operational</a:t>
            </a:r>
            <a:r>
              <a:rPr sz="3900" spc="-50" dirty="0"/>
              <a:t> </a:t>
            </a:r>
            <a:r>
              <a:rPr sz="3900" spc="-10" dirty="0"/>
              <a:t>Concepts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536244" y="1017587"/>
            <a:ext cx="7891780" cy="288036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6870" algn="l"/>
              </a:tabLst>
            </a:pPr>
            <a:r>
              <a:rPr sz="2400" dirty="0">
                <a:latin typeface="Microsoft Sans Serif"/>
                <a:cs typeface="Microsoft Sans Serif"/>
              </a:rPr>
              <a:t>Activity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in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computer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is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governed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by</a:t>
            </a:r>
            <a:r>
              <a:rPr sz="2400" spc="-10" dirty="0">
                <a:latin typeface="Microsoft Sans Serif"/>
                <a:cs typeface="Microsoft Sans Serif"/>
              </a:rPr>
              <a:t> instructions.</a:t>
            </a:r>
            <a:endParaRPr sz="2400">
              <a:latin typeface="Microsoft Sans Serif"/>
              <a:cs typeface="Microsoft Sans Serif"/>
            </a:endParaRPr>
          </a:p>
          <a:p>
            <a:pPr marL="356870" marR="8890" indent="-34480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6870" algn="l"/>
              </a:tabLst>
            </a:pPr>
            <a:r>
              <a:rPr sz="2400" dirty="0">
                <a:latin typeface="Microsoft Sans Serif"/>
                <a:cs typeface="Microsoft Sans Serif"/>
              </a:rPr>
              <a:t>To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perform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task,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an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appropriate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program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consisting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of </a:t>
            </a:r>
            <a:r>
              <a:rPr sz="2400" dirty="0">
                <a:latin typeface="Microsoft Sans Serif"/>
                <a:cs typeface="Microsoft Sans Serif"/>
              </a:rPr>
              <a:t>a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list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of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instructions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is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stored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in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the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memory.</a:t>
            </a:r>
            <a:endParaRPr sz="2400">
              <a:latin typeface="Microsoft Sans Serif"/>
              <a:cs typeface="Microsoft Sans Serif"/>
            </a:endParaRPr>
          </a:p>
          <a:p>
            <a:pPr marL="356870" marR="5080" indent="-34480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6870" algn="l"/>
              </a:tabLst>
            </a:pPr>
            <a:r>
              <a:rPr sz="2400" dirty="0">
                <a:latin typeface="Microsoft Sans Serif"/>
                <a:cs typeface="Microsoft Sans Serif"/>
              </a:rPr>
              <a:t>Individual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instructions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are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brought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from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the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memory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into </a:t>
            </a:r>
            <a:r>
              <a:rPr sz="2400" dirty="0">
                <a:latin typeface="Microsoft Sans Serif"/>
                <a:cs typeface="Microsoft Sans Serif"/>
              </a:rPr>
              <a:t>the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processor,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which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executes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the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specified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operations.</a:t>
            </a:r>
            <a:endParaRPr sz="24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6870" algn="l"/>
              </a:tabLst>
            </a:pPr>
            <a:r>
              <a:rPr sz="2400" dirty="0">
                <a:latin typeface="Microsoft Sans Serif"/>
                <a:cs typeface="Microsoft Sans Serif"/>
              </a:rPr>
              <a:t>Data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to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be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used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as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operands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are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also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stored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in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the</a:t>
            </a:r>
            <a:endParaRPr sz="24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400" spc="-10" dirty="0">
                <a:latin typeface="Microsoft Sans Serif"/>
                <a:cs typeface="Microsoft Sans Serif"/>
              </a:rPr>
              <a:t>memory.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Basic</a:t>
            </a:r>
            <a:r>
              <a:rPr sz="3200" spc="-125" dirty="0"/>
              <a:t> </a:t>
            </a:r>
            <a:r>
              <a:rPr sz="3200" dirty="0"/>
              <a:t>Operational</a:t>
            </a:r>
            <a:r>
              <a:rPr sz="3200" spc="-80" dirty="0"/>
              <a:t> </a:t>
            </a:r>
            <a:r>
              <a:rPr sz="3200" spc="-10" dirty="0"/>
              <a:t>Concepts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133678"/>
            <a:ext cx="8136890" cy="34823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192145" algn="l"/>
              </a:tabLst>
            </a:pPr>
            <a:r>
              <a:rPr sz="2200" dirty="0">
                <a:solidFill>
                  <a:srgbClr val="CC0000"/>
                </a:solidFill>
                <a:latin typeface="Microsoft Sans Serif"/>
                <a:cs typeface="Microsoft Sans Serif"/>
              </a:rPr>
              <a:t>Consider</a:t>
            </a:r>
            <a:r>
              <a:rPr sz="2200" spc="20" dirty="0">
                <a:solidFill>
                  <a:srgbClr val="CC00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CC0000"/>
                </a:solidFill>
                <a:latin typeface="Microsoft Sans Serif"/>
                <a:cs typeface="Microsoft Sans Serif"/>
              </a:rPr>
              <a:t>an</a:t>
            </a:r>
            <a:r>
              <a:rPr sz="2200" spc="-10" dirty="0">
                <a:solidFill>
                  <a:srgbClr val="CC0000"/>
                </a:solidFill>
                <a:latin typeface="Microsoft Sans Serif"/>
                <a:cs typeface="Microsoft Sans Serif"/>
              </a:rPr>
              <a:t> instruction:</a:t>
            </a:r>
            <a:r>
              <a:rPr sz="2200" dirty="0">
                <a:solidFill>
                  <a:srgbClr val="CC0000"/>
                </a:solidFill>
                <a:latin typeface="Microsoft Sans Serif"/>
                <a:cs typeface="Microsoft Sans Serif"/>
              </a:rPr>
              <a:t>	Add</a:t>
            </a:r>
            <a:r>
              <a:rPr sz="2200" spc="-15" dirty="0">
                <a:solidFill>
                  <a:srgbClr val="CC00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CC0000"/>
                </a:solidFill>
                <a:latin typeface="Microsoft Sans Serif"/>
                <a:cs typeface="Microsoft Sans Serif"/>
              </a:rPr>
              <a:t>LOCA,</a:t>
            </a:r>
            <a:r>
              <a:rPr sz="2200" spc="10" dirty="0">
                <a:solidFill>
                  <a:srgbClr val="CC0000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CC0000"/>
                </a:solidFill>
                <a:latin typeface="Microsoft Sans Serif"/>
                <a:cs typeface="Microsoft Sans Serif"/>
              </a:rPr>
              <a:t>R0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2200">
              <a:latin typeface="Microsoft Sans Serif"/>
              <a:cs typeface="Microsoft Sans Serif"/>
            </a:endParaRPr>
          </a:p>
          <a:p>
            <a:pPr marL="356870" indent="-344170" algn="just">
              <a:lnSpc>
                <a:spcPts val="2510"/>
              </a:lnSpc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Add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operand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at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memory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location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LOCA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operand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-50" dirty="0">
                <a:latin typeface="Microsoft Sans Serif"/>
                <a:cs typeface="Microsoft Sans Serif"/>
              </a:rPr>
              <a:t>a</a:t>
            </a:r>
            <a:endParaRPr sz="2200">
              <a:latin typeface="Microsoft Sans Serif"/>
              <a:cs typeface="Microsoft Sans Serif"/>
            </a:endParaRPr>
          </a:p>
          <a:p>
            <a:pPr marL="356870" algn="just">
              <a:lnSpc>
                <a:spcPts val="2510"/>
              </a:lnSpc>
            </a:pPr>
            <a:r>
              <a:rPr sz="2200" dirty="0">
                <a:latin typeface="Microsoft Sans Serif"/>
                <a:cs typeface="Microsoft Sans Serif"/>
              </a:rPr>
              <a:t>register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R0 in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processor.</a:t>
            </a:r>
            <a:endParaRPr sz="2200">
              <a:latin typeface="Microsoft Sans Serif"/>
              <a:cs typeface="Microsoft Sans Serif"/>
            </a:endParaRPr>
          </a:p>
          <a:p>
            <a:pPr marL="356870" marR="5080" indent="-344805" algn="just">
              <a:lnSpc>
                <a:spcPts val="2380"/>
              </a:lnSpc>
              <a:spcBef>
                <a:spcPts val="56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Instruction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fetched</a:t>
            </a:r>
            <a:r>
              <a:rPr sz="2200" spc="-5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from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memory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into the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processor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575" dirty="0">
                <a:latin typeface="Microsoft Sans Serif"/>
                <a:cs typeface="Microsoft Sans Serif"/>
              </a:rPr>
              <a:t>–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the </a:t>
            </a:r>
            <a:r>
              <a:rPr sz="2200" dirty="0">
                <a:latin typeface="Microsoft Sans Serif"/>
                <a:cs typeface="Microsoft Sans Serif"/>
              </a:rPr>
              <a:t>operand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at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LOCA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fetched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 added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 the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contents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R0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spc="520" dirty="0">
                <a:latin typeface="Microsoft Sans Serif"/>
                <a:cs typeface="Microsoft Sans Serif"/>
              </a:rPr>
              <a:t>–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resulting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sum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stored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register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R0.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22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Place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sum into register</a:t>
            </a:r>
            <a:r>
              <a:rPr sz="2200" spc="-25" dirty="0">
                <a:latin typeface="Microsoft Sans Serif"/>
                <a:cs typeface="Microsoft Sans Serif"/>
              </a:rPr>
              <a:t> R0.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26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original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contents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LOCA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are</a:t>
            </a:r>
            <a:r>
              <a:rPr sz="2200" spc="-10" dirty="0">
                <a:latin typeface="Microsoft Sans Serif"/>
                <a:cs typeface="Microsoft Sans Serif"/>
              </a:rPr>
              <a:t> preserved.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27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original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contents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R0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overwritten.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54610"/>
            <a:ext cx="543306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dirty="0"/>
              <a:t>Basic</a:t>
            </a:r>
            <a:r>
              <a:rPr sz="3200" spc="-145" dirty="0"/>
              <a:t> </a:t>
            </a:r>
            <a:r>
              <a:rPr sz="3200" dirty="0"/>
              <a:t>Operational</a:t>
            </a:r>
            <a:r>
              <a:rPr sz="3200" spc="-105" dirty="0"/>
              <a:t> </a:t>
            </a:r>
            <a:r>
              <a:rPr sz="3200" spc="-10" dirty="0"/>
              <a:t>Concepts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60044" y="862711"/>
            <a:ext cx="8068945" cy="37833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latin typeface="Microsoft Sans Serif"/>
                <a:cs typeface="Microsoft Sans Serif"/>
              </a:rPr>
              <a:t>Separate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Memory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Access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ALU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Operation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2200">
              <a:latin typeface="Microsoft Sans Serif"/>
              <a:cs typeface="Microsoft Sans Serif"/>
            </a:endParaRPr>
          </a:p>
          <a:p>
            <a:pPr marL="12700" marR="6075680">
              <a:lnSpc>
                <a:spcPct val="120100"/>
              </a:lnSpc>
            </a:pPr>
            <a:r>
              <a:rPr sz="2200" dirty="0">
                <a:latin typeface="Microsoft Sans Serif"/>
                <a:cs typeface="Microsoft Sans Serif"/>
              </a:rPr>
              <a:t>Load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LOCA,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R1 </a:t>
            </a:r>
            <a:r>
              <a:rPr sz="2200" dirty="0">
                <a:latin typeface="Microsoft Sans Serif"/>
                <a:cs typeface="Microsoft Sans Serif"/>
              </a:rPr>
              <a:t>Add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R1,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R0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2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Whose</a:t>
            </a:r>
            <a:r>
              <a:rPr sz="2200" spc="-8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contents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will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overwritten?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10"/>
              </a:spcBef>
            </a:pPr>
            <a:endParaRPr sz="2200">
              <a:latin typeface="Microsoft Sans Serif"/>
              <a:cs typeface="Microsoft Sans Serif"/>
            </a:endParaRPr>
          </a:p>
          <a:p>
            <a:pPr marL="356870" marR="5080" indent="-344805" algn="just">
              <a:lnSpc>
                <a:spcPct val="100000"/>
              </a:lnSpc>
            </a:pPr>
            <a:r>
              <a:rPr sz="2200" dirty="0">
                <a:latin typeface="Microsoft Sans Serif"/>
                <a:cs typeface="Microsoft Sans Serif"/>
              </a:rPr>
              <a:t>Transfers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between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memory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processor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are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started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by </a:t>
            </a:r>
            <a:r>
              <a:rPr sz="2200" dirty="0">
                <a:latin typeface="Microsoft Sans Serif"/>
                <a:cs typeface="Microsoft Sans Serif"/>
              </a:rPr>
              <a:t>sending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address of 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memory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location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be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accessed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to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memory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unit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issuing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appropriate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signals.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data </a:t>
            </a:r>
            <a:r>
              <a:rPr sz="2200" dirty="0">
                <a:latin typeface="Microsoft Sans Serif"/>
                <a:cs typeface="Microsoft Sans Serif"/>
              </a:rPr>
              <a:t>are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then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transferred</a:t>
            </a:r>
            <a:r>
              <a:rPr sz="2200" spc="-6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or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from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memory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143001"/>
            <a:ext cx="6748780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Connection</a:t>
            </a:r>
            <a:r>
              <a:rPr spc="-20" dirty="0"/>
              <a:t> </a:t>
            </a:r>
            <a:r>
              <a:rPr dirty="0"/>
              <a:t>Between</a:t>
            </a:r>
            <a:r>
              <a:rPr spc="-110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Processor</a:t>
            </a:r>
            <a:r>
              <a:rPr spc="-70" dirty="0"/>
              <a:t> </a:t>
            </a:r>
            <a:r>
              <a:rPr spc="-25" dirty="0"/>
              <a:t>and </a:t>
            </a:r>
            <a:r>
              <a:rPr dirty="0"/>
              <a:t>the</a:t>
            </a:r>
            <a:r>
              <a:rPr spc="-15" dirty="0"/>
              <a:t> </a:t>
            </a:r>
            <a:r>
              <a:rPr spc="-10" dirty="0"/>
              <a:t>Memory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Registers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10844" y="1093787"/>
            <a:ext cx="5285105" cy="222186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82270" indent="-34417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82270" algn="l"/>
              </a:tabLst>
            </a:pPr>
            <a:r>
              <a:rPr sz="2400" dirty="0">
                <a:latin typeface="Microsoft Sans Serif"/>
                <a:cs typeface="Microsoft Sans Serif"/>
              </a:rPr>
              <a:t>Instruction</a:t>
            </a:r>
            <a:r>
              <a:rPr sz="2400" spc="-1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register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(IR)</a:t>
            </a:r>
            <a:endParaRPr sz="2400">
              <a:latin typeface="Microsoft Sans Serif"/>
              <a:cs typeface="Microsoft Sans Serif"/>
            </a:endParaRPr>
          </a:p>
          <a:p>
            <a:pPr marL="382270" indent="-344170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82270" algn="l"/>
              </a:tabLst>
            </a:pPr>
            <a:r>
              <a:rPr sz="2400" dirty="0">
                <a:latin typeface="Microsoft Sans Serif"/>
                <a:cs typeface="Microsoft Sans Serif"/>
              </a:rPr>
              <a:t>Program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counter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(PC)</a:t>
            </a:r>
            <a:endParaRPr sz="2400">
              <a:latin typeface="Microsoft Sans Serif"/>
              <a:cs typeface="Microsoft Sans Serif"/>
            </a:endParaRPr>
          </a:p>
          <a:p>
            <a:pPr marL="382270" indent="-34417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82270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General-</a:t>
            </a:r>
            <a:r>
              <a:rPr sz="2400" dirty="0">
                <a:latin typeface="Microsoft Sans Serif"/>
                <a:cs typeface="Microsoft Sans Serif"/>
              </a:rPr>
              <a:t>purpose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register (R</a:t>
            </a:r>
            <a:r>
              <a:rPr sz="2400" baseline="-20833" dirty="0">
                <a:latin typeface="Microsoft Sans Serif"/>
                <a:cs typeface="Microsoft Sans Serif"/>
              </a:rPr>
              <a:t>0</a:t>
            </a:r>
            <a:r>
              <a:rPr sz="2400" spc="284" baseline="-20833" dirty="0">
                <a:latin typeface="Microsoft Sans Serif"/>
                <a:cs typeface="Microsoft Sans Serif"/>
              </a:rPr>
              <a:t> </a:t>
            </a:r>
            <a:r>
              <a:rPr sz="2400" spc="630" dirty="0">
                <a:latin typeface="Microsoft Sans Serif"/>
                <a:cs typeface="Microsoft Sans Serif"/>
              </a:rPr>
              <a:t>–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R</a:t>
            </a:r>
            <a:r>
              <a:rPr sz="2400" spc="-37" baseline="-20833" dirty="0">
                <a:latin typeface="Microsoft Sans Serif"/>
                <a:cs typeface="Microsoft Sans Serif"/>
              </a:rPr>
              <a:t>n-1</a:t>
            </a:r>
            <a:r>
              <a:rPr sz="2400" spc="-25" dirty="0">
                <a:latin typeface="Microsoft Sans Serif"/>
                <a:cs typeface="Microsoft Sans Serif"/>
              </a:rPr>
              <a:t>)</a:t>
            </a:r>
            <a:endParaRPr sz="2400">
              <a:latin typeface="Microsoft Sans Serif"/>
              <a:cs typeface="Microsoft Sans Serif"/>
            </a:endParaRPr>
          </a:p>
          <a:p>
            <a:pPr marL="382270" indent="-344170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82270" algn="l"/>
              </a:tabLst>
            </a:pPr>
            <a:r>
              <a:rPr sz="2400" dirty="0">
                <a:latin typeface="Microsoft Sans Serif"/>
                <a:cs typeface="Microsoft Sans Serif"/>
              </a:rPr>
              <a:t>Memory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address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register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(MAR)</a:t>
            </a:r>
            <a:endParaRPr sz="2400">
              <a:latin typeface="Microsoft Sans Serif"/>
              <a:cs typeface="Microsoft Sans Serif"/>
            </a:endParaRPr>
          </a:p>
          <a:p>
            <a:pPr marL="382270" indent="-34417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82270" algn="l"/>
              </a:tabLst>
            </a:pPr>
            <a:r>
              <a:rPr sz="2400" dirty="0">
                <a:latin typeface="Microsoft Sans Serif"/>
                <a:cs typeface="Microsoft Sans Serif"/>
              </a:rPr>
              <a:t>Memory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data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register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(MDR)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5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Typical</a:t>
            </a:r>
            <a:r>
              <a:rPr sz="3200" spc="-55" dirty="0"/>
              <a:t> </a:t>
            </a:r>
            <a:r>
              <a:rPr sz="3200" dirty="0"/>
              <a:t>Operating</a:t>
            </a:r>
            <a:r>
              <a:rPr sz="3200" spc="-75" dirty="0"/>
              <a:t> </a:t>
            </a:r>
            <a:r>
              <a:rPr sz="3200" spc="-10" dirty="0"/>
              <a:t>Steps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101141"/>
            <a:ext cx="7005955" cy="260921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36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Programs</a:t>
            </a:r>
            <a:r>
              <a:rPr sz="2200" spc="-5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reside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memory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through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input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devices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26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PC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set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 point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 the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first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instruction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26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contents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PC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are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transferred</a:t>
            </a:r>
            <a:r>
              <a:rPr sz="2200" spc="-5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 </a:t>
            </a:r>
            <a:r>
              <a:rPr sz="2200" spc="-25" dirty="0">
                <a:latin typeface="Microsoft Sans Serif"/>
                <a:cs typeface="Microsoft Sans Serif"/>
              </a:rPr>
              <a:t>MAR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26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A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Read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signal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sent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0" dirty="0">
                <a:latin typeface="Microsoft Sans Serif"/>
                <a:cs typeface="Microsoft Sans Serif"/>
              </a:rPr>
              <a:t> memory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26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first</a:t>
            </a:r>
            <a:r>
              <a:rPr sz="2200" spc="-5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instruction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read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out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 loaded into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MDR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26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contents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MDR</a:t>
            </a:r>
            <a:r>
              <a:rPr sz="2200" spc="5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are transferred</a:t>
            </a:r>
            <a:r>
              <a:rPr sz="2200" spc="-5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IR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27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Decode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execute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instruction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5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Typical</a:t>
            </a:r>
            <a:r>
              <a:rPr sz="3200" spc="-45" dirty="0"/>
              <a:t> </a:t>
            </a:r>
            <a:r>
              <a:rPr sz="3200" dirty="0"/>
              <a:t>Operating</a:t>
            </a:r>
            <a:r>
              <a:rPr sz="3200" spc="-75" dirty="0"/>
              <a:t> </a:t>
            </a:r>
            <a:r>
              <a:rPr sz="3200" dirty="0"/>
              <a:t>Steps</a:t>
            </a:r>
            <a:r>
              <a:rPr sz="3200" spc="-100" dirty="0"/>
              <a:t> </a:t>
            </a:r>
            <a:r>
              <a:rPr sz="3200" spc="-10" dirty="0"/>
              <a:t>(Contd’)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101141"/>
            <a:ext cx="7244080" cy="327977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36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Get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operands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for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ALU</a:t>
            </a:r>
            <a:endParaRPr sz="2200">
              <a:latin typeface="Microsoft Sans Serif"/>
              <a:cs typeface="Microsoft Sans Serif"/>
            </a:endParaRPr>
          </a:p>
          <a:p>
            <a:pPr marL="704215" lvl="1" indent="-347345">
              <a:lnSpc>
                <a:spcPct val="100000"/>
              </a:lnSpc>
              <a:spcBef>
                <a:spcPts val="265"/>
              </a:spcBef>
              <a:buClr>
                <a:srgbClr val="669999"/>
              </a:buClr>
              <a:buSzPct val="68181"/>
              <a:buFont typeface="Wingdings"/>
              <a:buChar char=""/>
              <a:tabLst>
                <a:tab pos="704215" algn="l"/>
              </a:tabLst>
            </a:pPr>
            <a:r>
              <a:rPr sz="2200" spc="-10" dirty="0">
                <a:latin typeface="Microsoft Sans Serif"/>
                <a:cs typeface="Microsoft Sans Serif"/>
              </a:rPr>
              <a:t>General-</a:t>
            </a:r>
            <a:r>
              <a:rPr sz="2200" dirty="0">
                <a:latin typeface="Microsoft Sans Serif"/>
                <a:cs typeface="Microsoft Sans Serif"/>
              </a:rPr>
              <a:t>purpose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register</a:t>
            </a:r>
            <a:endParaRPr sz="2200">
              <a:latin typeface="Microsoft Sans Serif"/>
              <a:cs typeface="Microsoft Sans Serif"/>
            </a:endParaRPr>
          </a:p>
          <a:p>
            <a:pPr marL="704215" lvl="1" indent="-347345">
              <a:lnSpc>
                <a:spcPct val="100000"/>
              </a:lnSpc>
              <a:spcBef>
                <a:spcPts val="265"/>
              </a:spcBef>
              <a:buClr>
                <a:srgbClr val="669999"/>
              </a:buClr>
              <a:buSzPct val="68181"/>
              <a:buFont typeface="Wingdings"/>
              <a:buChar char=""/>
              <a:tabLst>
                <a:tab pos="704215" algn="l"/>
              </a:tabLst>
            </a:pPr>
            <a:r>
              <a:rPr sz="2200" dirty="0">
                <a:latin typeface="Microsoft Sans Serif"/>
                <a:cs typeface="Microsoft Sans Serif"/>
              </a:rPr>
              <a:t>Memory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(address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MAR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575" dirty="0">
                <a:latin typeface="Microsoft Sans Serif"/>
                <a:cs typeface="Microsoft Sans Serif"/>
              </a:rPr>
              <a:t>–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Read </a:t>
            </a:r>
            <a:r>
              <a:rPr sz="2200" spc="575" dirty="0">
                <a:latin typeface="Microsoft Sans Serif"/>
                <a:cs typeface="Microsoft Sans Serif"/>
              </a:rPr>
              <a:t>–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MDR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ALU)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26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Perform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operation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ALU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26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Store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result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back</a:t>
            </a:r>
            <a:endParaRPr sz="2200">
              <a:latin typeface="Microsoft Sans Serif"/>
              <a:cs typeface="Microsoft Sans Serif"/>
            </a:endParaRPr>
          </a:p>
          <a:p>
            <a:pPr marL="704215" lvl="1" indent="-347345">
              <a:lnSpc>
                <a:spcPct val="100000"/>
              </a:lnSpc>
              <a:spcBef>
                <a:spcPts val="265"/>
              </a:spcBef>
              <a:buClr>
                <a:srgbClr val="669999"/>
              </a:buClr>
              <a:buSzPct val="68181"/>
              <a:buFont typeface="Wingdings"/>
              <a:buChar char=""/>
              <a:tabLst>
                <a:tab pos="704215" algn="l"/>
              </a:tabLst>
            </a:pP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general-</a:t>
            </a:r>
            <a:r>
              <a:rPr sz="2200" dirty="0">
                <a:latin typeface="Microsoft Sans Serif"/>
                <a:cs typeface="Microsoft Sans Serif"/>
              </a:rPr>
              <a:t>purpose</a:t>
            </a:r>
            <a:r>
              <a:rPr sz="2200" spc="-10" dirty="0">
                <a:latin typeface="Microsoft Sans Serif"/>
                <a:cs typeface="Microsoft Sans Serif"/>
              </a:rPr>
              <a:t> register</a:t>
            </a:r>
            <a:endParaRPr sz="2200">
              <a:latin typeface="Microsoft Sans Serif"/>
              <a:cs typeface="Microsoft Sans Serif"/>
            </a:endParaRPr>
          </a:p>
          <a:p>
            <a:pPr marL="704215" lvl="1" indent="-347345">
              <a:lnSpc>
                <a:spcPct val="100000"/>
              </a:lnSpc>
              <a:spcBef>
                <a:spcPts val="270"/>
              </a:spcBef>
              <a:buClr>
                <a:srgbClr val="669999"/>
              </a:buClr>
              <a:buSzPct val="68181"/>
              <a:buFont typeface="Wingdings"/>
              <a:buChar char=""/>
              <a:tabLst>
                <a:tab pos="704215" algn="l"/>
              </a:tabLst>
            </a:pP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memory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(address to MAR,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result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MDR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570" dirty="0">
                <a:latin typeface="Microsoft Sans Serif"/>
                <a:cs typeface="Microsoft Sans Serif"/>
              </a:rPr>
              <a:t>–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Write)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ts val="2510"/>
              </a:lnSpc>
              <a:spcBef>
                <a:spcPts val="26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During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execution,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PC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 incremented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next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ts val="2510"/>
              </a:lnSpc>
            </a:pPr>
            <a:r>
              <a:rPr sz="2200" spc="-10" dirty="0">
                <a:latin typeface="Microsoft Sans Serif"/>
                <a:cs typeface="Microsoft Sans Serif"/>
              </a:rPr>
              <a:t>instruction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511505"/>
            <a:ext cx="1690370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Interrupt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319606"/>
            <a:ext cx="7948930" cy="25761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1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Normal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execution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programs</a:t>
            </a:r>
            <a:r>
              <a:rPr sz="2200" spc="-5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may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be preempted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if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some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200" dirty="0">
                <a:latin typeface="Microsoft Sans Serif"/>
                <a:cs typeface="Microsoft Sans Serif"/>
              </a:rPr>
              <a:t>device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requires</a:t>
            </a:r>
            <a:r>
              <a:rPr sz="2200" spc="-5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urgent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servicing.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normal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execution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current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program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must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spc="-35" dirty="0">
                <a:latin typeface="Microsoft Sans Serif"/>
                <a:cs typeface="Microsoft Sans Serif"/>
              </a:rPr>
              <a:t>be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200" dirty="0">
                <a:latin typeface="Microsoft Sans Serif"/>
                <a:cs typeface="Microsoft Sans Serif"/>
              </a:rPr>
              <a:t>interrupted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575" dirty="0">
                <a:latin typeface="Microsoft Sans Serif"/>
                <a:cs typeface="Microsoft Sans Serif"/>
              </a:rPr>
              <a:t>–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device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raises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i="1" dirty="0">
                <a:latin typeface="Arial"/>
                <a:cs typeface="Arial"/>
              </a:rPr>
              <a:t>interrupt</a:t>
            </a:r>
            <a:r>
              <a:rPr sz="2200" i="1" spc="-50" dirty="0">
                <a:latin typeface="Arial"/>
                <a:cs typeface="Arial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signal.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Interrupt-service</a:t>
            </a:r>
            <a:r>
              <a:rPr sz="2200" spc="-5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routine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Current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system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information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backup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 restore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(PC, </a:t>
            </a:r>
            <a:r>
              <a:rPr sz="2200" spc="-10" dirty="0">
                <a:latin typeface="Microsoft Sans Serif"/>
                <a:cs typeface="Microsoft Sans Serif"/>
              </a:rPr>
              <a:t>general-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200" dirty="0">
                <a:latin typeface="Microsoft Sans Serif"/>
                <a:cs typeface="Microsoft Sans Serif"/>
              </a:rPr>
              <a:t>purpose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registers,</a:t>
            </a:r>
            <a:r>
              <a:rPr sz="2200" spc="-6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control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information,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specific</a:t>
            </a:r>
            <a:r>
              <a:rPr sz="2200" spc="-5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information)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749884"/>
            <a:ext cx="2072005" cy="6223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900" spc="-10" dirty="0"/>
              <a:t>Exercise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536244" y="1744217"/>
            <a:ext cx="7759700" cy="273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285115" indent="-34480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6870" algn="l"/>
              </a:tabLst>
            </a:pPr>
            <a:r>
              <a:rPr sz="2400" dirty="0">
                <a:latin typeface="Microsoft Sans Serif"/>
                <a:cs typeface="Microsoft Sans Serif"/>
              </a:rPr>
              <a:t>Give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 short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sequence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of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m/c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instructions.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Add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the </a:t>
            </a:r>
            <a:r>
              <a:rPr sz="2400" dirty="0">
                <a:latin typeface="Microsoft Sans Serif"/>
                <a:cs typeface="Microsoft Sans Serif"/>
              </a:rPr>
              <a:t>contents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of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memory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location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to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those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of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location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B, </a:t>
            </a:r>
            <a:r>
              <a:rPr sz="2400" dirty="0">
                <a:latin typeface="Microsoft Sans Serif"/>
                <a:cs typeface="Microsoft Sans Serif"/>
              </a:rPr>
              <a:t>and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place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the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result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in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loc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C.</a:t>
            </a:r>
            <a:endParaRPr sz="2400">
              <a:latin typeface="Microsoft Sans Serif"/>
              <a:cs typeface="Microsoft Sans Serif"/>
            </a:endParaRPr>
          </a:p>
          <a:p>
            <a:pPr marL="356870" marR="5080" indent="-9525">
              <a:lnSpc>
                <a:spcPct val="100000"/>
              </a:lnSpc>
              <a:spcBef>
                <a:spcPts val="580"/>
              </a:spcBef>
              <a:tabLst>
                <a:tab pos="3552190" algn="l"/>
              </a:tabLst>
            </a:pPr>
            <a:r>
              <a:rPr sz="2400" dirty="0">
                <a:latin typeface="Microsoft Sans Serif"/>
                <a:cs typeface="Microsoft Sans Serif"/>
              </a:rPr>
              <a:t>Assume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Load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LOC,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Ri</a:t>
            </a:r>
            <a:r>
              <a:rPr sz="2400" dirty="0">
                <a:latin typeface="Microsoft Sans Serif"/>
                <a:cs typeface="Microsoft Sans Serif"/>
              </a:rPr>
              <a:t>	and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Store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Ri,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Loc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are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the </a:t>
            </a:r>
            <a:r>
              <a:rPr sz="2400" dirty="0">
                <a:latin typeface="Microsoft Sans Serif"/>
                <a:cs typeface="Microsoft Sans Serif"/>
              </a:rPr>
              <a:t>instructions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available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to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transfer</a:t>
            </a:r>
            <a:r>
              <a:rPr sz="2400" spc="-9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data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between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memory </a:t>
            </a:r>
            <a:r>
              <a:rPr sz="2400" dirty="0">
                <a:latin typeface="Microsoft Sans Serif"/>
                <a:cs typeface="Microsoft Sans Serif"/>
              </a:rPr>
              <a:t>and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general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purpose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register.</a:t>
            </a:r>
            <a:endParaRPr sz="24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6870" algn="l"/>
              </a:tabLst>
            </a:pPr>
            <a:r>
              <a:rPr sz="2400" dirty="0">
                <a:latin typeface="Microsoft Sans Serif"/>
                <a:cs typeface="Microsoft Sans Serif"/>
              </a:rPr>
              <a:t>Do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not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destroy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the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contents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of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loc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or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loc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-50" dirty="0">
                <a:latin typeface="Microsoft Sans Serif"/>
                <a:cs typeface="Microsoft Sans Serif"/>
              </a:rPr>
              <a:t>B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5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Bus</a:t>
            </a:r>
            <a:r>
              <a:rPr sz="3200" spc="-40" dirty="0"/>
              <a:t> </a:t>
            </a:r>
            <a:r>
              <a:rPr sz="3200" spc="-10" dirty="0"/>
              <a:t>Structures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243406"/>
            <a:ext cx="8068945" cy="35826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1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There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are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many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ways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connect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different</a:t>
            </a:r>
            <a:r>
              <a:rPr sz="2200" spc="-5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parts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inside </a:t>
            </a:r>
            <a:r>
              <a:rPr sz="2200" spc="-50" dirty="0">
                <a:latin typeface="Microsoft Sans Serif"/>
                <a:cs typeface="Microsoft Sans Serif"/>
              </a:rPr>
              <a:t>a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200" dirty="0">
                <a:latin typeface="Microsoft Sans Serif"/>
                <a:cs typeface="Microsoft Sans Serif"/>
              </a:rPr>
              <a:t>computer </a:t>
            </a:r>
            <a:r>
              <a:rPr sz="2200" spc="-10" dirty="0">
                <a:latin typeface="Microsoft Sans Serif"/>
                <a:cs typeface="Microsoft Sans Serif"/>
              </a:rPr>
              <a:t>together.</a:t>
            </a:r>
            <a:endParaRPr sz="2200">
              <a:latin typeface="Microsoft Sans Serif"/>
              <a:cs typeface="Microsoft Sans Serif"/>
            </a:endParaRPr>
          </a:p>
          <a:p>
            <a:pPr marL="356870" marR="5080" indent="-344805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achieve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reasonable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speed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operation,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computer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must </a:t>
            </a:r>
            <a:r>
              <a:rPr sz="2200" dirty="0">
                <a:latin typeface="Microsoft Sans Serif"/>
                <a:cs typeface="Microsoft Sans Serif"/>
              </a:rPr>
              <a:t>be organized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so that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all its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units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can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handle one full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word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of </a:t>
            </a:r>
            <a:r>
              <a:rPr sz="2200" dirty="0">
                <a:latin typeface="Microsoft Sans Serif"/>
                <a:cs typeface="Microsoft Sans Serif"/>
              </a:rPr>
              <a:t>data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at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given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time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A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group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 lines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that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serves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as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connecting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path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for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several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2200" dirty="0">
                <a:latin typeface="Microsoft Sans Serif"/>
                <a:cs typeface="Microsoft Sans Serif"/>
              </a:rPr>
              <a:t>devices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called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 </a:t>
            </a:r>
            <a:r>
              <a:rPr sz="2200" i="1" spc="-20" dirty="0">
                <a:latin typeface="Arial"/>
                <a:cs typeface="Arial"/>
              </a:rPr>
              <a:t>bus</a:t>
            </a:r>
            <a:r>
              <a:rPr sz="2200" spc="-20" dirty="0">
                <a:latin typeface="Microsoft Sans Serif"/>
                <a:cs typeface="Microsoft Sans Serif"/>
              </a:rPr>
              <a:t>.</a:t>
            </a:r>
            <a:endParaRPr sz="2200">
              <a:latin typeface="Microsoft Sans Serif"/>
              <a:cs typeface="Microsoft Sans Serif"/>
            </a:endParaRPr>
          </a:p>
          <a:p>
            <a:pPr marL="356870" marR="473709" indent="-344805">
              <a:lnSpc>
                <a:spcPct val="100000"/>
              </a:lnSpc>
              <a:spcBef>
                <a:spcPts val="52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  <a:tab pos="3159125" algn="l"/>
              </a:tabLst>
            </a:pPr>
            <a:r>
              <a:rPr sz="2200" spc="-10" dirty="0">
                <a:latin typeface="Microsoft Sans Serif"/>
                <a:cs typeface="Microsoft Sans Serif"/>
              </a:rPr>
              <a:t>Address/data/control:</a:t>
            </a:r>
            <a:r>
              <a:rPr sz="2200" dirty="0">
                <a:latin typeface="Microsoft Sans Serif"/>
                <a:cs typeface="Microsoft Sans Serif"/>
              </a:rPr>
              <a:t>	In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addition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lines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that carry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the </a:t>
            </a:r>
            <a:r>
              <a:rPr sz="2200" dirty="0">
                <a:latin typeface="Microsoft Sans Serif"/>
                <a:cs typeface="Microsoft Sans Serif"/>
              </a:rPr>
              <a:t>data,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bus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must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have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lines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for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address and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control purpose.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3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Bus</a:t>
            </a:r>
            <a:r>
              <a:rPr sz="3200" spc="-40" dirty="0"/>
              <a:t> </a:t>
            </a:r>
            <a:r>
              <a:rPr sz="3200" spc="-10" dirty="0"/>
              <a:t>Structures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60044" y="938911"/>
            <a:ext cx="7800975" cy="10331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spc="-10" dirty="0">
                <a:latin typeface="Microsoft Sans Serif"/>
                <a:cs typeface="Microsoft Sans Serif"/>
              </a:rPr>
              <a:t>Single-</a:t>
            </a:r>
            <a:r>
              <a:rPr sz="2200" dirty="0">
                <a:latin typeface="Microsoft Sans Serif"/>
                <a:cs typeface="Microsoft Sans Serif"/>
              </a:rPr>
              <a:t>bus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structure:</a:t>
            </a:r>
            <a:r>
              <a:rPr sz="2200" spc="-15" dirty="0">
                <a:latin typeface="Microsoft Sans Serif"/>
                <a:cs typeface="Microsoft Sans Serif"/>
              </a:rPr>
              <a:t>  </a:t>
            </a:r>
            <a:r>
              <a:rPr sz="2200" dirty="0">
                <a:latin typeface="Microsoft Sans Serif"/>
                <a:cs typeface="Microsoft Sans Serif"/>
              </a:rPr>
              <a:t>All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units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are connected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this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bus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and </a:t>
            </a:r>
            <a:r>
              <a:rPr sz="2200" dirty="0">
                <a:latin typeface="Microsoft Sans Serif"/>
                <a:cs typeface="Microsoft Sans Serif"/>
              </a:rPr>
              <a:t>the bus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can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be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used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for only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one transfer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at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time, only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two </a:t>
            </a:r>
            <a:r>
              <a:rPr sz="2200" dirty="0">
                <a:latin typeface="Microsoft Sans Serif"/>
                <a:cs typeface="Microsoft Sans Serif"/>
              </a:rPr>
              <a:t>units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can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actively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use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bus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at any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given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time.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6244" y="4524578"/>
            <a:ext cx="7545070" cy="154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latin typeface="Microsoft Sans Serif"/>
                <a:cs typeface="Microsoft Sans Serif"/>
              </a:rPr>
              <a:t>Single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bus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structure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is</a:t>
            </a:r>
            <a:endParaRPr sz="2000">
              <a:latin typeface="Microsoft Sans Serif"/>
              <a:cs typeface="Microsoft Sans Serif"/>
            </a:endParaRPr>
          </a:p>
          <a:p>
            <a:pPr marL="213360" indent="-204470">
              <a:lnSpc>
                <a:spcPct val="100000"/>
              </a:lnSpc>
              <a:buSzPct val="95000"/>
              <a:buFont typeface="Wingdings"/>
              <a:buChar char=""/>
              <a:tabLst>
                <a:tab pos="213360" algn="l"/>
              </a:tabLst>
            </a:pPr>
            <a:r>
              <a:rPr sz="2000" dirty="0">
                <a:latin typeface="Microsoft Sans Serif"/>
                <a:cs typeface="Microsoft Sans Serif"/>
              </a:rPr>
              <a:t>Low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cost</a:t>
            </a:r>
            <a:endParaRPr sz="2000">
              <a:latin typeface="Microsoft Sans Serif"/>
              <a:cs typeface="Microsoft Sans Serif"/>
            </a:endParaRPr>
          </a:p>
          <a:p>
            <a:pPr marL="212725" indent="-204470">
              <a:lnSpc>
                <a:spcPct val="100000"/>
              </a:lnSpc>
              <a:buSzPct val="95000"/>
              <a:buFont typeface="Wingdings"/>
              <a:buChar char=""/>
              <a:tabLst>
                <a:tab pos="212725" algn="l"/>
              </a:tabLst>
            </a:pPr>
            <a:r>
              <a:rPr sz="2000" dirty="0">
                <a:latin typeface="Microsoft Sans Serif"/>
                <a:cs typeface="Microsoft Sans Serif"/>
              </a:rPr>
              <a:t>Very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flexible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10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attaching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peripheral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devices</a:t>
            </a:r>
            <a:endParaRPr sz="2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Multiple bus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structure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certainly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increases,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performance</a:t>
            </a:r>
            <a:r>
              <a:rPr sz="2000" spc="-10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but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also </a:t>
            </a:r>
            <a:r>
              <a:rPr sz="2000" dirty="0">
                <a:latin typeface="Microsoft Sans Serif"/>
                <a:cs typeface="Microsoft Sans Serif"/>
              </a:rPr>
              <a:t>increases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cost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significantly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435305"/>
            <a:ext cx="239204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Speed</a:t>
            </a:r>
            <a:r>
              <a:rPr sz="3200" spc="-114" dirty="0"/>
              <a:t> </a:t>
            </a:r>
            <a:r>
              <a:rPr sz="3200" spc="-10" dirty="0"/>
              <a:t>Issue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407104"/>
            <a:ext cx="8036559" cy="190373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Different</a:t>
            </a:r>
            <a:r>
              <a:rPr sz="2200" spc="-6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devices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have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different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transfer/operate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speed.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If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speed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bus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bounded by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slowest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device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2200" dirty="0">
                <a:latin typeface="Microsoft Sans Serif"/>
                <a:cs typeface="Microsoft Sans Serif"/>
              </a:rPr>
              <a:t>connected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it, the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efficiency</a:t>
            </a:r>
            <a:r>
              <a:rPr sz="2200" spc="-5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will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very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low.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2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  <a:tab pos="7354570" algn="l"/>
              </a:tabLst>
            </a:pPr>
            <a:r>
              <a:rPr sz="2200" dirty="0">
                <a:latin typeface="Microsoft Sans Serif"/>
                <a:cs typeface="Microsoft Sans Serif"/>
              </a:rPr>
              <a:t>How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solve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this?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common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approach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solve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this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is:</a:t>
            </a:r>
            <a:r>
              <a:rPr sz="2200" dirty="0">
                <a:latin typeface="Microsoft Sans Serif"/>
                <a:cs typeface="Microsoft Sans Serif"/>
              </a:rPr>
              <a:t>	</a:t>
            </a:r>
            <a:r>
              <a:rPr sz="22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using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22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buffers.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69996" y="1792935"/>
            <a:ext cx="3754754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0" dirty="0"/>
              <a:t>Performance</a:t>
            </a:r>
            <a:endParaRPr sz="48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Performance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094358"/>
            <a:ext cx="7541259" cy="31343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most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important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measure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computer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how quickly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it </a:t>
            </a:r>
            <a:r>
              <a:rPr sz="2000" spc="-25" dirty="0">
                <a:latin typeface="Microsoft Sans Serif"/>
                <a:cs typeface="Microsoft Sans Serif"/>
              </a:rPr>
              <a:t>can </a:t>
            </a:r>
            <a:r>
              <a:rPr sz="2000" dirty="0">
                <a:latin typeface="Microsoft Sans Serif"/>
                <a:cs typeface="Microsoft Sans Serif"/>
              </a:rPr>
              <a:t>execute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programs.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Three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factors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affect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performance: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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Hardware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design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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Instruction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set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"/>
              <a:tabLst>
                <a:tab pos="35687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Compiler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best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performance,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it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necessary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design 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compiles,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machine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set,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hardware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coordinated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way.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Performance:</a:t>
            </a:r>
            <a:r>
              <a:rPr sz="3200" spc="-50" dirty="0"/>
              <a:t> </a:t>
            </a:r>
            <a:r>
              <a:rPr sz="3200" dirty="0"/>
              <a:t>The</a:t>
            </a:r>
            <a:r>
              <a:rPr sz="3200" spc="-80" dirty="0"/>
              <a:t> </a:t>
            </a:r>
            <a:r>
              <a:rPr sz="3200" dirty="0"/>
              <a:t>processor</a:t>
            </a:r>
            <a:r>
              <a:rPr sz="3200" spc="-65" dirty="0"/>
              <a:t> </a:t>
            </a:r>
            <a:r>
              <a:rPr sz="3200" spc="-10" dirty="0"/>
              <a:t>cache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8739" y="908430"/>
            <a:ext cx="7834630" cy="634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170">
              <a:lnSpc>
                <a:spcPts val="2390"/>
              </a:lnSpc>
              <a:spcBef>
                <a:spcPts val="110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356870" algn="l"/>
              </a:tabLst>
            </a:pPr>
            <a:r>
              <a:rPr sz="2100" dirty="0">
                <a:latin typeface="Microsoft Sans Serif"/>
                <a:cs typeface="Microsoft Sans Serif"/>
              </a:rPr>
              <a:t>Processor</a:t>
            </a:r>
            <a:r>
              <a:rPr sz="2100" spc="-4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time</a:t>
            </a:r>
            <a:r>
              <a:rPr sz="2100" spc="-3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to</a:t>
            </a:r>
            <a:r>
              <a:rPr sz="2100" spc="4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execute</a:t>
            </a:r>
            <a:r>
              <a:rPr sz="2100" spc="-3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a</a:t>
            </a:r>
            <a:r>
              <a:rPr sz="2100" spc="2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program</a:t>
            </a:r>
            <a:r>
              <a:rPr sz="2100" spc="-4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depends</a:t>
            </a:r>
            <a:r>
              <a:rPr sz="2100" spc="-5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on</a:t>
            </a:r>
            <a:r>
              <a:rPr sz="2100" spc="2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the</a:t>
            </a:r>
            <a:r>
              <a:rPr sz="2100" spc="-5" dirty="0">
                <a:latin typeface="Microsoft Sans Serif"/>
                <a:cs typeface="Microsoft Sans Serif"/>
              </a:rPr>
              <a:t> </a:t>
            </a:r>
            <a:r>
              <a:rPr sz="2100" spc="-10" dirty="0">
                <a:latin typeface="Microsoft Sans Serif"/>
                <a:cs typeface="Microsoft Sans Serif"/>
              </a:rPr>
              <a:t>hardware</a:t>
            </a:r>
            <a:endParaRPr sz="2100">
              <a:latin typeface="Microsoft Sans Serif"/>
              <a:cs typeface="Microsoft Sans Serif"/>
            </a:endParaRPr>
          </a:p>
          <a:p>
            <a:pPr marL="356870">
              <a:lnSpc>
                <a:spcPts val="2390"/>
              </a:lnSpc>
            </a:pPr>
            <a:r>
              <a:rPr sz="2100" dirty="0">
                <a:latin typeface="Microsoft Sans Serif"/>
                <a:cs typeface="Microsoft Sans Serif"/>
              </a:rPr>
              <a:t>involved</a:t>
            </a:r>
            <a:r>
              <a:rPr sz="2100" spc="-5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in</a:t>
            </a:r>
            <a:r>
              <a:rPr sz="2100" spc="-2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the execution</a:t>
            </a:r>
            <a:r>
              <a:rPr sz="2100" spc="-7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of</a:t>
            </a:r>
            <a:r>
              <a:rPr sz="2100" spc="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individual</a:t>
            </a:r>
            <a:r>
              <a:rPr sz="2100" spc="-6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machine</a:t>
            </a:r>
            <a:r>
              <a:rPr sz="2100" spc="-70" dirty="0">
                <a:latin typeface="Microsoft Sans Serif"/>
                <a:cs typeface="Microsoft Sans Serif"/>
              </a:rPr>
              <a:t> </a:t>
            </a:r>
            <a:r>
              <a:rPr sz="2100" spc="-10" dirty="0">
                <a:latin typeface="Microsoft Sans Serif"/>
                <a:cs typeface="Microsoft Sans Serif"/>
              </a:rPr>
              <a:t>instructions.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972555" y="3226307"/>
            <a:ext cx="302260" cy="1225550"/>
          </a:xfrm>
          <a:custGeom>
            <a:avLst/>
            <a:gdLst/>
            <a:ahLst/>
            <a:cxnLst/>
            <a:rect l="l" t="t" r="r" b="b"/>
            <a:pathLst>
              <a:path w="302260" h="1225550">
                <a:moveTo>
                  <a:pt x="301752" y="245109"/>
                </a:moveTo>
                <a:lnTo>
                  <a:pt x="219456" y="245109"/>
                </a:lnTo>
                <a:lnTo>
                  <a:pt x="219456" y="1007490"/>
                </a:lnTo>
                <a:lnTo>
                  <a:pt x="301752" y="1007490"/>
                </a:lnTo>
                <a:lnTo>
                  <a:pt x="164592" y="1225295"/>
                </a:lnTo>
                <a:lnTo>
                  <a:pt x="0" y="1007490"/>
                </a:lnTo>
                <a:lnTo>
                  <a:pt x="82296" y="1007490"/>
                </a:lnTo>
                <a:lnTo>
                  <a:pt x="82296" y="245109"/>
                </a:lnTo>
                <a:lnTo>
                  <a:pt x="0" y="245109"/>
                </a:lnTo>
                <a:lnTo>
                  <a:pt x="164592" y="0"/>
                </a:lnTo>
                <a:lnTo>
                  <a:pt x="301752" y="245109"/>
                </a:lnTo>
              </a:path>
            </a:pathLst>
          </a:custGeom>
          <a:ln w="27432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88947" y="1677923"/>
            <a:ext cx="1847214" cy="1548765"/>
          </a:xfrm>
          <a:prstGeom prst="rect">
            <a:avLst/>
          </a:prstGeom>
          <a:ln w="27431">
            <a:solidFill>
              <a:srgbClr val="00FFFF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5"/>
              </a:spcBef>
            </a:pPr>
            <a:endParaRPr sz="1900">
              <a:latin typeface="Times New Roman"/>
              <a:cs typeface="Times New Roman"/>
            </a:endParaRPr>
          </a:p>
          <a:p>
            <a:pPr marL="513080" marR="461009" indent="163195">
              <a:lnSpc>
                <a:spcPts val="2150"/>
              </a:lnSpc>
            </a:pPr>
            <a:r>
              <a:rPr sz="1900" spc="-20" dirty="0">
                <a:latin typeface="Microsoft Sans Serif"/>
                <a:cs typeface="Microsoft Sans Serif"/>
              </a:rPr>
              <a:t>Main </a:t>
            </a:r>
            <a:r>
              <a:rPr sz="1900" spc="-25" dirty="0">
                <a:latin typeface="Microsoft Sans Serif"/>
                <a:cs typeface="Microsoft Sans Serif"/>
              </a:rPr>
              <a:t>memory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88764" y="1677923"/>
            <a:ext cx="3072765" cy="1548765"/>
          </a:xfrm>
          <a:prstGeom prst="rect">
            <a:avLst/>
          </a:prstGeom>
          <a:solidFill>
            <a:srgbClr val="E4FFFF"/>
          </a:solidFill>
          <a:ln w="27432">
            <a:solidFill>
              <a:srgbClr val="00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endParaRPr sz="1900">
              <a:latin typeface="Times New Roman"/>
              <a:cs typeface="Times New Roman"/>
            </a:endParaRPr>
          </a:p>
          <a:p>
            <a:pPr marL="1875789">
              <a:lnSpc>
                <a:spcPct val="100000"/>
              </a:lnSpc>
            </a:pPr>
            <a:r>
              <a:rPr sz="1900" spc="-10" dirty="0">
                <a:latin typeface="Microsoft Sans Serif"/>
                <a:cs typeface="Microsoft Sans Serif"/>
              </a:rPr>
              <a:t>Processor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62355" y="3226307"/>
            <a:ext cx="8022590" cy="1469390"/>
          </a:xfrm>
          <a:custGeom>
            <a:avLst/>
            <a:gdLst/>
            <a:ahLst/>
            <a:cxnLst/>
            <a:rect l="l" t="t" r="r" b="b"/>
            <a:pathLst>
              <a:path w="8022590" h="1469389">
                <a:moveTo>
                  <a:pt x="2011680" y="245109"/>
                </a:moveTo>
                <a:lnTo>
                  <a:pt x="1930273" y="245109"/>
                </a:lnTo>
                <a:lnTo>
                  <a:pt x="1930273" y="1007490"/>
                </a:lnTo>
                <a:lnTo>
                  <a:pt x="2011680" y="1007490"/>
                </a:lnTo>
                <a:lnTo>
                  <a:pt x="1848739" y="1225295"/>
                </a:lnTo>
                <a:lnTo>
                  <a:pt x="1712976" y="1007490"/>
                </a:lnTo>
                <a:lnTo>
                  <a:pt x="1794383" y="1007490"/>
                </a:lnTo>
                <a:lnTo>
                  <a:pt x="1794383" y="245109"/>
                </a:lnTo>
                <a:lnTo>
                  <a:pt x="1712976" y="245109"/>
                </a:lnTo>
                <a:lnTo>
                  <a:pt x="1848739" y="0"/>
                </a:lnTo>
                <a:lnTo>
                  <a:pt x="2011680" y="245109"/>
                </a:lnTo>
              </a:path>
              <a:path w="8022590" h="1469389">
                <a:moveTo>
                  <a:pt x="7804785" y="1224787"/>
                </a:moveTo>
                <a:lnTo>
                  <a:pt x="7804785" y="1170431"/>
                </a:lnTo>
                <a:lnTo>
                  <a:pt x="8022336" y="1306194"/>
                </a:lnTo>
                <a:lnTo>
                  <a:pt x="7804785" y="1469135"/>
                </a:lnTo>
                <a:lnTo>
                  <a:pt x="7804785" y="1387728"/>
                </a:lnTo>
                <a:lnTo>
                  <a:pt x="244754" y="1387728"/>
                </a:lnTo>
                <a:lnTo>
                  <a:pt x="244754" y="1469135"/>
                </a:lnTo>
                <a:lnTo>
                  <a:pt x="0" y="1306194"/>
                </a:lnTo>
                <a:lnTo>
                  <a:pt x="244754" y="1170431"/>
                </a:lnTo>
                <a:lnTo>
                  <a:pt x="244754" y="1224787"/>
                </a:lnTo>
                <a:lnTo>
                  <a:pt x="7804785" y="1224787"/>
                </a:lnTo>
              </a:path>
            </a:pathLst>
          </a:custGeom>
          <a:ln w="27432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057650" y="3971035"/>
            <a:ext cx="4413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25" dirty="0">
                <a:latin typeface="Microsoft Sans Serif"/>
                <a:cs typeface="Microsoft Sans Serif"/>
              </a:rPr>
              <a:t>Bus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87467" y="2004060"/>
            <a:ext cx="1249680" cy="923925"/>
          </a:xfrm>
          <a:prstGeom prst="rect">
            <a:avLst/>
          </a:prstGeom>
          <a:solidFill>
            <a:srgbClr val="FFFFFF"/>
          </a:solidFill>
          <a:ln w="27431">
            <a:solidFill>
              <a:srgbClr val="000000"/>
            </a:solidFill>
          </a:ln>
        </p:spPr>
        <p:txBody>
          <a:bodyPr vert="horz" wrap="square" lIns="0" tIns="151765" rIns="0" bIns="0" rtlCol="0">
            <a:spAutoFit/>
          </a:bodyPr>
          <a:lstStyle/>
          <a:p>
            <a:pPr marL="215900" marR="158750" indent="109220">
              <a:lnSpc>
                <a:spcPts val="2150"/>
              </a:lnSpc>
              <a:spcBef>
                <a:spcPts val="1195"/>
              </a:spcBef>
            </a:pPr>
            <a:r>
              <a:rPr sz="1900" spc="-10" dirty="0">
                <a:latin typeface="Microsoft Sans Serif"/>
                <a:cs typeface="Microsoft Sans Serif"/>
              </a:rPr>
              <a:t>Cache </a:t>
            </a:r>
            <a:r>
              <a:rPr sz="1900" spc="-25" dirty="0">
                <a:latin typeface="Microsoft Sans Serif"/>
                <a:cs typeface="Microsoft Sans Serif"/>
              </a:rPr>
              <a:t>memory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1044" y="5085969"/>
            <a:ext cx="6648450" cy="11404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869439">
              <a:lnSpc>
                <a:spcPct val="100000"/>
              </a:lnSpc>
              <a:spcBef>
                <a:spcPts val="110"/>
              </a:spcBef>
              <a:tabLst>
                <a:tab pos="3309620" algn="l"/>
              </a:tabLst>
            </a:pPr>
            <a:r>
              <a:rPr sz="2100" dirty="0">
                <a:latin typeface="Microsoft Sans Serif"/>
                <a:cs typeface="Microsoft Sans Serif"/>
              </a:rPr>
              <a:t>Figure</a:t>
            </a:r>
            <a:r>
              <a:rPr sz="2100" spc="-65" dirty="0">
                <a:latin typeface="Microsoft Sans Serif"/>
                <a:cs typeface="Microsoft Sans Serif"/>
              </a:rPr>
              <a:t> </a:t>
            </a:r>
            <a:r>
              <a:rPr sz="2100" spc="-20" dirty="0">
                <a:latin typeface="Microsoft Sans Serif"/>
                <a:cs typeface="Microsoft Sans Serif"/>
              </a:rPr>
              <a:t>1.5.</a:t>
            </a:r>
            <a:r>
              <a:rPr sz="2100" dirty="0">
                <a:latin typeface="Microsoft Sans Serif"/>
                <a:cs typeface="Microsoft Sans Serif"/>
              </a:rPr>
              <a:t>	The</a:t>
            </a:r>
            <a:r>
              <a:rPr sz="2100" spc="-1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processor</a:t>
            </a:r>
            <a:r>
              <a:rPr sz="2100" spc="-45" dirty="0">
                <a:latin typeface="Microsoft Sans Serif"/>
                <a:cs typeface="Microsoft Sans Serif"/>
              </a:rPr>
              <a:t> </a:t>
            </a:r>
            <a:r>
              <a:rPr sz="2100" spc="-10" dirty="0">
                <a:latin typeface="Microsoft Sans Serif"/>
                <a:cs typeface="Microsoft Sans Serif"/>
              </a:rPr>
              <a:t>cache.</a:t>
            </a:r>
            <a:endParaRPr sz="2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processor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relatively</a:t>
            </a:r>
            <a:r>
              <a:rPr sz="2000" spc="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small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cache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be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fabricated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single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integrated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circuit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chip.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130810"/>
            <a:ext cx="322897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dirty="0"/>
              <a:t>Processor</a:t>
            </a:r>
            <a:r>
              <a:rPr sz="3200" spc="-140" dirty="0"/>
              <a:t> </a:t>
            </a:r>
            <a:r>
              <a:rPr sz="3200" spc="-10" dirty="0"/>
              <a:t>Clock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644850"/>
            <a:ext cx="7985125" cy="3983354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Clock,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clock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cycle,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clock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rate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Clock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timing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signal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used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for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controlling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processor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circuits.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Clock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defines</a:t>
            </a:r>
            <a:r>
              <a:rPr sz="2200" spc="-5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regular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time</a:t>
            </a:r>
            <a:r>
              <a:rPr sz="2200" spc="-5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intervals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called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clock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cycle.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execution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each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instruction</a:t>
            </a:r>
            <a:r>
              <a:rPr sz="2200" spc="-6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divided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into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several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basic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200" dirty="0">
                <a:latin typeface="Microsoft Sans Serif"/>
                <a:cs typeface="Microsoft Sans Serif"/>
              </a:rPr>
              <a:t>steps,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each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 which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completes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one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clock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cycle.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P= length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one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clock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cycle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Clock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rate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R=1/P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measured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cycles per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second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Hertz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570" dirty="0">
                <a:latin typeface="Microsoft Sans Serif"/>
                <a:cs typeface="Microsoft Sans Serif"/>
              </a:rPr>
              <a:t>–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cycles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per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second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2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Ex- 500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MHz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means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500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million cycles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per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second</a:t>
            </a:r>
            <a:endParaRPr sz="2200">
              <a:latin typeface="Microsoft Sans Serif"/>
              <a:cs typeface="Microsoft Sans Serif"/>
            </a:endParaRPr>
          </a:p>
          <a:p>
            <a:pPr marL="869315">
              <a:lnSpc>
                <a:spcPct val="100000"/>
              </a:lnSpc>
              <a:spcBef>
                <a:spcPts val="535"/>
              </a:spcBef>
            </a:pPr>
            <a:r>
              <a:rPr sz="2200" dirty="0">
                <a:latin typeface="Microsoft Sans Serif"/>
                <a:cs typeface="Microsoft Sans Serif"/>
              </a:rPr>
              <a:t>1.25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GHz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means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1250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million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cycles per</a:t>
            </a:r>
            <a:r>
              <a:rPr sz="2200" spc="-10" dirty="0">
                <a:latin typeface="Microsoft Sans Serif"/>
                <a:cs typeface="Microsoft Sans Serif"/>
              </a:rPr>
              <a:t> second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3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Basic</a:t>
            </a:r>
            <a:r>
              <a:rPr sz="3200" spc="-114" dirty="0"/>
              <a:t> </a:t>
            </a:r>
            <a:r>
              <a:rPr sz="3200" dirty="0"/>
              <a:t>Performance</a:t>
            </a:r>
            <a:r>
              <a:rPr sz="3200" spc="-80" dirty="0"/>
              <a:t> </a:t>
            </a:r>
            <a:r>
              <a:rPr sz="3200" spc="-10" dirty="0"/>
              <a:t>Equation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365629" y="4052442"/>
            <a:ext cx="595439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latin typeface="Microsoft Sans Serif"/>
                <a:cs typeface="Microsoft Sans Serif"/>
              </a:rPr>
              <a:t>This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referred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basic</a:t>
            </a:r>
            <a:r>
              <a:rPr sz="2000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performance</a:t>
            </a:r>
            <a:r>
              <a:rPr sz="2000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spc="-10" dirty="0">
                <a:solidFill>
                  <a:srgbClr val="FF0000"/>
                </a:solidFill>
                <a:latin typeface="Arial"/>
                <a:cs typeface="Arial"/>
              </a:rPr>
              <a:t>equation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3544" y="880999"/>
            <a:ext cx="7994650" cy="320357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369570" marR="450850" indent="-344805">
              <a:lnSpc>
                <a:spcPct val="80000"/>
              </a:lnSpc>
              <a:spcBef>
                <a:spcPts val="57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695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515" dirty="0">
                <a:latin typeface="Microsoft Sans Serif"/>
                <a:cs typeface="Microsoft Sans Serif"/>
              </a:rPr>
              <a:t>–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processor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time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required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execute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program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been </a:t>
            </a:r>
            <a:r>
              <a:rPr sz="2000" dirty="0">
                <a:latin typeface="Microsoft Sans Serif"/>
                <a:cs typeface="Microsoft Sans Serif"/>
              </a:rPr>
              <a:t>prepared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high-</a:t>
            </a:r>
            <a:r>
              <a:rPr sz="2000" dirty="0">
                <a:latin typeface="Microsoft Sans Serif"/>
                <a:cs typeface="Microsoft Sans Serif"/>
              </a:rPr>
              <a:t>level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language</a:t>
            </a:r>
            <a:endParaRPr sz="2000">
              <a:latin typeface="Microsoft Sans Serif"/>
              <a:cs typeface="Microsoft Sans Serif"/>
            </a:endParaRPr>
          </a:p>
          <a:p>
            <a:pPr marL="369570" marR="567690" indent="-344805">
              <a:lnSpc>
                <a:spcPct val="8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69570" algn="l"/>
              </a:tabLst>
            </a:pPr>
            <a:r>
              <a:rPr sz="2000" dirty="0">
                <a:latin typeface="Microsoft Sans Serif"/>
                <a:cs typeface="Microsoft Sans Serif"/>
              </a:rPr>
              <a:t>N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515" dirty="0">
                <a:latin typeface="Microsoft Sans Serif"/>
                <a:cs typeface="Microsoft Sans Serif"/>
              </a:rPr>
              <a:t>–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number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actual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machine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language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needed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to </a:t>
            </a:r>
            <a:r>
              <a:rPr sz="2000" dirty="0">
                <a:latin typeface="Microsoft Sans Serif"/>
                <a:cs typeface="Microsoft Sans Serif"/>
              </a:rPr>
              <a:t>complete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execution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(note: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loop)</a:t>
            </a:r>
            <a:endParaRPr sz="2000">
              <a:latin typeface="Microsoft Sans Serif"/>
              <a:cs typeface="Microsoft Sans Serif"/>
            </a:endParaRPr>
          </a:p>
          <a:p>
            <a:pPr marL="369570" indent="-344170">
              <a:lnSpc>
                <a:spcPts val="2160"/>
              </a:lnSpc>
              <a:buClr>
                <a:srgbClr val="330066"/>
              </a:buClr>
              <a:buSzPct val="70000"/>
              <a:buFont typeface="Wingdings"/>
              <a:buChar char=""/>
              <a:tabLst>
                <a:tab pos="369570" algn="l"/>
              </a:tabLst>
            </a:pPr>
            <a:r>
              <a:rPr sz="2000" dirty="0">
                <a:latin typeface="Microsoft Sans Serif"/>
                <a:cs typeface="Microsoft Sans Serif"/>
              </a:rPr>
              <a:t>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515" dirty="0">
                <a:latin typeface="Microsoft Sans Serif"/>
                <a:cs typeface="Microsoft Sans Serif"/>
              </a:rPr>
              <a:t>–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average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number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basic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steps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needed to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execute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machine</a:t>
            </a:r>
            <a:endParaRPr sz="2000">
              <a:latin typeface="Microsoft Sans Serif"/>
              <a:cs typeface="Microsoft Sans Serif"/>
            </a:endParaRPr>
          </a:p>
          <a:p>
            <a:pPr marL="369570">
              <a:lnSpc>
                <a:spcPts val="2160"/>
              </a:lnSpc>
            </a:pPr>
            <a:r>
              <a:rPr sz="2000" dirty="0">
                <a:latin typeface="Microsoft Sans Serif"/>
                <a:cs typeface="Microsoft Sans Serif"/>
              </a:rPr>
              <a:t>instruction.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Each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step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completes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clock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cycle</a:t>
            </a:r>
            <a:endParaRPr sz="2000">
              <a:latin typeface="Microsoft Sans Serif"/>
              <a:cs typeface="Microsoft Sans Serif"/>
            </a:endParaRPr>
          </a:p>
          <a:p>
            <a:pPr marL="369570" indent="-344170">
              <a:lnSpc>
                <a:spcPct val="100000"/>
              </a:lnSpc>
              <a:buClr>
                <a:srgbClr val="330066"/>
              </a:buClr>
              <a:buSzPct val="70000"/>
              <a:buFont typeface="Wingdings"/>
              <a:buChar char=""/>
              <a:tabLst>
                <a:tab pos="369570" algn="l"/>
              </a:tabLst>
            </a:pPr>
            <a:r>
              <a:rPr sz="2000" dirty="0">
                <a:latin typeface="Microsoft Sans Serif"/>
                <a:cs typeface="Microsoft Sans Serif"/>
              </a:rPr>
              <a:t>R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515" dirty="0">
                <a:latin typeface="Microsoft Sans Serif"/>
                <a:cs typeface="Microsoft Sans Serif"/>
              </a:rPr>
              <a:t>–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clock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rate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2540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program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execution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time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 given </a:t>
            </a:r>
            <a:r>
              <a:rPr sz="2000" spc="-25" dirty="0">
                <a:latin typeface="Microsoft Sans Serif"/>
                <a:cs typeface="Microsoft Sans Serif"/>
              </a:rPr>
              <a:t>by</a:t>
            </a:r>
            <a:endParaRPr sz="2000">
              <a:latin typeface="Microsoft Sans Serif"/>
              <a:cs typeface="Microsoft Sans Serif"/>
            </a:endParaRPr>
          </a:p>
          <a:p>
            <a:pPr marL="185420">
              <a:lnSpc>
                <a:spcPct val="100000"/>
              </a:lnSpc>
              <a:spcBef>
                <a:spcPts val="2105"/>
              </a:spcBef>
            </a:pPr>
            <a:r>
              <a:rPr sz="3450" i="1" baseline="-35024" dirty="0">
                <a:latin typeface="Times New Roman"/>
                <a:cs typeface="Times New Roman"/>
              </a:rPr>
              <a:t>T</a:t>
            </a:r>
            <a:r>
              <a:rPr sz="3450" i="1" spc="-15" baseline="-35024" dirty="0">
                <a:latin typeface="Times New Roman"/>
                <a:cs typeface="Times New Roman"/>
              </a:rPr>
              <a:t> </a:t>
            </a:r>
            <a:r>
              <a:rPr sz="3450" baseline="-35024" dirty="0">
                <a:latin typeface="Symbol"/>
                <a:cs typeface="Symbol"/>
              </a:rPr>
              <a:t></a:t>
            </a:r>
            <a:r>
              <a:rPr sz="3450" spc="135" baseline="-35024" dirty="0">
                <a:latin typeface="Times New Roman"/>
                <a:cs typeface="Times New Roman"/>
              </a:rPr>
              <a:t> </a:t>
            </a:r>
            <a:r>
              <a:rPr sz="2300" i="1" spc="-175" dirty="0">
                <a:latin typeface="Times New Roman"/>
                <a:cs typeface="Times New Roman"/>
              </a:rPr>
              <a:t>N</a:t>
            </a:r>
            <a:r>
              <a:rPr sz="2300" i="1" spc="-150" dirty="0">
                <a:latin typeface="Times New Roman"/>
                <a:cs typeface="Times New Roman"/>
              </a:rPr>
              <a:t> </a:t>
            </a:r>
            <a:r>
              <a:rPr sz="2300" spc="-135" dirty="0">
                <a:latin typeface="Symbol"/>
                <a:cs typeface="Symbol"/>
              </a:rPr>
              <a:t></a:t>
            </a:r>
            <a:r>
              <a:rPr sz="2300" spc="-254" dirty="0">
                <a:latin typeface="Times New Roman"/>
                <a:cs typeface="Times New Roman"/>
              </a:rPr>
              <a:t> </a:t>
            </a:r>
            <a:r>
              <a:rPr sz="2300" i="1" spc="-50" dirty="0">
                <a:latin typeface="Times New Roman"/>
                <a:cs typeface="Times New Roman"/>
              </a:rPr>
              <a:t>S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6244" y="4967096"/>
            <a:ext cx="7837805" cy="1335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latin typeface="Microsoft Sans Serif"/>
                <a:cs typeface="Microsoft Sans Serif"/>
              </a:rPr>
              <a:t>Note: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N,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not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independent</a:t>
            </a:r>
            <a:r>
              <a:rPr sz="2000" spc="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parameters,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changing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one</a:t>
            </a:r>
            <a:r>
              <a:rPr sz="2000" spc="-25" dirty="0">
                <a:latin typeface="Microsoft Sans Serif"/>
                <a:cs typeface="Microsoft Sans Serif"/>
              </a:rPr>
              <a:t> may</a:t>
            </a:r>
            <a:endParaRPr sz="2000">
              <a:latin typeface="Microsoft Sans Serif"/>
              <a:cs typeface="Microsoft Sans Serif"/>
            </a:endParaRPr>
          </a:p>
          <a:p>
            <a:pPr marL="710565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affect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other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6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How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improve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T?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57224" y="4124164"/>
            <a:ext cx="611505" cy="0"/>
          </a:xfrm>
          <a:custGeom>
            <a:avLst/>
            <a:gdLst/>
            <a:ahLst/>
            <a:cxnLst/>
            <a:rect l="l" t="t" r="r" b="b"/>
            <a:pathLst>
              <a:path w="611505">
                <a:moveTo>
                  <a:pt x="0" y="0"/>
                </a:moveTo>
                <a:lnTo>
                  <a:pt x="611023" y="0"/>
                </a:lnTo>
              </a:path>
            </a:pathLst>
          </a:custGeom>
          <a:ln w="123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74182" y="4119627"/>
            <a:ext cx="18669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i="1" spc="-80" dirty="0">
                <a:latin typeface="Times New Roman"/>
                <a:cs typeface="Times New Roman"/>
              </a:rPr>
              <a:t>R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65947" y="153923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3400" y="152400"/>
            <a:ext cx="118872" cy="11887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1040" y="152400"/>
            <a:ext cx="118871" cy="11887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88680" y="152400"/>
            <a:ext cx="115824" cy="11887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53400" y="320040"/>
            <a:ext cx="118872" cy="11582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21040" y="320040"/>
            <a:ext cx="118871" cy="11582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88680" y="320040"/>
            <a:ext cx="115824" cy="11582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56319" y="320040"/>
            <a:ext cx="109727" cy="11582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3400" y="487680"/>
            <a:ext cx="118872" cy="10972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21040" y="487680"/>
            <a:ext cx="118871" cy="10972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88680" y="487680"/>
            <a:ext cx="115824" cy="10972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656319" y="487680"/>
            <a:ext cx="109727" cy="10972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827007" y="487680"/>
            <a:ext cx="118872" cy="10972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53400" y="655319"/>
            <a:ext cx="118872" cy="12191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488680" y="655319"/>
            <a:ext cx="115824" cy="12191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321040" y="655319"/>
            <a:ext cx="118871" cy="12191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6319" y="655319"/>
            <a:ext cx="109727" cy="12191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153400" y="822960"/>
            <a:ext cx="118872" cy="12191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321040" y="822960"/>
            <a:ext cx="118871" cy="12191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488680" y="822960"/>
            <a:ext cx="115824" cy="12191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6319" y="822960"/>
            <a:ext cx="109727" cy="12191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827007" y="822960"/>
            <a:ext cx="118872" cy="12191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153400" y="990600"/>
            <a:ext cx="118872" cy="118872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321040" y="990600"/>
            <a:ext cx="118871" cy="118872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488680" y="990600"/>
            <a:ext cx="115824" cy="11887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656319" y="990600"/>
            <a:ext cx="109727" cy="118872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53400" y="1161288"/>
            <a:ext cx="118872" cy="10972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21040" y="1161288"/>
            <a:ext cx="118871" cy="10972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488680" y="1161288"/>
            <a:ext cx="115824" cy="109727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656319" y="1161288"/>
            <a:ext cx="109727" cy="109727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321040" y="1328927"/>
            <a:ext cx="118871" cy="118872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656319" y="1328927"/>
            <a:ext cx="109727" cy="118872"/>
          </a:xfrm>
          <a:prstGeom prst="rect">
            <a:avLst/>
          </a:prstGeom>
        </p:spPr>
      </p:pic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536244" y="475615"/>
            <a:ext cx="2071370" cy="6216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00" spc="-10" dirty="0"/>
              <a:t>Exercise</a:t>
            </a:r>
            <a:endParaRPr sz="3900"/>
          </a:p>
        </p:txBody>
      </p:sp>
      <p:sp>
        <p:nvSpPr>
          <p:cNvPr id="35" name="object 35"/>
          <p:cNvSpPr txBox="1"/>
          <p:nvPr/>
        </p:nvSpPr>
        <p:spPr>
          <a:xfrm>
            <a:off x="307340" y="1246454"/>
            <a:ext cx="820674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5"/>
              </a:spcBef>
              <a:tabLst>
                <a:tab pos="3049905" algn="l"/>
              </a:tabLst>
            </a:pP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program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contain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1000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instructions.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Out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25%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require </a:t>
            </a:r>
            <a:r>
              <a:rPr sz="2000" dirty="0">
                <a:latin typeface="Microsoft Sans Serif"/>
                <a:cs typeface="Microsoft Sans Serif"/>
              </a:rPr>
              <a:t>4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clock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cycles,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40%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 require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5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clock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cycles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remaining </a:t>
            </a:r>
            <a:r>
              <a:rPr sz="2000" dirty="0">
                <a:latin typeface="Microsoft Sans Serif"/>
                <a:cs typeface="Microsoft Sans Serif"/>
              </a:rPr>
              <a:t>requires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3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clock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cycles</a:t>
            </a:r>
            <a:r>
              <a:rPr sz="2000" dirty="0">
                <a:latin typeface="Microsoft Sans Serif"/>
                <a:cs typeface="Microsoft Sans Serif"/>
              </a:rPr>
              <a:t>	for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execution.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Find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total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time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required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to </a:t>
            </a:r>
            <a:r>
              <a:rPr sz="2000" dirty="0">
                <a:latin typeface="Microsoft Sans Serif"/>
                <a:cs typeface="Microsoft Sans Serif"/>
              </a:rPr>
              <a:t>execute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program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running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GHz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machine.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3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Clock</a:t>
            </a:r>
            <a:r>
              <a:rPr sz="3200" spc="-70" dirty="0"/>
              <a:t> </a:t>
            </a:r>
            <a:r>
              <a:rPr sz="3200" spc="-20" dirty="0"/>
              <a:t>Rate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612444" y="1031925"/>
            <a:ext cx="7765415" cy="264795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There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two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possibilities</a:t>
            </a:r>
            <a:r>
              <a:rPr sz="2000" spc="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increasing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clock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rate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‘R’.</a:t>
            </a:r>
            <a:endParaRPr sz="2000">
              <a:latin typeface="Microsoft Sans Serif"/>
              <a:cs typeface="Microsoft Sans Serif"/>
            </a:endParaRPr>
          </a:p>
          <a:p>
            <a:pPr marL="292100" marR="5080" indent="-280035">
              <a:lnSpc>
                <a:spcPct val="100000"/>
              </a:lnSpc>
              <a:spcBef>
                <a:spcPts val="484"/>
              </a:spcBef>
              <a:buAutoNum type="arabicPeriod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Improving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IC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technology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makes</a:t>
            </a:r>
            <a:r>
              <a:rPr sz="2000" spc="-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logical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circuit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faster,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which 	</a:t>
            </a:r>
            <a:r>
              <a:rPr sz="2000" dirty="0">
                <a:latin typeface="Microsoft Sans Serif"/>
                <a:cs typeface="Microsoft Sans Serif"/>
              </a:rPr>
              <a:t>reduces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time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execution 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basic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steps.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This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allows</a:t>
            </a:r>
            <a:r>
              <a:rPr sz="2000" spc="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clock 	</a:t>
            </a:r>
            <a:r>
              <a:rPr sz="2000" dirty="0">
                <a:latin typeface="Microsoft Sans Serif"/>
                <a:cs typeface="Microsoft Sans Serif"/>
              </a:rPr>
              <a:t>period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reduced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clock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rate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10" dirty="0">
                <a:latin typeface="Microsoft Sans Serif"/>
                <a:cs typeface="Microsoft Sans Serif"/>
              </a:rPr>
              <a:t> increased.</a:t>
            </a:r>
            <a:endParaRPr sz="2000">
              <a:latin typeface="Microsoft Sans Serif"/>
              <a:cs typeface="Microsoft Sans Serif"/>
            </a:endParaRPr>
          </a:p>
          <a:p>
            <a:pPr marL="292100" marR="318770" indent="-280035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Reducing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amount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processing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done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basic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step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also 	</a:t>
            </a:r>
            <a:r>
              <a:rPr sz="2000" dirty="0">
                <a:latin typeface="Microsoft Sans Serif"/>
                <a:cs typeface="Microsoft Sans Serif"/>
              </a:rPr>
              <a:t>makes</a:t>
            </a:r>
            <a:r>
              <a:rPr sz="2000" spc="-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it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possible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reduce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clock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period P.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however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	</a:t>
            </a:r>
            <a:r>
              <a:rPr sz="2000" dirty="0">
                <a:latin typeface="Microsoft Sans Serif"/>
                <a:cs typeface="Microsoft Sans Serif"/>
              </a:rPr>
              <a:t>actions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have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performed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remain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	</a:t>
            </a:r>
            <a:r>
              <a:rPr sz="2000" dirty="0">
                <a:latin typeface="Microsoft Sans Serif"/>
                <a:cs typeface="Microsoft Sans Serif"/>
              </a:rPr>
              <a:t>same,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number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basic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steps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needed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may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increase.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5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Performance</a:t>
            </a:r>
            <a:r>
              <a:rPr sz="3200" spc="-114" dirty="0"/>
              <a:t> </a:t>
            </a:r>
            <a:r>
              <a:rPr sz="3200" spc="-10" dirty="0"/>
              <a:t>Measurement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031926"/>
            <a:ext cx="8474710" cy="444754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34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It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very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important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able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access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performance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computer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24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performance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computer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given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execution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time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T.</a:t>
            </a:r>
            <a:endParaRPr sz="2000">
              <a:latin typeface="Microsoft Sans Serif"/>
              <a:cs typeface="Microsoft Sans Serif"/>
            </a:endParaRPr>
          </a:p>
          <a:p>
            <a:pPr marL="356870" marR="149225" indent="-344805">
              <a:lnSpc>
                <a:spcPct val="90100"/>
              </a:lnSpc>
              <a:spcBef>
                <a:spcPts val="47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difficult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compute,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parameters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like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clock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speed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and </a:t>
            </a:r>
            <a:r>
              <a:rPr sz="2000" dirty="0">
                <a:latin typeface="Microsoft Sans Serif"/>
                <a:cs typeface="Microsoft Sans Serif"/>
              </a:rPr>
              <a:t>various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architectural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features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not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reliable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indicators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expected performance.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24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Measure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computer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performance</a:t>
            </a:r>
            <a:r>
              <a:rPr sz="2000" spc="-10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using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benchmark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programs.</a:t>
            </a:r>
            <a:endParaRPr sz="2000">
              <a:latin typeface="Microsoft Sans Serif"/>
              <a:cs typeface="Microsoft Sans Serif"/>
            </a:endParaRPr>
          </a:p>
          <a:p>
            <a:pPr marL="356870" marR="305435" indent="-344805">
              <a:lnSpc>
                <a:spcPct val="9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System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Performance</a:t>
            </a:r>
            <a:r>
              <a:rPr sz="2000" spc="-1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Evaluation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Corporation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(SPEC)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selects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and </a:t>
            </a:r>
            <a:r>
              <a:rPr sz="2000" dirty="0">
                <a:latin typeface="Microsoft Sans Serif"/>
                <a:cs typeface="Microsoft Sans Serif"/>
              </a:rPr>
              <a:t>publishes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representative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application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programs</a:t>
            </a:r>
            <a:r>
              <a:rPr sz="2000" spc="-1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10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different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application </a:t>
            </a:r>
            <a:r>
              <a:rPr sz="2000" dirty="0">
                <a:latin typeface="Microsoft Sans Serif"/>
                <a:cs typeface="Microsoft Sans Serif"/>
              </a:rPr>
              <a:t>domains,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together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with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test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results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many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commercially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available computers.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24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Reference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computer: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SPEC95,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reference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computer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SUN SPARC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Workstation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10/40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SPEC2000,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reference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computer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Ultra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SPARC10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workstation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with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300 MHz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Ultra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SPARC-</a:t>
            </a:r>
            <a:r>
              <a:rPr sz="2000" dirty="0">
                <a:latin typeface="Microsoft Sans Serif"/>
                <a:cs typeface="Microsoft Sans Serif"/>
              </a:rPr>
              <a:t>IIi</a:t>
            </a:r>
            <a:r>
              <a:rPr sz="2000" spc="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Processor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5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Performance</a:t>
            </a:r>
            <a:r>
              <a:rPr sz="3200" spc="-114" dirty="0"/>
              <a:t> </a:t>
            </a:r>
            <a:r>
              <a:rPr sz="3200" spc="-10" dirty="0"/>
              <a:t>Measurement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20040" y="2008708"/>
            <a:ext cx="8105775" cy="297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2400">
              <a:lnSpc>
                <a:spcPct val="100000"/>
              </a:lnSpc>
              <a:spcBef>
                <a:spcPts val="95"/>
              </a:spcBef>
              <a:tabLst>
                <a:tab pos="43307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If</a:t>
            </a:r>
            <a:r>
              <a:rPr sz="2000" dirty="0">
                <a:latin typeface="Microsoft Sans Serif"/>
                <a:cs typeface="Microsoft Sans Serif"/>
              </a:rPr>
              <a:t>	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SPEC</a:t>
            </a:r>
            <a:r>
              <a:rPr sz="2000" spc="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rating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=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50</a:t>
            </a:r>
            <a:endParaRPr sz="2000">
              <a:latin typeface="Microsoft Sans Serif"/>
              <a:cs typeface="Microsoft Sans Serif"/>
            </a:endParaRPr>
          </a:p>
          <a:p>
            <a:pPr marL="152400" marR="53086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Means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computer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under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test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50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times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fast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ultra </a:t>
            </a:r>
            <a:r>
              <a:rPr sz="2000" dirty="0">
                <a:latin typeface="Microsoft Sans Serif"/>
                <a:cs typeface="Microsoft Sans Serif"/>
              </a:rPr>
              <a:t>sparc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10.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This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 repeated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all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programs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SPEC</a:t>
            </a:r>
            <a:r>
              <a:rPr sz="2000" spc="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suit,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geometric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mean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result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computed.</a:t>
            </a:r>
            <a:endParaRPr sz="2000">
              <a:latin typeface="Microsoft Sans Serif"/>
              <a:cs typeface="Microsoft Sans Serif"/>
            </a:endParaRPr>
          </a:p>
          <a:p>
            <a:pPr marL="420370" marR="372110" indent="-344805">
              <a:lnSpc>
                <a:spcPts val="2380"/>
              </a:lnSpc>
              <a:spcBef>
                <a:spcPts val="12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4203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Test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repeated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for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all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programs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SPEC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suite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and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geometric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mean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results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computed.</a:t>
            </a:r>
            <a:endParaRPr sz="2200">
              <a:latin typeface="Microsoft Sans Serif"/>
              <a:cs typeface="Microsoft Sans Serif"/>
            </a:endParaRPr>
          </a:p>
          <a:p>
            <a:pPr marL="420370" marR="43180" indent="-344805">
              <a:lnSpc>
                <a:spcPts val="2380"/>
              </a:lnSpc>
              <a:spcBef>
                <a:spcPts val="52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420370" algn="l"/>
                <a:tab pos="965835" algn="l"/>
                <a:tab pos="1924050" algn="l"/>
                <a:tab pos="5052060" algn="l"/>
                <a:tab pos="5268595" algn="l"/>
                <a:tab pos="7321550" algn="l"/>
                <a:tab pos="7632700" algn="l"/>
              </a:tabLst>
            </a:pPr>
            <a:r>
              <a:rPr sz="2200" spc="-25" dirty="0">
                <a:latin typeface="Microsoft Sans Serif"/>
                <a:cs typeface="Microsoft Sans Serif"/>
              </a:rPr>
              <a:t>Let</a:t>
            </a:r>
            <a:r>
              <a:rPr sz="2200" dirty="0">
                <a:latin typeface="Microsoft Sans Serif"/>
                <a:cs typeface="Microsoft Sans Serif"/>
              </a:rPr>
              <a:t>	</a:t>
            </a:r>
            <a:r>
              <a:rPr sz="2200" spc="-20" dirty="0">
                <a:latin typeface="Microsoft Sans Serif"/>
                <a:cs typeface="Microsoft Sans Serif"/>
              </a:rPr>
              <a:t>SPEC</a:t>
            </a:r>
            <a:r>
              <a:rPr sz="2175" i="1" spc="-30" baseline="-21072" dirty="0">
                <a:latin typeface="Arial"/>
                <a:cs typeface="Arial"/>
              </a:rPr>
              <a:t>i</a:t>
            </a:r>
            <a:r>
              <a:rPr sz="2175" i="1" baseline="-21072" dirty="0">
                <a:latin typeface="Arial"/>
                <a:cs typeface="Arial"/>
              </a:rPr>
              <a:t>	</a:t>
            </a:r>
            <a:r>
              <a:rPr sz="2200" dirty="0">
                <a:latin typeface="Microsoft Sans Serif"/>
                <a:cs typeface="Microsoft Sans Serif"/>
              </a:rPr>
              <a:t>is 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rating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for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program</a:t>
            </a:r>
            <a:r>
              <a:rPr sz="2200" dirty="0">
                <a:latin typeface="Microsoft Sans Serif"/>
                <a:cs typeface="Microsoft Sans Serif"/>
              </a:rPr>
              <a:t>	</a:t>
            </a:r>
            <a:r>
              <a:rPr sz="2200" i="1" spc="-50" dirty="0">
                <a:latin typeface="Arial"/>
                <a:cs typeface="Arial"/>
              </a:rPr>
              <a:t>i</a:t>
            </a:r>
            <a:r>
              <a:rPr sz="2200" i="1" dirty="0">
                <a:latin typeface="Arial"/>
                <a:cs typeface="Arial"/>
              </a:rPr>
              <a:t>	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suite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and</a:t>
            </a:r>
            <a:r>
              <a:rPr sz="2200" dirty="0">
                <a:latin typeface="Microsoft Sans Serif"/>
                <a:cs typeface="Microsoft Sans Serif"/>
              </a:rPr>
              <a:t>	</a:t>
            </a:r>
            <a:r>
              <a:rPr sz="2200" spc="-50" dirty="0">
                <a:latin typeface="Microsoft Sans Serif"/>
                <a:cs typeface="Microsoft Sans Serif"/>
              </a:rPr>
              <a:t>n</a:t>
            </a:r>
            <a:r>
              <a:rPr sz="2200" dirty="0">
                <a:latin typeface="Microsoft Sans Serif"/>
                <a:cs typeface="Microsoft Sans Serif"/>
              </a:rPr>
              <a:t>	</a:t>
            </a:r>
            <a:r>
              <a:rPr sz="2200" spc="-25" dirty="0">
                <a:latin typeface="Microsoft Sans Serif"/>
                <a:cs typeface="Microsoft Sans Serif"/>
              </a:rPr>
              <a:t>is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number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programs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suite,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then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overall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SPEC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rating </a:t>
            </a:r>
            <a:r>
              <a:rPr sz="2200" dirty="0">
                <a:latin typeface="Microsoft Sans Serif"/>
                <a:cs typeface="Microsoft Sans Serif"/>
              </a:rPr>
              <a:t>for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computer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given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by:</a:t>
            </a:r>
            <a:endParaRPr sz="22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9848" y="5162611"/>
            <a:ext cx="3400064" cy="65752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897" y="1133409"/>
            <a:ext cx="6762374" cy="60900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17729"/>
            <a:ext cx="2237740" cy="6223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900" spc="-10" dirty="0"/>
              <a:t>Exercise:</a:t>
            </a:r>
            <a:endParaRPr sz="39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211" y="914400"/>
            <a:ext cx="8857997" cy="3670083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" y="569417"/>
            <a:ext cx="773684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Historical</a:t>
            </a:r>
            <a:r>
              <a:rPr spc="-40" dirty="0"/>
              <a:t> </a:t>
            </a:r>
            <a:r>
              <a:rPr dirty="0"/>
              <a:t>Perspective</a:t>
            </a:r>
            <a:r>
              <a:rPr spc="-55" dirty="0"/>
              <a:t> </a:t>
            </a:r>
            <a:r>
              <a:rPr dirty="0"/>
              <a:t>-</a:t>
            </a:r>
            <a:r>
              <a:rPr spc="-25" dirty="0"/>
              <a:t> </a:t>
            </a:r>
            <a:r>
              <a:rPr sz="2400" dirty="0"/>
              <a:t>Generation</a:t>
            </a:r>
            <a:r>
              <a:rPr sz="2400" spc="-40" dirty="0"/>
              <a:t> </a:t>
            </a:r>
            <a:r>
              <a:rPr sz="2400" dirty="0"/>
              <a:t>of</a:t>
            </a:r>
            <a:r>
              <a:rPr sz="2400" spc="-30" dirty="0"/>
              <a:t> </a:t>
            </a:r>
            <a:r>
              <a:rPr sz="2400" spc="-10" dirty="0"/>
              <a:t>Computers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244" y="1319606"/>
            <a:ext cx="7477125" cy="30460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1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Development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technologies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used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fabricate</a:t>
            </a:r>
            <a:r>
              <a:rPr sz="2200" spc="-5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the </a:t>
            </a:r>
            <a:r>
              <a:rPr sz="2200" dirty="0">
                <a:latin typeface="Microsoft Sans Serif"/>
                <a:cs typeface="Microsoft Sans Serif"/>
              </a:rPr>
              <a:t>processors,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memories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I/O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units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 computers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has </a:t>
            </a:r>
            <a:r>
              <a:rPr sz="2200" dirty="0">
                <a:latin typeface="Microsoft Sans Serif"/>
                <a:cs typeface="Microsoft Sans Serif"/>
              </a:rPr>
              <a:t>been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divided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into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various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generations</a:t>
            </a:r>
            <a:r>
              <a:rPr sz="2200" spc="-5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as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given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below: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First generation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-</a:t>
            </a:r>
            <a:r>
              <a:rPr sz="2200" dirty="0">
                <a:latin typeface="Microsoft Sans Serif"/>
                <a:cs typeface="Microsoft Sans Serif"/>
              </a:rPr>
              <a:t>1945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1955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Second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generation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- 1955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to1965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Third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generation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-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1965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1975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Fourth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generation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-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1975 </a:t>
            </a:r>
            <a:r>
              <a:rPr sz="2200" spc="-10" dirty="0">
                <a:latin typeface="Microsoft Sans Serif"/>
                <a:cs typeface="Microsoft Sans Serif"/>
              </a:rPr>
              <a:t>-</a:t>
            </a:r>
            <a:r>
              <a:rPr sz="2200" spc="-20" dirty="0">
                <a:latin typeface="Microsoft Sans Serif"/>
                <a:cs typeface="Microsoft Sans Serif"/>
              </a:rPr>
              <a:t>1985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Beyond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fourth</a:t>
            </a:r>
            <a:r>
              <a:rPr sz="2200" spc="-5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generation </a:t>
            </a:r>
            <a:r>
              <a:rPr sz="2200" spc="-10" dirty="0">
                <a:latin typeface="Microsoft Sans Serif"/>
                <a:cs typeface="Microsoft Sans Serif"/>
              </a:rPr>
              <a:t>-</a:t>
            </a:r>
            <a:r>
              <a:rPr sz="2200" dirty="0">
                <a:latin typeface="Microsoft Sans Serif"/>
                <a:cs typeface="Microsoft Sans Serif"/>
              </a:rPr>
              <a:t>1985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 the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present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541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FIRST</a:t>
            </a:r>
            <a:r>
              <a:rPr spc="-85" dirty="0"/>
              <a:t> </a:t>
            </a:r>
            <a:r>
              <a:rPr dirty="0"/>
              <a:t>GENERATION</a:t>
            </a:r>
            <a:r>
              <a:rPr spc="-15" dirty="0"/>
              <a:t> </a:t>
            </a:r>
            <a:r>
              <a:rPr dirty="0"/>
              <a:t>(1945</a:t>
            </a:r>
            <a:r>
              <a:rPr spc="-25" dirty="0"/>
              <a:t> </a:t>
            </a:r>
            <a:r>
              <a:rPr spc="-10" dirty="0"/>
              <a:t>–1955)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243406"/>
            <a:ext cx="7618095" cy="3611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6870" algn="l"/>
              </a:tabLst>
            </a:pPr>
            <a:r>
              <a:rPr sz="2400" dirty="0">
                <a:latin typeface="Microsoft Sans Serif"/>
                <a:cs typeface="Microsoft Sans Serif"/>
              </a:rPr>
              <a:t>Program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and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data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reside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in the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same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memory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(stored</a:t>
            </a:r>
            <a:endParaRPr sz="24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Microsoft Sans Serif"/>
                <a:cs typeface="Microsoft Sans Serif"/>
              </a:rPr>
              <a:t>program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concepts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spc="114" dirty="0">
                <a:latin typeface="Microsoft Sans Serif"/>
                <a:cs typeface="Microsoft Sans Serif"/>
              </a:rPr>
              <a:t>–John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von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Neumann)</a:t>
            </a:r>
            <a:endParaRPr sz="24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6870" algn="l"/>
              </a:tabLst>
            </a:pPr>
            <a:r>
              <a:rPr sz="2400" dirty="0">
                <a:latin typeface="Microsoft Sans Serif"/>
                <a:cs typeface="Microsoft Sans Serif"/>
              </a:rPr>
              <a:t>ALP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was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made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used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to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write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programs</a:t>
            </a:r>
            <a:endParaRPr sz="24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6870" algn="l"/>
              </a:tabLst>
            </a:pPr>
            <a:r>
              <a:rPr sz="2400" dirty="0">
                <a:latin typeface="Microsoft Sans Serif"/>
                <a:cs typeface="Microsoft Sans Serif"/>
              </a:rPr>
              <a:t>Vacuum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tubes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were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used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to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implement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the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functions</a:t>
            </a:r>
            <a:endParaRPr sz="24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400" dirty="0">
                <a:latin typeface="Microsoft Sans Serif"/>
                <a:cs typeface="Microsoft Sans Serif"/>
              </a:rPr>
              <a:t>(ALU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&amp;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CU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design)</a:t>
            </a:r>
            <a:endParaRPr sz="24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6870" algn="l"/>
              </a:tabLst>
            </a:pPr>
            <a:r>
              <a:rPr sz="2400" dirty="0">
                <a:latin typeface="Microsoft Sans Serif"/>
                <a:cs typeface="Microsoft Sans Serif"/>
              </a:rPr>
              <a:t>Magnetic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core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and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magnetic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tape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storage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devices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are</a:t>
            </a:r>
            <a:endParaRPr sz="24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2400" spc="-20" dirty="0">
                <a:latin typeface="Microsoft Sans Serif"/>
                <a:cs typeface="Microsoft Sans Serif"/>
              </a:rPr>
              <a:t>used</a:t>
            </a:r>
            <a:endParaRPr sz="2400">
              <a:latin typeface="Microsoft Sans Serif"/>
              <a:cs typeface="Microsoft Sans Serif"/>
            </a:endParaRPr>
          </a:p>
          <a:p>
            <a:pPr marL="356870" marR="770890" indent="-34480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6870" algn="l"/>
              </a:tabLst>
            </a:pPr>
            <a:r>
              <a:rPr sz="2400" dirty="0">
                <a:latin typeface="Microsoft Sans Serif"/>
                <a:cs typeface="Microsoft Sans Serif"/>
              </a:rPr>
              <a:t>Using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electronic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vacuum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tubes,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as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the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switching components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541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SECOND</a:t>
            </a:r>
            <a:r>
              <a:rPr spc="-85" dirty="0"/>
              <a:t> </a:t>
            </a:r>
            <a:r>
              <a:rPr dirty="0"/>
              <a:t>GENERATION</a:t>
            </a:r>
            <a:r>
              <a:rPr spc="-20" dirty="0"/>
              <a:t> </a:t>
            </a:r>
            <a:r>
              <a:rPr dirty="0"/>
              <a:t>(1955</a:t>
            </a:r>
            <a:r>
              <a:rPr spc="-35" dirty="0"/>
              <a:t> </a:t>
            </a:r>
            <a:r>
              <a:rPr spc="-10" dirty="0"/>
              <a:t>–1965)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177304"/>
            <a:ext cx="7924800" cy="3850004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6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Transistor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were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used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design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ALU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&amp;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CU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Magnetic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core memories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&amp;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magnetic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drum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storage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devices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200" dirty="0">
                <a:latin typeface="Microsoft Sans Serif"/>
                <a:cs typeface="Microsoft Sans Serif"/>
              </a:rPr>
              <a:t>were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used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HLL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 used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(FORTRAN)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convert HLL to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MLL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compiler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were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used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Separate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I/O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processor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were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developed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operate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-10" dirty="0">
                <a:latin typeface="Microsoft Sans Serif"/>
                <a:cs typeface="Microsoft Sans Serif"/>
              </a:rPr>
              <a:t> parallel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200" dirty="0">
                <a:latin typeface="Microsoft Sans Serif"/>
                <a:cs typeface="Microsoft Sans Serif"/>
              </a:rPr>
              <a:t>with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CPU,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thus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improving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performance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Invention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transistor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which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was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faster,</a:t>
            </a:r>
            <a:r>
              <a:rPr sz="2200" spc="-7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smaller </a:t>
            </a:r>
            <a:r>
              <a:rPr sz="2200" spc="-25" dirty="0">
                <a:latin typeface="Microsoft Sans Serif"/>
                <a:cs typeface="Microsoft Sans Serif"/>
              </a:rPr>
              <a:t>and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200" dirty="0">
                <a:latin typeface="Microsoft Sans Serif"/>
                <a:cs typeface="Microsoft Sans Serif"/>
              </a:rPr>
              <a:t>required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considerably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less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power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operate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IBM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became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major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computer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manufacturer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541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THIRD</a:t>
            </a:r>
            <a:r>
              <a:rPr spc="-90" dirty="0"/>
              <a:t> </a:t>
            </a:r>
            <a:r>
              <a:rPr dirty="0"/>
              <a:t>GENERATION</a:t>
            </a:r>
            <a:r>
              <a:rPr spc="-50" dirty="0"/>
              <a:t> </a:t>
            </a:r>
            <a:r>
              <a:rPr spc="-10" dirty="0"/>
              <a:t>(1965</a:t>
            </a:r>
            <a:r>
              <a:rPr spc="-10" dirty="0">
                <a:latin typeface="Trebuchet MS"/>
                <a:cs typeface="Trebuchet MS"/>
              </a:rPr>
              <a:t>‐</a:t>
            </a:r>
            <a:r>
              <a:rPr spc="-10" dirty="0"/>
              <a:t>1975)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177304"/>
            <a:ext cx="7583170" cy="418528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6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IC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technology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improved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Improved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IC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technology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helped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 designing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low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cost,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high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200" dirty="0">
                <a:latin typeface="Microsoft Sans Serif"/>
                <a:cs typeface="Microsoft Sans Serif"/>
              </a:rPr>
              <a:t>speed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processor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 memory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modules</a:t>
            </a:r>
            <a:endParaRPr sz="2200">
              <a:latin typeface="Microsoft Sans Serif"/>
              <a:cs typeface="Microsoft Sans Serif"/>
            </a:endParaRPr>
          </a:p>
          <a:p>
            <a:pPr marL="356870" marR="179705" indent="-344805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Microprogramming,</a:t>
            </a:r>
            <a:r>
              <a:rPr sz="2200" spc="-9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parallelism,</a:t>
            </a:r>
            <a:r>
              <a:rPr sz="2200" spc="-7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pipelining</a:t>
            </a:r>
            <a:r>
              <a:rPr sz="2200" spc="-5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concepts</a:t>
            </a:r>
            <a:r>
              <a:rPr sz="2200" spc="-8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were </a:t>
            </a:r>
            <a:r>
              <a:rPr sz="2200" spc="-10" dirty="0">
                <a:latin typeface="Microsoft Sans Serif"/>
                <a:cs typeface="Microsoft Sans Serif"/>
              </a:rPr>
              <a:t>incorporated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OS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allowed efficient</a:t>
            </a:r>
            <a:r>
              <a:rPr sz="2200" spc="-6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coordinate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operation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computer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200" dirty="0">
                <a:latin typeface="Microsoft Sans Serif"/>
                <a:cs typeface="Microsoft Sans Serif"/>
              </a:rPr>
              <a:t>system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with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multiple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users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Cache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virtual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memory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concepts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were</a:t>
            </a:r>
            <a:r>
              <a:rPr sz="2200" spc="-10" dirty="0">
                <a:latin typeface="Microsoft Sans Serif"/>
                <a:cs typeface="Microsoft Sans Serif"/>
              </a:rPr>
              <a:t> developed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More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than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one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circuit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on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single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silicon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chip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became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200" spc="-10" dirty="0">
                <a:latin typeface="Microsoft Sans Serif"/>
                <a:cs typeface="Microsoft Sans Serif"/>
              </a:rPr>
              <a:t>available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Ex-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System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360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from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IBM,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PDP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mini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computer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from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DEC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541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FOURTH</a:t>
            </a:r>
            <a:r>
              <a:rPr spc="-80" dirty="0"/>
              <a:t> </a:t>
            </a:r>
            <a:r>
              <a:rPr dirty="0"/>
              <a:t>GENERATION</a:t>
            </a:r>
            <a:r>
              <a:rPr spc="-60" dirty="0"/>
              <a:t> </a:t>
            </a:r>
            <a:r>
              <a:rPr spc="-10" dirty="0"/>
              <a:t>(1975</a:t>
            </a:r>
            <a:r>
              <a:rPr spc="-10" dirty="0">
                <a:latin typeface="Trebuchet MS"/>
                <a:cs typeface="Trebuchet MS"/>
              </a:rPr>
              <a:t>‐</a:t>
            </a:r>
            <a:r>
              <a:rPr spc="-10" dirty="0"/>
              <a:t>1985)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949020"/>
            <a:ext cx="8057515" cy="485584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VLSI </a:t>
            </a:r>
            <a:r>
              <a:rPr sz="2200" spc="-10" dirty="0">
                <a:latin typeface="Microsoft Sans Serif"/>
                <a:cs typeface="Microsoft Sans Serif"/>
              </a:rPr>
              <a:t>Technology</a:t>
            </a:r>
            <a:endParaRPr sz="2200">
              <a:latin typeface="Microsoft Sans Serif"/>
              <a:cs typeface="Microsoft Sans Serif"/>
            </a:endParaRPr>
          </a:p>
          <a:p>
            <a:pPr marL="344170" marR="353060" indent="-344170" algn="ctr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44170" algn="l"/>
              </a:tabLst>
            </a:pPr>
            <a:r>
              <a:rPr sz="2200" dirty="0">
                <a:latin typeface="Microsoft Sans Serif"/>
                <a:cs typeface="Microsoft Sans Serif"/>
              </a:rPr>
              <a:t>Complete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processor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fabricated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on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 single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Chip-</a:t>
            </a:r>
            <a:r>
              <a:rPr sz="2200" dirty="0">
                <a:latin typeface="Microsoft Sans Serif"/>
                <a:cs typeface="Microsoft Sans Serif"/>
              </a:rPr>
              <a:t>Termed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as</a:t>
            </a:r>
            <a:endParaRPr sz="2200">
              <a:latin typeface="Microsoft Sans Serif"/>
              <a:cs typeface="Microsoft Sans Serif"/>
            </a:endParaRPr>
          </a:p>
          <a:p>
            <a:pPr marR="5419725" algn="ctr">
              <a:lnSpc>
                <a:spcPct val="100000"/>
              </a:lnSpc>
            </a:pPr>
            <a:r>
              <a:rPr sz="2200" spc="-10" dirty="0">
                <a:latin typeface="Microsoft Sans Serif"/>
                <a:cs typeface="Microsoft Sans Serif"/>
              </a:rPr>
              <a:t>microprocessor</a:t>
            </a:r>
            <a:endParaRPr sz="2200">
              <a:latin typeface="Microsoft Sans Serif"/>
              <a:cs typeface="Microsoft Sans Serif"/>
            </a:endParaRPr>
          </a:p>
          <a:p>
            <a:pPr marL="344170" marR="835660" indent="-344170" algn="ctr">
              <a:lnSpc>
                <a:spcPct val="100000"/>
              </a:lnSpc>
              <a:spcBef>
                <a:spcPts val="53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44170" algn="l"/>
              </a:tabLst>
            </a:pPr>
            <a:r>
              <a:rPr sz="2200" dirty="0">
                <a:latin typeface="Microsoft Sans Serif"/>
                <a:cs typeface="Microsoft Sans Serif"/>
              </a:rPr>
              <a:t>Intel,</a:t>
            </a:r>
            <a:r>
              <a:rPr sz="2200" spc="-6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Motorola, Texas,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National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semiconductors</a:t>
            </a:r>
            <a:r>
              <a:rPr sz="2200" spc="-7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started</a:t>
            </a:r>
            <a:endParaRPr sz="2200">
              <a:latin typeface="Microsoft Sans Serif"/>
              <a:cs typeface="Microsoft Sans Serif"/>
            </a:endParaRPr>
          </a:p>
          <a:p>
            <a:pPr marR="3990975" algn="ctr">
              <a:lnSpc>
                <a:spcPct val="100000"/>
              </a:lnSpc>
            </a:pPr>
            <a:r>
              <a:rPr sz="2200" dirty="0">
                <a:latin typeface="Microsoft Sans Serif"/>
                <a:cs typeface="Microsoft Sans Serif"/>
              </a:rPr>
              <a:t>developing</a:t>
            </a:r>
            <a:r>
              <a:rPr sz="2200" spc="-9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microprocessor</a:t>
            </a:r>
            <a:endParaRPr sz="2200">
              <a:latin typeface="Microsoft Sans Serif"/>
              <a:cs typeface="Microsoft Sans Serif"/>
            </a:endParaRPr>
          </a:p>
          <a:p>
            <a:pPr marL="344170" marR="737235" indent="-344170" algn="ctr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44170" algn="l"/>
              </a:tabLst>
            </a:pPr>
            <a:r>
              <a:rPr sz="2200" dirty="0">
                <a:latin typeface="Microsoft Sans Serif"/>
                <a:cs typeface="Microsoft Sans Serif"/>
              </a:rPr>
              <a:t>Workstations,</a:t>
            </a:r>
            <a:r>
              <a:rPr sz="2200" spc="-6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Desktop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PC,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&amp;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Notebook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computers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were</a:t>
            </a:r>
            <a:endParaRPr sz="2200">
              <a:latin typeface="Microsoft Sans Serif"/>
              <a:cs typeface="Microsoft Sans Serif"/>
            </a:endParaRPr>
          </a:p>
          <a:p>
            <a:pPr marR="6047740" algn="ctr">
              <a:lnSpc>
                <a:spcPct val="100000"/>
              </a:lnSpc>
            </a:pPr>
            <a:r>
              <a:rPr sz="2200" spc="-10" dirty="0">
                <a:latin typeface="Microsoft Sans Serif"/>
                <a:cs typeface="Microsoft Sans Serif"/>
              </a:rPr>
              <a:t>developed</a:t>
            </a:r>
            <a:endParaRPr sz="2200">
              <a:latin typeface="Microsoft Sans Serif"/>
              <a:cs typeface="Microsoft Sans Serif"/>
            </a:endParaRPr>
          </a:p>
          <a:p>
            <a:pPr marL="344170" marR="1920875" indent="-344170" algn="ctr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44170" algn="l"/>
              </a:tabLst>
            </a:pPr>
            <a:r>
              <a:rPr sz="2200" dirty="0">
                <a:latin typeface="Microsoft Sans Serif"/>
                <a:cs typeface="Microsoft Sans Serif"/>
              </a:rPr>
              <a:t>Interconnection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different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computer for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better</a:t>
            </a:r>
            <a:endParaRPr sz="2200">
              <a:latin typeface="Microsoft Sans Serif"/>
              <a:cs typeface="Microsoft Sans Serif"/>
            </a:endParaRPr>
          </a:p>
          <a:p>
            <a:pPr marR="1986914" algn="ctr">
              <a:lnSpc>
                <a:spcPct val="100000"/>
              </a:lnSpc>
              <a:tabLst>
                <a:tab pos="3384550" algn="l"/>
              </a:tabLst>
            </a:pPr>
            <a:r>
              <a:rPr sz="2200" dirty="0">
                <a:latin typeface="Microsoft Sans Serif"/>
                <a:cs typeface="Microsoft Sans Serif"/>
              </a:rPr>
              <a:t>communication</a:t>
            </a:r>
            <a:r>
              <a:rPr sz="2200" spc="-7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LAN,WAN</a:t>
            </a:r>
            <a:r>
              <a:rPr sz="2200" dirty="0">
                <a:latin typeface="Microsoft Sans Serif"/>
                <a:cs typeface="Microsoft Sans Serif"/>
              </a:rPr>
              <a:t>	and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Internet</a:t>
            </a:r>
            <a:endParaRPr sz="2200">
              <a:latin typeface="Microsoft Sans Serif"/>
              <a:cs typeface="Microsoft Sans Serif"/>
            </a:endParaRPr>
          </a:p>
          <a:p>
            <a:pPr marL="356870" marR="384810" indent="-344805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Concurrency,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pipelining,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caches,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virtual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memory</a:t>
            </a:r>
            <a:r>
              <a:rPr sz="2200" spc="-7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evolved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to </a:t>
            </a:r>
            <a:r>
              <a:rPr sz="2200" dirty="0">
                <a:latin typeface="Microsoft Sans Serif"/>
                <a:cs typeface="Microsoft Sans Serif"/>
              </a:rPr>
              <a:t>produce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high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performance</a:t>
            </a:r>
            <a:r>
              <a:rPr sz="2200" spc="-5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computing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Specialized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processors</a:t>
            </a:r>
            <a:r>
              <a:rPr sz="2200" spc="-6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like</a:t>
            </a:r>
            <a:r>
              <a:rPr sz="2200" spc="-6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Digital</a:t>
            </a:r>
            <a:r>
              <a:rPr sz="2200" spc="-7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Signal</a:t>
            </a:r>
            <a:r>
              <a:rPr sz="2200" spc="-7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Processor</a:t>
            </a:r>
            <a:r>
              <a:rPr sz="2200" spc="-5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were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also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200" spc="-10" dirty="0">
                <a:latin typeface="Microsoft Sans Serif"/>
                <a:cs typeface="Microsoft Sans Serif"/>
              </a:rPr>
              <a:t>developed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BEYOND</a:t>
            </a:r>
            <a:r>
              <a:rPr sz="2400" spc="-75" dirty="0"/>
              <a:t> </a:t>
            </a:r>
            <a:r>
              <a:rPr sz="2400" dirty="0"/>
              <a:t>THE</a:t>
            </a:r>
            <a:r>
              <a:rPr sz="2400" spc="-100" dirty="0"/>
              <a:t> </a:t>
            </a:r>
            <a:r>
              <a:rPr sz="2400" dirty="0"/>
              <a:t>FOURTH</a:t>
            </a:r>
            <a:r>
              <a:rPr sz="2400" spc="-75" dirty="0"/>
              <a:t> </a:t>
            </a:r>
            <a:r>
              <a:rPr sz="2400" spc="-10" dirty="0"/>
              <a:t>GENERATION</a:t>
            </a:r>
            <a:endParaRPr sz="2400"/>
          </a:p>
          <a:p>
            <a:pPr marL="12700">
              <a:lnSpc>
                <a:spcPct val="100000"/>
              </a:lnSpc>
            </a:pPr>
            <a:r>
              <a:rPr sz="2400" dirty="0"/>
              <a:t>(1985</a:t>
            </a:r>
            <a:r>
              <a:rPr sz="2400" spc="-45" dirty="0"/>
              <a:t> </a:t>
            </a:r>
            <a:r>
              <a:rPr sz="2400" dirty="0"/>
              <a:t>–till</a:t>
            </a:r>
            <a:r>
              <a:rPr sz="2400" spc="-80" dirty="0"/>
              <a:t> </a:t>
            </a:r>
            <a:r>
              <a:rPr sz="2400" spc="-10" dirty="0"/>
              <a:t>date)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6244" y="949020"/>
            <a:ext cx="7895590" cy="3916679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Artificial</a:t>
            </a:r>
            <a:r>
              <a:rPr sz="2200" spc="-114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Intelligence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Massively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parallel</a:t>
            </a:r>
            <a:r>
              <a:rPr sz="2200" spc="-9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machines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Extensively</a:t>
            </a:r>
            <a:r>
              <a:rPr sz="2200" spc="-7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distributed</a:t>
            </a:r>
            <a:r>
              <a:rPr sz="2200" spc="-114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systems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High speed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processor </a:t>
            </a:r>
            <a:r>
              <a:rPr sz="2200" dirty="0">
                <a:latin typeface="Cambria Math"/>
                <a:cs typeface="Cambria Math"/>
              </a:rPr>
              <a:t>‐</a:t>
            </a:r>
            <a:r>
              <a:rPr sz="2200" dirty="0">
                <a:latin typeface="Microsoft Sans Serif"/>
                <a:cs typeface="Microsoft Sans Serif"/>
              </a:rPr>
              <a:t>GHz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speed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E</a:t>
            </a:r>
            <a:r>
              <a:rPr sz="2200" dirty="0">
                <a:latin typeface="Cambria Math"/>
                <a:cs typeface="Cambria Math"/>
              </a:rPr>
              <a:t>‐</a:t>
            </a:r>
            <a:r>
              <a:rPr sz="2200" dirty="0">
                <a:latin typeface="Microsoft Sans Serif"/>
                <a:cs typeface="Microsoft Sans Serif"/>
              </a:rPr>
              <a:t>Commerce,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E</a:t>
            </a:r>
            <a:r>
              <a:rPr sz="2200" dirty="0">
                <a:latin typeface="Cambria Math"/>
                <a:cs typeface="Cambria Math"/>
              </a:rPr>
              <a:t>‐</a:t>
            </a:r>
            <a:r>
              <a:rPr sz="2200" dirty="0">
                <a:latin typeface="Microsoft Sans Serif"/>
                <a:cs typeface="Microsoft Sans Serif"/>
              </a:rPr>
              <a:t>banking,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home </a:t>
            </a:r>
            <a:r>
              <a:rPr sz="2200" spc="-10" dirty="0">
                <a:latin typeface="Microsoft Sans Serif"/>
                <a:cs typeface="Microsoft Sans Serif"/>
              </a:rPr>
              <a:t>office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Because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IC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technology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lot of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added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features</a:t>
            </a:r>
            <a:r>
              <a:rPr sz="2200" spc="-5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small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size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5"/>
              </a:spcBef>
            </a:pPr>
            <a:endParaRPr sz="2200">
              <a:latin typeface="Microsoft Sans Serif"/>
              <a:cs typeface="Microsoft Sans Serif"/>
            </a:endParaRPr>
          </a:p>
          <a:p>
            <a:pPr marL="356870" marR="5080">
              <a:lnSpc>
                <a:spcPct val="100000"/>
              </a:lnSpc>
            </a:pPr>
            <a:r>
              <a:rPr sz="2200" dirty="0">
                <a:latin typeface="Microsoft Sans Serif"/>
                <a:cs typeface="Microsoft Sans Serif"/>
              </a:rPr>
              <a:t>Computer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industry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fueled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by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increasingly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powerful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desktop </a:t>
            </a:r>
            <a:r>
              <a:rPr sz="2200" dirty="0">
                <a:latin typeface="Microsoft Sans Serif"/>
                <a:cs typeface="Microsoft Sans Serif"/>
              </a:rPr>
              <a:t>computers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 widespread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use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information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resources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on </a:t>
            </a:r>
            <a:r>
              <a:rPr sz="2200" dirty="0">
                <a:latin typeface="Microsoft Sans Serif"/>
                <a:cs typeface="Microsoft Sans Serif"/>
              </a:rPr>
              <a:t>the </a:t>
            </a:r>
            <a:r>
              <a:rPr sz="2200" spc="-10" dirty="0">
                <a:latin typeface="Microsoft Sans Serif"/>
                <a:cs typeface="Microsoft Sans Serif"/>
              </a:rPr>
              <a:t>Internet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0272" y="1737817"/>
            <a:ext cx="428434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End</a:t>
            </a:r>
            <a:r>
              <a:rPr sz="4400" b="0" spc="4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4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of</a:t>
            </a:r>
            <a:r>
              <a:rPr sz="4400" b="0" spc="2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4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Chapter-</a:t>
            </a:r>
            <a:r>
              <a:rPr sz="4400" b="0" spc="-50" dirty="0">
                <a:solidFill>
                  <a:srgbClr val="000000"/>
                </a:solidFill>
                <a:latin typeface="Microsoft Sans Serif"/>
                <a:cs typeface="Microsoft Sans Serif"/>
              </a:rPr>
              <a:t>1</a:t>
            </a:r>
            <a:endParaRPr sz="4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7257" y="460374"/>
            <a:ext cx="6158865" cy="1856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643629">
              <a:lnSpc>
                <a:spcPct val="100000"/>
              </a:lnSpc>
              <a:spcBef>
                <a:spcPts val="105"/>
              </a:spcBef>
            </a:pPr>
            <a:r>
              <a:rPr sz="4000" dirty="0"/>
              <a:t>Chapter</a:t>
            </a:r>
            <a:r>
              <a:rPr sz="4000" spc="-45" dirty="0"/>
              <a:t> </a:t>
            </a:r>
            <a:r>
              <a:rPr sz="4000" spc="-25" dirty="0"/>
              <a:t>2. </a:t>
            </a:r>
            <a:r>
              <a:rPr sz="4000" dirty="0"/>
              <a:t>Machine</a:t>
            </a:r>
            <a:r>
              <a:rPr sz="4000" spc="-20" dirty="0"/>
              <a:t> </a:t>
            </a:r>
            <a:r>
              <a:rPr sz="4000" dirty="0"/>
              <a:t>Instructions</a:t>
            </a:r>
            <a:r>
              <a:rPr sz="4000" spc="-40" dirty="0"/>
              <a:t> </a:t>
            </a:r>
            <a:r>
              <a:rPr sz="4000" spc="-25" dirty="0"/>
              <a:t>and</a:t>
            </a:r>
            <a:endParaRPr sz="4000"/>
          </a:p>
          <a:p>
            <a:pPr marL="3766185">
              <a:lnSpc>
                <a:spcPct val="100000"/>
              </a:lnSpc>
              <a:spcBef>
                <a:spcPts val="5"/>
              </a:spcBef>
            </a:pPr>
            <a:r>
              <a:rPr sz="4000" spc="-10" dirty="0"/>
              <a:t>Programs</a:t>
            </a:r>
            <a:endParaRPr sz="40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3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Objectives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015111"/>
            <a:ext cx="8024495" cy="2576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study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Machine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instructions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program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execution, </a:t>
            </a:r>
            <a:r>
              <a:rPr sz="2200" dirty="0">
                <a:latin typeface="Microsoft Sans Serif"/>
                <a:cs typeface="Microsoft Sans Serif"/>
              </a:rPr>
              <a:t>including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branching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subroutine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call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return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operations.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study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Addressing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methods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for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accessing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register</a:t>
            </a:r>
            <a:r>
              <a:rPr sz="2200" spc="-25" dirty="0">
                <a:latin typeface="Microsoft Sans Serif"/>
                <a:cs typeface="Microsoft Sans Serif"/>
              </a:rPr>
              <a:t> and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2200" dirty="0">
                <a:latin typeface="Microsoft Sans Serif"/>
                <a:cs typeface="Microsoft Sans Serif"/>
              </a:rPr>
              <a:t>memory </a:t>
            </a:r>
            <a:r>
              <a:rPr sz="2200" spc="-10" dirty="0">
                <a:latin typeface="Microsoft Sans Serif"/>
                <a:cs typeface="Microsoft Sans Serif"/>
              </a:rPr>
              <a:t>operands.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2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study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Assembly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language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for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representing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machine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2200" dirty="0">
                <a:latin typeface="Microsoft Sans Serif"/>
                <a:cs typeface="Microsoft Sans Serif"/>
              </a:rPr>
              <a:t>instructions,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data,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</a:t>
            </a:r>
            <a:r>
              <a:rPr sz="2200" spc="-10" dirty="0">
                <a:latin typeface="Microsoft Sans Serif"/>
                <a:cs typeface="Microsoft Sans Serif"/>
              </a:rPr>
              <a:t> programs.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2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study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Program-controlled</a:t>
            </a:r>
            <a:r>
              <a:rPr sz="2200" spc="-5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Input/Output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operations.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8849" y="1308049"/>
            <a:ext cx="5562600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sz="4000" dirty="0"/>
              <a:t>Memory</a:t>
            </a:r>
            <a:r>
              <a:rPr sz="4000" spc="-25" dirty="0"/>
              <a:t> </a:t>
            </a:r>
            <a:r>
              <a:rPr sz="4000" dirty="0"/>
              <a:t>Locations</a:t>
            </a:r>
            <a:r>
              <a:rPr sz="4000" spc="-60" dirty="0"/>
              <a:t> </a:t>
            </a:r>
            <a:r>
              <a:rPr sz="4000" spc="-25" dirty="0"/>
              <a:t>and</a:t>
            </a:r>
            <a:endParaRPr sz="4000"/>
          </a:p>
          <a:p>
            <a:pPr marR="5080" algn="r">
              <a:lnSpc>
                <a:spcPct val="100000"/>
              </a:lnSpc>
            </a:pPr>
            <a:r>
              <a:rPr sz="4000" spc="-10" dirty="0"/>
              <a:t>Addresses</a:t>
            </a:r>
            <a:endParaRPr sz="40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Memory</a:t>
            </a:r>
            <a:r>
              <a:rPr sz="3200" spc="-45" dirty="0"/>
              <a:t> </a:t>
            </a:r>
            <a:r>
              <a:rPr sz="3200" dirty="0"/>
              <a:t>Locations</a:t>
            </a:r>
            <a:r>
              <a:rPr sz="3200" spc="-45" dirty="0"/>
              <a:t> </a:t>
            </a:r>
            <a:r>
              <a:rPr sz="3200" dirty="0"/>
              <a:t>and</a:t>
            </a:r>
            <a:r>
              <a:rPr sz="3200" spc="-80" dirty="0"/>
              <a:t> </a:t>
            </a:r>
            <a:r>
              <a:rPr sz="3200" spc="-10" dirty="0"/>
              <a:t>Addresses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170254"/>
            <a:ext cx="3878579" cy="3806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202565" indent="-34480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consists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many </a:t>
            </a:r>
            <a:r>
              <a:rPr sz="2000" dirty="0">
                <a:latin typeface="Microsoft Sans Serif"/>
                <a:cs typeface="Microsoft Sans Serif"/>
              </a:rPr>
              <a:t>millions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storage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cells,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each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which</a:t>
            </a:r>
            <a:r>
              <a:rPr sz="2000" spc="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store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bit.</a:t>
            </a:r>
            <a:endParaRPr sz="2000">
              <a:latin typeface="Microsoft Sans Serif"/>
              <a:cs typeface="Microsoft Sans Serif"/>
            </a:endParaRPr>
          </a:p>
          <a:p>
            <a:pPr marL="356870" marR="5080" indent="-344805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usually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accessed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i="1" spc="-35" dirty="0">
                <a:latin typeface="Arial"/>
                <a:cs typeface="Arial"/>
              </a:rPr>
              <a:t>n</a:t>
            </a:r>
            <a:r>
              <a:rPr sz="2000" spc="-35" dirty="0">
                <a:latin typeface="Microsoft Sans Serif"/>
                <a:cs typeface="Microsoft Sans Serif"/>
              </a:rPr>
              <a:t>- </a:t>
            </a:r>
            <a:r>
              <a:rPr sz="2000" dirty="0">
                <a:latin typeface="Microsoft Sans Serif"/>
                <a:cs typeface="Microsoft Sans Serif"/>
              </a:rPr>
              <a:t>bit groups.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Each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group of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i="1" dirty="0">
                <a:latin typeface="Arial"/>
                <a:cs typeface="Arial"/>
              </a:rPr>
              <a:t>n</a:t>
            </a:r>
            <a:r>
              <a:rPr sz="2000" i="1" spc="-45" dirty="0">
                <a:latin typeface="Arial"/>
                <a:cs typeface="Arial"/>
              </a:rPr>
              <a:t> </a:t>
            </a:r>
            <a:r>
              <a:rPr sz="2000" i="1" spc="-20" dirty="0">
                <a:latin typeface="Arial"/>
                <a:cs typeface="Arial"/>
              </a:rPr>
              <a:t>bits </a:t>
            </a:r>
            <a:r>
              <a:rPr sz="2000" i="1" dirty="0">
                <a:latin typeface="Arial"/>
                <a:cs typeface="Arial"/>
              </a:rPr>
              <a:t>is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referred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to</a:t>
            </a:r>
            <a:r>
              <a:rPr sz="2000" i="1" spc="-2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as</a:t>
            </a:r>
            <a:r>
              <a:rPr sz="2000" i="1" spc="-5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i="1" dirty="0">
                <a:latin typeface="Arial"/>
                <a:cs typeface="Arial"/>
              </a:rPr>
              <a:t>word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i="1" spc="-25" dirty="0">
                <a:latin typeface="Arial"/>
                <a:cs typeface="Arial"/>
              </a:rPr>
              <a:t>of </a:t>
            </a:r>
            <a:r>
              <a:rPr sz="2000" i="1" dirty="0">
                <a:latin typeface="Arial"/>
                <a:cs typeface="Arial"/>
              </a:rPr>
              <a:t>information,</a:t>
            </a:r>
            <a:r>
              <a:rPr sz="2000" i="1" spc="-1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and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n</a:t>
            </a:r>
            <a:r>
              <a:rPr sz="2000" i="1" spc="-6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is</a:t>
            </a:r>
            <a:r>
              <a:rPr sz="2000" i="1" spc="-6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called</a:t>
            </a:r>
            <a:r>
              <a:rPr sz="2000" i="1" spc="-10" dirty="0">
                <a:latin typeface="Arial"/>
                <a:cs typeface="Arial"/>
              </a:rPr>
              <a:t> </a:t>
            </a:r>
            <a:r>
              <a:rPr sz="2000" i="1" spc="-25" dirty="0">
                <a:latin typeface="Arial"/>
                <a:cs typeface="Arial"/>
              </a:rPr>
              <a:t>the </a:t>
            </a:r>
            <a:r>
              <a:rPr sz="2000" i="1" dirty="0">
                <a:latin typeface="Arial"/>
                <a:cs typeface="Arial"/>
              </a:rPr>
              <a:t>word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length.</a:t>
            </a:r>
            <a:endParaRPr sz="2000">
              <a:latin typeface="Arial"/>
              <a:cs typeface="Arial"/>
            </a:endParaRPr>
          </a:p>
          <a:p>
            <a:pPr marL="356870" marR="202565" indent="-34480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 a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computer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schematically </a:t>
            </a:r>
            <a:r>
              <a:rPr sz="2000" dirty="0">
                <a:latin typeface="Microsoft Sans Serif"/>
                <a:cs typeface="Microsoft Sans Serif"/>
              </a:rPr>
              <a:t>represented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collection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of </a:t>
            </a:r>
            <a:r>
              <a:rPr sz="2000" dirty="0">
                <a:latin typeface="Microsoft Sans Serif"/>
                <a:cs typeface="Microsoft Sans Serif"/>
              </a:rPr>
              <a:t>words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shown in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Figure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53655" y="1123746"/>
            <a:ext cx="1101725" cy="6178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9600"/>
              </a:lnSpc>
              <a:spcBef>
                <a:spcPts val="95"/>
              </a:spcBef>
            </a:pPr>
            <a:r>
              <a:rPr sz="1500" dirty="0">
                <a:solidFill>
                  <a:srgbClr val="C00000"/>
                </a:solidFill>
                <a:latin typeface="Microsoft Sans Serif"/>
                <a:cs typeface="Microsoft Sans Serif"/>
              </a:rPr>
              <a:t>first</a:t>
            </a:r>
            <a:r>
              <a:rPr sz="1500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5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word </a:t>
            </a:r>
            <a:r>
              <a:rPr sz="1500" dirty="0">
                <a:solidFill>
                  <a:srgbClr val="C00000"/>
                </a:solidFill>
                <a:latin typeface="Microsoft Sans Serif"/>
                <a:cs typeface="Microsoft Sans Serif"/>
              </a:rPr>
              <a:t>second</a:t>
            </a:r>
            <a:r>
              <a:rPr sz="15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5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word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943728" y="1145921"/>
            <a:ext cx="2192020" cy="3679190"/>
            <a:chOff x="4943728" y="1145921"/>
            <a:chExt cx="2192020" cy="3679190"/>
          </a:xfrm>
        </p:grpSpPr>
        <p:sp>
          <p:nvSpPr>
            <p:cNvPr id="6" name="object 6"/>
            <p:cNvSpPr/>
            <p:nvPr/>
          </p:nvSpPr>
          <p:spPr>
            <a:xfrm>
              <a:off x="4954523" y="1467612"/>
              <a:ext cx="2170430" cy="3051175"/>
            </a:xfrm>
            <a:custGeom>
              <a:avLst/>
              <a:gdLst/>
              <a:ahLst/>
              <a:cxnLst/>
              <a:rect l="l" t="t" r="r" b="b"/>
              <a:pathLst>
                <a:path w="2170429" h="3051175">
                  <a:moveTo>
                    <a:pt x="2170176" y="1819655"/>
                  </a:moveTo>
                  <a:lnTo>
                    <a:pt x="0" y="1822703"/>
                  </a:lnTo>
                </a:path>
                <a:path w="2170429" h="3051175">
                  <a:moveTo>
                    <a:pt x="2170176" y="0"/>
                  </a:moveTo>
                  <a:lnTo>
                    <a:pt x="0" y="0"/>
                  </a:lnTo>
                </a:path>
                <a:path w="2170429" h="3051175">
                  <a:moveTo>
                    <a:pt x="2170176" y="3048000"/>
                  </a:moveTo>
                  <a:lnTo>
                    <a:pt x="0" y="3051048"/>
                  </a:lnTo>
                </a:path>
              </a:pathLst>
            </a:custGeom>
            <a:ln w="2133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54523" y="1156716"/>
              <a:ext cx="2170430" cy="3657600"/>
            </a:xfrm>
            <a:custGeom>
              <a:avLst/>
              <a:gdLst/>
              <a:ahLst/>
              <a:cxnLst/>
              <a:rect l="l" t="t" r="r" b="b"/>
              <a:pathLst>
                <a:path w="2170429" h="3657600">
                  <a:moveTo>
                    <a:pt x="0" y="3657600"/>
                  </a:moveTo>
                  <a:lnTo>
                    <a:pt x="2170176" y="3657600"/>
                  </a:lnTo>
                  <a:lnTo>
                    <a:pt x="2170176" y="0"/>
                  </a:lnTo>
                  <a:lnTo>
                    <a:pt x="0" y="0"/>
                  </a:lnTo>
                  <a:lnTo>
                    <a:pt x="0" y="3657600"/>
                  </a:lnTo>
                  <a:close/>
                </a:path>
              </a:pathLst>
            </a:custGeom>
            <a:ln w="2133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943855" y="958596"/>
            <a:ext cx="824865" cy="97790"/>
            <a:chOff x="4943855" y="958596"/>
            <a:chExt cx="824865" cy="9779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59095" y="975360"/>
              <a:ext cx="109727" cy="6400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954523" y="958596"/>
              <a:ext cx="814069" cy="97790"/>
            </a:xfrm>
            <a:custGeom>
              <a:avLst/>
              <a:gdLst/>
              <a:ahLst/>
              <a:cxnLst/>
              <a:rect l="l" t="t" r="r" b="b"/>
              <a:pathLst>
                <a:path w="814070" h="97790">
                  <a:moveTo>
                    <a:pt x="85343" y="42671"/>
                  </a:moveTo>
                  <a:lnTo>
                    <a:pt x="813815" y="42671"/>
                  </a:lnTo>
                </a:path>
                <a:path w="814070" h="97790">
                  <a:moveTo>
                    <a:pt x="0" y="97536"/>
                  </a:move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6310884" y="958596"/>
            <a:ext cx="824865" cy="97790"/>
            <a:chOff x="6310884" y="958596"/>
            <a:chExt cx="824865" cy="9779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19544" y="975360"/>
              <a:ext cx="112776" cy="6400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310884" y="958596"/>
              <a:ext cx="814069" cy="97790"/>
            </a:xfrm>
            <a:custGeom>
              <a:avLst/>
              <a:gdLst/>
              <a:ahLst/>
              <a:cxnLst/>
              <a:rect l="l" t="t" r="r" b="b"/>
              <a:pathLst>
                <a:path w="814070" h="97790">
                  <a:moveTo>
                    <a:pt x="761999" y="42671"/>
                  </a:moveTo>
                  <a:lnTo>
                    <a:pt x="0" y="42671"/>
                  </a:lnTo>
                </a:path>
                <a:path w="814070" h="97790">
                  <a:moveTo>
                    <a:pt x="813815" y="97536"/>
                  </a:moveTo>
                  <a:lnTo>
                    <a:pt x="813815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786373" y="5046091"/>
            <a:ext cx="99631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solidFill>
                  <a:srgbClr val="C00000"/>
                </a:solidFill>
                <a:latin typeface="Microsoft Sans Serif"/>
                <a:cs typeface="Microsoft Sans Serif"/>
              </a:rPr>
              <a:t>Figure</a:t>
            </a:r>
            <a:r>
              <a:rPr sz="1600" spc="-4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2.5.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28730" y="5046091"/>
            <a:ext cx="141351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solidFill>
                  <a:srgbClr val="C00000"/>
                </a:solidFill>
                <a:latin typeface="Microsoft Sans Serif"/>
                <a:cs typeface="Microsoft Sans Serif"/>
              </a:rPr>
              <a:t>Memory</a:t>
            </a:r>
            <a:r>
              <a:rPr sz="16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words.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61430" y="893191"/>
            <a:ext cx="43815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-10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5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bits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38668" y="4537709"/>
            <a:ext cx="78486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solidFill>
                  <a:srgbClr val="C00000"/>
                </a:solidFill>
                <a:latin typeface="Microsoft Sans Serif"/>
                <a:cs typeface="Microsoft Sans Serif"/>
              </a:rPr>
              <a:t>last</a:t>
            </a:r>
            <a:r>
              <a:rPr sz="1500" spc="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5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word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38668" y="3025902"/>
            <a:ext cx="72644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-1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500" i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C00000"/>
                </a:solidFill>
                <a:latin typeface="Microsoft Sans Serif"/>
                <a:cs typeface="Microsoft Sans Serif"/>
              </a:rPr>
              <a:t>th </a:t>
            </a:r>
            <a:r>
              <a:rPr sz="15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word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992111" y="1286255"/>
            <a:ext cx="548640" cy="3411220"/>
            <a:chOff x="6992111" y="1286255"/>
            <a:chExt cx="548640" cy="3411220"/>
          </a:xfrm>
        </p:grpSpPr>
        <p:sp>
          <p:nvSpPr>
            <p:cNvPr id="20" name="object 20"/>
            <p:cNvSpPr/>
            <p:nvPr/>
          </p:nvSpPr>
          <p:spPr>
            <a:xfrm>
              <a:off x="7438643" y="3119627"/>
              <a:ext cx="91440" cy="27940"/>
            </a:xfrm>
            <a:custGeom>
              <a:avLst/>
              <a:gdLst/>
              <a:ahLst/>
              <a:cxnLst/>
              <a:rect l="l" t="t" r="r" b="b"/>
              <a:pathLst>
                <a:path w="91440" h="27939">
                  <a:moveTo>
                    <a:pt x="0" y="27432"/>
                  </a:moveTo>
                  <a:lnTo>
                    <a:pt x="91439" y="13716"/>
                  </a:lnTo>
                  <a:lnTo>
                    <a:pt x="0" y="0"/>
                  </a:lnTo>
                  <a:lnTo>
                    <a:pt x="0" y="13716"/>
                  </a:lnTo>
                  <a:lnTo>
                    <a:pt x="0" y="27432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438643" y="3119627"/>
              <a:ext cx="91440" cy="27940"/>
            </a:xfrm>
            <a:custGeom>
              <a:avLst/>
              <a:gdLst/>
              <a:ahLst/>
              <a:cxnLst/>
              <a:rect l="l" t="t" r="r" b="b"/>
              <a:pathLst>
                <a:path w="91440" h="27939">
                  <a:moveTo>
                    <a:pt x="0" y="0"/>
                  </a:moveTo>
                  <a:lnTo>
                    <a:pt x="0" y="27432"/>
                  </a:lnTo>
                  <a:lnTo>
                    <a:pt x="91439" y="137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438643" y="3119627"/>
              <a:ext cx="91440" cy="27940"/>
            </a:xfrm>
            <a:custGeom>
              <a:avLst/>
              <a:gdLst/>
              <a:ahLst/>
              <a:cxnLst/>
              <a:rect l="l" t="t" r="r" b="b"/>
              <a:pathLst>
                <a:path w="91440" h="27939">
                  <a:moveTo>
                    <a:pt x="0" y="27432"/>
                  </a:moveTo>
                  <a:lnTo>
                    <a:pt x="91439" y="13716"/>
                  </a:lnTo>
                  <a:lnTo>
                    <a:pt x="0" y="0"/>
                  </a:lnTo>
                  <a:lnTo>
                    <a:pt x="0" y="13716"/>
                  </a:lnTo>
                  <a:lnTo>
                    <a:pt x="0" y="274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002779" y="3131820"/>
              <a:ext cx="436245" cy="3175"/>
            </a:xfrm>
            <a:custGeom>
              <a:avLst/>
              <a:gdLst/>
              <a:ahLst/>
              <a:cxnLst/>
              <a:rect l="l" t="t" r="r" b="b"/>
              <a:pathLst>
                <a:path w="436245" h="3175">
                  <a:moveTo>
                    <a:pt x="435864" y="0"/>
                  </a:moveTo>
                  <a:lnTo>
                    <a:pt x="0" y="3047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27975" y="1581911"/>
              <a:ext cx="112775" cy="6400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002779" y="1296923"/>
              <a:ext cx="527685" cy="311150"/>
            </a:xfrm>
            <a:custGeom>
              <a:avLst/>
              <a:gdLst/>
              <a:ahLst/>
              <a:cxnLst/>
              <a:rect l="l" t="t" r="r" b="b"/>
              <a:pathLst>
                <a:path w="527684" h="311150">
                  <a:moveTo>
                    <a:pt x="435864" y="310896"/>
                  </a:moveTo>
                  <a:lnTo>
                    <a:pt x="0" y="310896"/>
                  </a:lnTo>
                </a:path>
                <a:path w="527684" h="311150">
                  <a:moveTo>
                    <a:pt x="435864" y="27431"/>
                  </a:moveTo>
                  <a:lnTo>
                    <a:pt x="527303" y="13715"/>
                  </a:lnTo>
                  <a:lnTo>
                    <a:pt x="435864" y="0"/>
                  </a:lnTo>
                  <a:lnTo>
                    <a:pt x="435864" y="13715"/>
                  </a:lnTo>
                  <a:lnTo>
                    <a:pt x="435864" y="27431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438643" y="1296923"/>
              <a:ext cx="91440" cy="27940"/>
            </a:xfrm>
            <a:custGeom>
              <a:avLst/>
              <a:gdLst/>
              <a:ahLst/>
              <a:cxnLst/>
              <a:rect l="l" t="t" r="r" b="b"/>
              <a:pathLst>
                <a:path w="91440" h="27940">
                  <a:moveTo>
                    <a:pt x="0" y="0"/>
                  </a:moveTo>
                  <a:lnTo>
                    <a:pt x="0" y="27431"/>
                  </a:lnTo>
                  <a:lnTo>
                    <a:pt x="91439" y="137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438643" y="1296923"/>
              <a:ext cx="91440" cy="27940"/>
            </a:xfrm>
            <a:custGeom>
              <a:avLst/>
              <a:gdLst/>
              <a:ahLst/>
              <a:cxnLst/>
              <a:rect l="l" t="t" r="r" b="b"/>
              <a:pathLst>
                <a:path w="91440" h="27940">
                  <a:moveTo>
                    <a:pt x="0" y="27431"/>
                  </a:moveTo>
                  <a:lnTo>
                    <a:pt x="91439" y="13715"/>
                  </a:lnTo>
                  <a:lnTo>
                    <a:pt x="0" y="0"/>
                  </a:lnTo>
                  <a:lnTo>
                    <a:pt x="0" y="13715"/>
                  </a:lnTo>
                  <a:lnTo>
                    <a:pt x="0" y="2743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002779" y="1312163"/>
              <a:ext cx="436245" cy="0"/>
            </a:xfrm>
            <a:custGeom>
              <a:avLst/>
              <a:gdLst/>
              <a:ahLst/>
              <a:cxnLst/>
              <a:rect l="l" t="t" r="r" b="b"/>
              <a:pathLst>
                <a:path w="436245">
                  <a:moveTo>
                    <a:pt x="435864" y="0"/>
                  </a:move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27975" y="4632959"/>
              <a:ext cx="112775" cy="64008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002779" y="4658867"/>
              <a:ext cx="436245" cy="0"/>
            </a:xfrm>
            <a:custGeom>
              <a:avLst/>
              <a:gdLst/>
              <a:ahLst/>
              <a:cxnLst/>
              <a:rect l="l" t="t" r="r" b="b"/>
              <a:pathLst>
                <a:path w="436245">
                  <a:moveTo>
                    <a:pt x="435864" y="0"/>
                  </a:move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4954523" y="1763267"/>
            <a:ext cx="2170430" cy="1201420"/>
          </a:xfrm>
          <a:prstGeom prst="rect">
            <a:avLst/>
          </a:prstGeom>
          <a:ln w="21336">
            <a:solidFill>
              <a:srgbClr val="00FFFF"/>
            </a:solidFill>
          </a:ln>
        </p:spPr>
        <p:txBody>
          <a:bodyPr vert="horz" wrap="square" lIns="0" tIns="6476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9"/>
              </a:spcBef>
            </a:pPr>
            <a:endParaRPr sz="2000">
              <a:latin typeface="Times New Roman"/>
              <a:cs typeface="Times New Roman"/>
            </a:endParaRPr>
          </a:p>
          <a:p>
            <a:pPr marL="36830" algn="ctr">
              <a:lnSpc>
                <a:spcPts val="2039"/>
              </a:lnSpc>
              <a:spcBef>
                <a:spcPts val="5"/>
              </a:spcBef>
            </a:pPr>
            <a:r>
              <a:rPr sz="20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•</a:t>
            </a:r>
            <a:endParaRPr sz="2000">
              <a:latin typeface="Microsoft Sans Serif"/>
              <a:cs typeface="Microsoft Sans Serif"/>
            </a:endParaRPr>
          </a:p>
          <a:p>
            <a:pPr marL="36830" algn="ctr">
              <a:lnSpc>
                <a:spcPts val="1680"/>
              </a:lnSpc>
            </a:pPr>
            <a:r>
              <a:rPr sz="20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•</a:t>
            </a:r>
            <a:endParaRPr sz="2000">
              <a:latin typeface="Microsoft Sans Serif"/>
              <a:cs typeface="Microsoft Sans Serif"/>
            </a:endParaRPr>
          </a:p>
          <a:p>
            <a:pPr marL="36830" algn="ctr">
              <a:lnSpc>
                <a:spcPts val="2039"/>
              </a:lnSpc>
            </a:pPr>
            <a:r>
              <a:rPr sz="20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•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65191" y="3647058"/>
            <a:ext cx="2148840" cy="7562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4135" algn="ctr">
              <a:lnSpc>
                <a:spcPts val="2039"/>
              </a:lnSpc>
              <a:spcBef>
                <a:spcPts val="90"/>
              </a:spcBef>
            </a:pPr>
            <a:r>
              <a:rPr sz="20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•</a:t>
            </a:r>
            <a:endParaRPr sz="2000">
              <a:latin typeface="Microsoft Sans Serif"/>
              <a:cs typeface="Microsoft Sans Serif"/>
            </a:endParaRPr>
          </a:p>
          <a:p>
            <a:pPr marL="64769" algn="ctr">
              <a:lnSpc>
                <a:spcPts val="1680"/>
              </a:lnSpc>
            </a:pPr>
            <a:r>
              <a:rPr sz="20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•</a:t>
            </a:r>
            <a:endParaRPr sz="2000">
              <a:latin typeface="Microsoft Sans Serif"/>
              <a:cs typeface="Microsoft Sans Serif"/>
            </a:endParaRPr>
          </a:p>
          <a:p>
            <a:pPr marL="64769" algn="ctr">
              <a:lnSpc>
                <a:spcPts val="2039"/>
              </a:lnSpc>
            </a:pPr>
            <a:r>
              <a:rPr sz="20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•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435305"/>
            <a:ext cx="6614159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Memory</a:t>
            </a:r>
            <a:r>
              <a:rPr sz="3200" spc="-45" dirty="0"/>
              <a:t> </a:t>
            </a:r>
            <a:r>
              <a:rPr sz="3200" dirty="0"/>
              <a:t>Locations</a:t>
            </a:r>
            <a:r>
              <a:rPr sz="3200" spc="-45" dirty="0"/>
              <a:t> </a:t>
            </a:r>
            <a:r>
              <a:rPr sz="3200" dirty="0"/>
              <a:t>and</a:t>
            </a:r>
            <a:r>
              <a:rPr sz="3200" spc="-80" dirty="0"/>
              <a:t> </a:t>
            </a:r>
            <a:r>
              <a:rPr sz="3200" spc="-10" dirty="0"/>
              <a:t>Addresses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563492" y="6027826"/>
            <a:ext cx="1863089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latin typeface="Microsoft Sans Serif"/>
                <a:cs typeface="Microsoft Sans Serif"/>
              </a:rPr>
              <a:t>(b)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Four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characters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91985" y="5361838"/>
            <a:ext cx="925830" cy="500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7314">
              <a:lnSpc>
                <a:spcPts val="1864"/>
              </a:lnSpc>
              <a:spcBef>
                <a:spcPts val="105"/>
              </a:spcBef>
            </a:pPr>
            <a:r>
              <a:rPr sz="1700" spc="-10" dirty="0">
                <a:latin typeface="Microsoft Sans Serif"/>
                <a:cs typeface="Microsoft Sans Serif"/>
              </a:rPr>
              <a:t>ASCII</a:t>
            </a:r>
            <a:endParaRPr sz="1700">
              <a:latin typeface="Microsoft Sans Serif"/>
              <a:cs typeface="Microsoft Sans Serif"/>
            </a:endParaRPr>
          </a:p>
          <a:p>
            <a:pPr marL="12700">
              <a:lnSpc>
                <a:spcPts val="1864"/>
              </a:lnSpc>
            </a:pPr>
            <a:r>
              <a:rPr sz="1700" spc="-10" dirty="0">
                <a:latin typeface="Microsoft Sans Serif"/>
                <a:cs typeface="Microsoft Sans Serif"/>
              </a:rPr>
              <a:t>character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43602" y="5361838"/>
            <a:ext cx="925830" cy="500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1445">
              <a:lnSpc>
                <a:spcPts val="1864"/>
              </a:lnSpc>
              <a:spcBef>
                <a:spcPts val="105"/>
              </a:spcBef>
            </a:pPr>
            <a:r>
              <a:rPr sz="1700" spc="-10" dirty="0">
                <a:latin typeface="Microsoft Sans Serif"/>
                <a:cs typeface="Microsoft Sans Serif"/>
              </a:rPr>
              <a:t>ASCII</a:t>
            </a:r>
            <a:endParaRPr sz="1700">
              <a:latin typeface="Microsoft Sans Serif"/>
              <a:cs typeface="Microsoft Sans Serif"/>
            </a:endParaRPr>
          </a:p>
          <a:p>
            <a:pPr marL="12700">
              <a:lnSpc>
                <a:spcPts val="1864"/>
              </a:lnSpc>
            </a:pPr>
            <a:r>
              <a:rPr sz="1700" spc="-10" dirty="0">
                <a:latin typeface="Microsoft Sans Serif"/>
                <a:cs typeface="Microsoft Sans Serif"/>
              </a:rPr>
              <a:t>character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74011" y="5361838"/>
            <a:ext cx="925830" cy="500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7314">
              <a:lnSpc>
                <a:spcPts val="1864"/>
              </a:lnSpc>
              <a:spcBef>
                <a:spcPts val="105"/>
              </a:spcBef>
            </a:pPr>
            <a:r>
              <a:rPr sz="1700" spc="-10" dirty="0">
                <a:latin typeface="Microsoft Sans Serif"/>
                <a:cs typeface="Microsoft Sans Serif"/>
              </a:rPr>
              <a:t>ASCII</a:t>
            </a:r>
            <a:endParaRPr sz="1700">
              <a:latin typeface="Microsoft Sans Serif"/>
              <a:cs typeface="Microsoft Sans Serif"/>
            </a:endParaRPr>
          </a:p>
          <a:p>
            <a:pPr marL="12700">
              <a:lnSpc>
                <a:spcPts val="1864"/>
              </a:lnSpc>
            </a:pPr>
            <a:r>
              <a:rPr sz="1700" spc="-10" dirty="0">
                <a:latin typeface="Microsoft Sans Serif"/>
                <a:cs typeface="Microsoft Sans Serif"/>
              </a:rPr>
              <a:t>character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96741" y="5361838"/>
            <a:ext cx="925830" cy="500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1445">
              <a:lnSpc>
                <a:spcPts val="1864"/>
              </a:lnSpc>
              <a:spcBef>
                <a:spcPts val="105"/>
              </a:spcBef>
            </a:pPr>
            <a:r>
              <a:rPr sz="1700" spc="-10" dirty="0">
                <a:latin typeface="Microsoft Sans Serif"/>
                <a:cs typeface="Microsoft Sans Serif"/>
              </a:rPr>
              <a:t>ASCII</a:t>
            </a:r>
            <a:endParaRPr sz="1700">
              <a:latin typeface="Microsoft Sans Serif"/>
              <a:cs typeface="Microsoft Sans Serif"/>
            </a:endParaRPr>
          </a:p>
          <a:p>
            <a:pPr marL="12700">
              <a:lnSpc>
                <a:spcPts val="1864"/>
              </a:lnSpc>
            </a:pPr>
            <a:r>
              <a:rPr sz="1700" spc="-10" dirty="0">
                <a:latin typeface="Microsoft Sans Serif"/>
                <a:cs typeface="Microsoft Sans Serif"/>
              </a:rPr>
              <a:t>character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9611" y="2790723"/>
            <a:ext cx="3956685" cy="111823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45"/>
              </a:spcBef>
            </a:pPr>
            <a:r>
              <a:rPr sz="2550" baseline="4901" dirty="0">
                <a:latin typeface="Microsoft Sans Serif"/>
                <a:cs typeface="Microsoft Sans Serif"/>
              </a:rPr>
              <a:t>Sign</a:t>
            </a:r>
            <a:r>
              <a:rPr sz="2550" spc="-22" baseline="4901" dirty="0">
                <a:latin typeface="Microsoft Sans Serif"/>
                <a:cs typeface="Microsoft Sans Serif"/>
              </a:rPr>
              <a:t> </a:t>
            </a:r>
            <a:r>
              <a:rPr sz="2550" baseline="4901" dirty="0">
                <a:latin typeface="Microsoft Sans Serif"/>
                <a:cs typeface="Microsoft Sans Serif"/>
              </a:rPr>
              <a:t>bit:</a:t>
            </a:r>
            <a:r>
              <a:rPr sz="2550" spc="359" baseline="4901" dirty="0">
                <a:latin typeface="Microsoft Sans Serif"/>
                <a:cs typeface="Microsoft Sans Serif"/>
              </a:rPr>
              <a:t> </a:t>
            </a:r>
            <a:r>
              <a:rPr sz="2550" i="1" baseline="4901" dirty="0">
                <a:latin typeface="Arial"/>
                <a:cs typeface="Arial"/>
              </a:rPr>
              <a:t>b</a:t>
            </a:r>
            <a:r>
              <a:rPr sz="1950" baseline="-14957" dirty="0">
                <a:latin typeface="Microsoft Sans Serif"/>
                <a:cs typeface="Microsoft Sans Serif"/>
              </a:rPr>
              <a:t>31</a:t>
            </a:r>
            <a:r>
              <a:rPr sz="2550" baseline="4901" dirty="0">
                <a:latin typeface="Microsoft Sans Serif"/>
                <a:cs typeface="Microsoft Sans Serif"/>
              </a:rPr>
              <a:t>=</a:t>
            </a:r>
            <a:r>
              <a:rPr sz="2550" spc="509" baseline="4901" dirty="0">
                <a:latin typeface="Microsoft Sans Serif"/>
                <a:cs typeface="Microsoft Sans Serif"/>
              </a:rPr>
              <a:t> </a:t>
            </a:r>
            <a:r>
              <a:rPr sz="2550" baseline="4901" dirty="0">
                <a:latin typeface="Microsoft Sans Serif"/>
                <a:cs typeface="Microsoft Sans Serif"/>
              </a:rPr>
              <a:t>0</a:t>
            </a:r>
            <a:r>
              <a:rPr sz="2550" spc="277" baseline="4901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for</a:t>
            </a:r>
            <a:r>
              <a:rPr sz="1900" spc="-6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positive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numbers</a:t>
            </a:r>
            <a:endParaRPr sz="1900">
              <a:latin typeface="Microsoft Sans Serif"/>
              <a:cs typeface="Microsoft Sans Serif"/>
            </a:endParaRPr>
          </a:p>
          <a:p>
            <a:pPr marL="917575">
              <a:lnSpc>
                <a:spcPct val="100000"/>
              </a:lnSpc>
              <a:spcBef>
                <a:spcPts val="150"/>
              </a:spcBef>
            </a:pPr>
            <a:r>
              <a:rPr sz="2550" i="1" baseline="4901" dirty="0">
                <a:latin typeface="Arial"/>
                <a:cs typeface="Arial"/>
              </a:rPr>
              <a:t>b</a:t>
            </a:r>
            <a:r>
              <a:rPr sz="1950" baseline="-14957" dirty="0">
                <a:latin typeface="Microsoft Sans Serif"/>
                <a:cs typeface="Microsoft Sans Serif"/>
              </a:rPr>
              <a:t>31</a:t>
            </a:r>
            <a:r>
              <a:rPr sz="2550" baseline="4901" dirty="0">
                <a:latin typeface="Microsoft Sans Serif"/>
                <a:cs typeface="Microsoft Sans Serif"/>
              </a:rPr>
              <a:t>=</a:t>
            </a:r>
            <a:r>
              <a:rPr sz="2550" spc="487" baseline="4901" dirty="0">
                <a:latin typeface="Microsoft Sans Serif"/>
                <a:cs typeface="Microsoft Sans Serif"/>
              </a:rPr>
              <a:t> </a:t>
            </a:r>
            <a:r>
              <a:rPr sz="2550" baseline="4901" dirty="0">
                <a:latin typeface="Microsoft Sans Serif"/>
                <a:cs typeface="Microsoft Sans Serif"/>
              </a:rPr>
              <a:t>1</a:t>
            </a:r>
            <a:r>
              <a:rPr sz="2550" spc="262" baseline="4901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for</a:t>
            </a:r>
            <a:r>
              <a:rPr sz="1900" spc="-6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negative</a:t>
            </a:r>
            <a:r>
              <a:rPr sz="1900" spc="1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numbers</a:t>
            </a:r>
            <a:endParaRPr sz="1900">
              <a:latin typeface="Microsoft Sans Serif"/>
              <a:cs typeface="Microsoft Sans Serif"/>
            </a:endParaRPr>
          </a:p>
          <a:p>
            <a:pPr marL="1322705">
              <a:lnSpc>
                <a:spcPct val="100000"/>
              </a:lnSpc>
              <a:spcBef>
                <a:spcPts val="1705"/>
              </a:spcBef>
            </a:pPr>
            <a:r>
              <a:rPr sz="1700" dirty="0">
                <a:latin typeface="Microsoft Sans Serif"/>
                <a:cs typeface="Microsoft Sans Serif"/>
              </a:rPr>
              <a:t>(a)</a:t>
            </a:r>
            <a:r>
              <a:rPr sz="1700" spc="-114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</a:t>
            </a:r>
            <a:r>
              <a:rPr sz="1700" spc="-10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signed</a:t>
            </a:r>
            <a:r>
              <a:rPr sz="1700" spc="-10" dirty="0">
                <a:latin typeface="Microsoft Sans Serif"/>
                <a:cs typeface="Microsoft Sans Serif"/>
              </a:rPr>
              <a:t> integer</a:t>
            </a:r>
            <a:endParaRPr sz="170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469136" y="1664207"/>
            <a:ext cx="2667000" cy="311150"/>
            <a:chOff x="1469136" y="1664207"/>
            <a:chExt cx="2667000" cy="311150"/>
          </a:xfrm>
        </p:grpSpPr>
        <p:sp>
          <p:nvSpPr>
            <p:cNvPr id="10" name="object 10"/>
            <p:cNvSpPr/>
            <p:nvPr/>
          </p:nvSpPr>
          <p:spPr>
            <a:xfrm>
              <a:off x="1481328" y="1664207"/>
              <a:ext cx="0" cy="311150"/>
            </a:xfrm>
            <a:custGeom>
              <a:avLst/>
              <a:gdLst/>
              <a:ahLst/>
              <a:cxnLst/>
              <a:rect l="l" t="t" r="r" b="b"/>
              <a:pathLst>
                <a:path h="311150">
                  <a:moveTo>
                    <a:pt x="0" y="0"/>
                  </a:moveTo>
                  <a:lnTo>
                    <a:pt x="0" y="310895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7904" y="1770887"/>
              <a:ext cx="164592" cy="7315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670304" y="1807463"/>
              <a:ext cx="2453640" cy="3175"/>
            </a:xfrm>
            <a:custGeom>
              <a:avLst/>
              <a:gdLst/>
              <a:ahLst/>
              <a:cxnLst/>
              <a:rect l="l" t="t" r="r" b="b"/>
              <a:pathLst>
                <a:path w="2453640" h="3175">
                  <a:moveTo>
                    <a:pt x="0" y="0"/>
                  </a:moveTo>
                  <a:lnTo>
                    <a:pt x="2453640" y="3048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60044" y="1091006"/>
            <a:ext cx="4481830" cy="841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6870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32-</a:t>
            </a:r>
            <a:r>
              <a:rPr sz="2400" dirty="0">
                <a:latin typeface="Microsoft Sans Serif"/>
                <a:cs typeface="Microsoft Sans Serif"/>
              </a:rPr>
              <a:t>bit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word length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example</a:t>
            </a:r>
            <a:endParaRPr sz="24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1500"/>
              </a:spcBef>
            </a:pPr>
            <a:r>
              <a:rPr sz="1700" dirty="0">
                <a:latin typeface="Microsoft Sans Serif"/>
                <a:cs typeface="Microsoft Sans Serif"/>
              </a:rPr>
              <a:t>32 </a:t>
            </a:r>
            <a:r>
              <a:rPr sz="1700" spc="-20" dirty="0">
                <a:latin typeface="Microsoft Sans Serif"/>
                <a:cs typeface="Microsoft Sans Serif"/>
              </a:rPr>
              <a:t>bits</a:t>
            </a:r>
            <a:endParaRPr sz="1700">
              <a:latin typeface="Microsoft Sans Serif"/>
              <a:cs typeface="Microsoft Sans Serif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013959" y="1652016"/>
            <a:ext cx="2688590" cy="335280"/>
            <a:chOff x="5013959" y="1652016"/>
            <a:chExt cx="2688590" cy="335280"/>
          </a:xfrm>
        </p:grpSpPr>
        <p:sp>
          <p:nvSpPr>
            <p:cNvPr id="15" name="object 15"/>
            <p:cNvSpPr/>
            <p:nvPr/>
          </p:nvSpPr>
          <p:spPr>
            <a:xfrm>
              <a:off x="7668767" y="1664208"/>
              <a:ext cx="21590" cy="311150"/>
            </a:xfrm>
            <a:custGeom>
              <a:avLst/>
              <a:gdLst/>
              <a:ahLst/>
              <a:cxnLst/>
              <a:rect l="l" t="t" r="r" b="b"/>
              <a:pathLst>
                <a:path w="21590" h="311150">
                  <a:moveTo>
                    <a:pt x="21335" y="310895"/>
                  </a:moveTo>
                  <a:lnTo>
                    <a:pt x="0" y="0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64551" y="1770888"/>
              <a:ext cx="167640" cy="7315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026151" y="1807464"/>
              <a:ext cx="2451100" cy="3175"/>
            </a:xfrm>
            <a:custGeom>
              <a:avLst/>
              <a:gdLst/>
              <a:ahLst/>
              <a:cxnLst/>
              <a:rect l="l" t="t" r="r" b="b"/>
              <a:pathLst>
                <a:path w="2451100" h="3175">
                  <a:moveTo>
                    <a:pt x="2450592" y="0"/>
                  </a:moveTo>
                  <a:lnTo>
                    <a:pt x="0" y="3048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469136" y="4532376"/>
          <a:ext cx="6186170" cy="454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6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4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4025">
                <a:tc>
                  <a:txBody>
                    <a:bodyPr/>
                    <a:lstStyle/>
                    <a:p>
                      <a:pPr marL="54800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70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17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latin typeface="Microsoft Sans Serif"/>
                          <a:cs typeface="Microsoft Sans Serif"/>
                        </a:rPr>
                        <a:t>bits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73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70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17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latin typeface="Microsoft Sans Serif"/>
                          <a:cs typeface="Microsoft Sans Serif"/>
                        </a:rPr>
                        <a:t>bits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70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17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latin typeface="Microsoft Sans Serif"/>
                          <a:cs typeface="Microsoft Sans Serif"/>
                        </a:rPr>
                        <a:t>bits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578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70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17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latin typeface="Microsoft Sans Serif"/>
                          <a:cs typeface="Microsoft Sans Serif"/>
                        </a:rPr>
                        <a:t>bits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9" name="object 19"/>
          <p:cNvGrpSpPr/>
          <p:nvPr/>
        </p:nvGrpSpPr>
        <p:grpSpPr>
          <a:xfrm>
            <a:off x="1682495" y="2676144"/>
            <a:ext cx="429895" cy="335280"/>
            <a:chOff x="1682495" y="2676144"/>
            <a:chExt cx="429895" cy="335280"/>
          </a:xfrm>
        </p:grpSpPr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82495" y="2676144"/>
              <a:ext cx="73152" cy="16763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719071" y="2831592"/>
              <a:ext cx="381000" cy="167640"/>
            </a:xfrm>
            <a:custGeom>
              <a:avLst/>
              <a:gdLst/>
              <a:ahLst/>
              <a:cxnLst/>
              <a:rect l="l" t="t" r="r" b="b"/>
              <a:pathLst>
                <a:path w="381000" h="167639">
                  <a:moveTo>
                    <a:pt x="0" y="0"/>
                  </a:moveTo>
                  <a:lnTo>
                    <a:pt x="0" y="47879"/>
                  </a:lnTo>
                  <a:lnTo>
                    <a:pt x="0" y="167640"/>
                  </a:lnTo>
                  <a:lnTo>
                    <a:pt x="166623" y="167640"/>
                  </a:lnTo>
                  <a:lnTo>
                    <a:pt x="381000" y="167640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6217920" y="5163311"/>
            <a:ext cx="1353820" cy="119380"/>
          </a:xfrm>
          <a:custGeom>
            <a:avLst/>
            <a:gdLst/>
            <a:ahLst/>
            <a:cxnLst/>
            <a:rect l="l" t="t" r="r" b="b"/>
            <a:pathLst>
              <a:path w="1353820" h="119379">
                <a:moveTo>
                  <a:pt x="1353311" y="0"/>
                </a:moveTo>
                <a:lnTo>
                  <a:pt x="1329562" y="23749"/>
                </a:lnTo>
                <a:lnTo>
                  <a:pt x="1305813" y="47498"/>
                </a:lnTo>
                <a:lnTo>
                  <a:pt x="1282064" y="47498"/>
                </a:lnTo>
                <a:lnTo>
                  <a:pt x="711961" y="47498"/>
                </a:lnTo>
                <a:lnTo>
                  <a:pt x="688212" y="71374"/>
                </a:lnTo>
                <a:lnTo>
                  <a:pt x="664463" y="118872"/>
                </a:lnTo>
              </a:path>
              <a:path w="1353820" h="119379">
                <a:moveTo>
                  <a:pt x="0" y="0"/>
                </a:moveTo>
                <a:lnTo>
                  <a:pt x="0" y="23749"/>
                </a:lnTo>
                <a:lnTo>
                  <a:pt x="23749" y="47498"/>
                </a:lnTo>
                <a:lnTo>
                  <a:pt x="47497" y="47498"/>
                </a:lnTo>
                <a:lnTo>
                  <a:pt x="237362" y="47498"/>
                </a:lnTo>
                <a:lnTo>
                  <a:pt x="332231" y="47498"/>
                </a:lnTo>
                <a:lnTo>
                  <a:pt x="427100" y="47498"/>
                </a:lnTo>
                <a:lnTo>
                  <a:pt x="616965" y="47498"/>
                </a:lnTo>
                <a:lnTo>
                  <a:pt x="640714" y="47498"/>
                </a:lnTo>
                <a:lnTo>
                  <a:pt x="640714" y="71374"/>
                </a:lnTo>
                <a:lnTo>
                  <a:pt x="664463" y="118872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669535" y="5163311"/>
            <a:ext cx="1356360" cy="119380"/>
          </a:xfrm>
          <a:custGeom>
            <a:avLst/>
            <a:gdLst/>
            <a:ahLst/>
            <a:cxnLst/>
            <a:rect l="l" t="t" r="r" b="b"/>
            <a:pathLst>
              <a:path w="1356360" h="119379">
                <a:moveTo>
                  <a:pt x="1356360" y="0"/>
                </a:moveTo>
                <a:lnTo>
                  <a:pt x="1332611" y="23749"/>
                </a:lnTo>
                <a:lnTo>
                  <a:pt x="1332611" y="47498"/>
                </a:lnTo>
                <a:lnTo>
                  <a:pt x="1308862" y="47498"/>
                </a:lnTo>
                <a:lnTo>
                  <a:pt x="715010" y="47498"/>
                </a:lnTo>
                <a:lnTo>
                  <a:pt x="691261" y="71374"/>
                </a:lnTo>
                <a:lnTo>
                  <a:pt x="667512" y="118872"/>
                </a:lnTo>
              </a:path>
              <a:path w="1356360" h="119379">
                <a:moveTo>
                  <a:pt x="0" y="0"/>
                </a:moveTo>
                <a:lnTo>
                  <a:pt x="23875" y="23749"/>
                </a:lnTo>
                <a:lnTo>
                  <a:pt x="23875" y="47498"/>
                </a:lnTo>
                <a:lnTo>
                  <a:pt x="47625" y="47498"/>
                </a:lnTo>
                <a:lnTo>
                  <a:pt x="643636" y="47498"/>
                </a:lnTo>
                <a:lnTo>
                  <a:pt x="643636" y="71374"/>
                </a:lnTo>
                <a:lnTo>
                  <a:pt x="667512" y="118872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21151" y="5163311"/>
            <a:ext cx="1359535" cy="119380"/>
          </a:xfrm>
          <a:custGeom>
            <a:avLst/>
            <a:gdLst/>
            <a:ahLst/>
            <a:cxnLst/>
            <a:rect l="l" t="t" r="r" b="b"/>
            <a:pathLst>
              <a:path w="1359535" h="119379">
                <a:moveTo>
                  <a:pt x="1359408" y="0"/>
                </a:moveTo>
                <a:lnTo>
                  <a:pt x="1335532" y="23749"/>
                </a:lnTo>
                <a:lnTo>
                  <a:pt x="1335532" y="47498"/>
                </a:lnTo>
                <a:lnTo>
                  <a:pt x="1311783" y="47498"/>
                </a:lnTo>
                <a:lnTo>
                  <a:pt x="715772" y="47498"/>
                </a:lnTo>
                <a:lnTo>
                  <a:pt x="715772" y="71374"/>
                </a:lnTo>
                <a:lnTo>
                  <a:pt x="691896" y="118872"/>
                </a:lnTo>
              </a:path>
              <a:path w="1359535" h="119379">
                <a:moveTo>
                  <a:pt x="0" y="0"/>
                </a:moveTo>
                <a:lnTo>
                  <a:pt x="23875" y="23749"/>
                </a:lnTo>
                <a:lnTo>
                  <a:pt x="23875" y="47498"/>
                </a:lnTo>
                <a:lnTo>
                  <a:pt x="47752" y="47498"/>
                </a:lnTo>
                <a:lnTo>
                  <a:pt x="644144" y="47498"/>
                </a:lnTo>
                <a:lnTo>
                  <a:pt x="668020" y="71374"/>
                </a:lnTo>
                <a:lnTo>
                  <a:pt x="691896" y="118872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75816" y="5163311"/>
            <a:ext cx="1381125" cy="119380"/>
          </a:xfrm>
          <a:custGeom>
            <a:avLst/>
            <a:gdLst/>
            <a:ahLst/>
            <a:cxnLst/>
            <a:rect l="l" t="t" r="r" b="b"/>
            <a:pathLst>
              <a:path w="1381125" h="119379">
                <a:moveTo>
                  <a:pt x="1380744" y="0"/>
                </a:moveTo>
                <a:lnTo>
                  <a:pt x="1356995" y="23749"/>
                </a:lnTo>
                <a:lnTo>
                  <a:pt x="1333246" y="47498"/>
                </a:lnTo>
                <a:lnTo>
                  <a:pt x="1309497" y="47498"/>
                </a:lnTo>
                <a:lnTo>
                  <a:pt x="715645" y="47498"/>
                </a:lnTo>
                <a:lnTo>
                  <a:pt x="715645" y="71374"/>
                </a:lnTo>
                <a:lnTo>
                  <a:pt x="691896" y="118872"/>
                </a:lnTo>
              </a:path>
              <a:path w="1381125" h="119379">
                <a:moveTo>
                  <a:pt x="0" y="0"/>
                </a:moveTo>
                <a:lnTo>
                  <a:pt x="23875" y="23749"/>
                </a:lnTo>
                <a:lnTo>
                  <a:pt x="47752" y="47498"/>
                </a:lnTo>
                <a:lnTo>
                  <a:pt x="71628" y="47498"/>
                </a:lnTo>
                <a:lnTo>
                  <a:pt x="262382" y="47498"/>
                </a:lnTo>
                <a:lnTo>
                  <a:pt x="357885" y="47498"/>
                </a:lnTo>
                <a:lnTo>
                  <a:pt x="429514" y="47498"/>
                </a:lnTo>
                <a:lnTo>
                  <a:pt x="620267" y="47498"/>
                </a:lnTo>
                <a:lnTo>
                  <a:pt x="644144" y="47498"/>
                </a:lnTo>
                <a:lnTo>
                  <a:pt x="668020" y="71374"/>
                </a:lnTo>
                <a:lnTo>
                  <a:pt x="691896" y="118872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430588" y="2262602"/>
            <a:ext cx="308610" cy="1143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05"/>
              </a:lnSpc>
            </a:pPr>
            <a:r>
              <a:rPr sz="2000" spc="-50" dirty="0">
                <a:latin typeface="Microsoft Sans Serif"/>
                <a:cs typeface="Microsoft Sans Serif"/>
              </a:rPr>
              <a:t>•</a:t>
            </a:r>
            <a:endParaRPr sz="2000">
              <a:latin typeface="Microsoft Sans Serif"/>
              <a:cs typeface="Microsoft Sans Serif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1469136" y="2084832"/>
          <a:ext cx="6188708" cy="4508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6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0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7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0850">
                <a:tc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2550" i="1" spc="-37" baseline="17973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300" spc="-25" dirty="0">
                          <a:latin typeface="Microsoft Sans Serif"/>
                          <a:cs typeface="Microsoft Sans Serif"/>
                        </a:rPr>
                        <a:t>31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76200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2550" i="1" spc="-37" baseline="17973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300" spc="-25" dirty="0">
                          <a:latin typeface="Microsoft Sans Serif"/>
                          <a:cs typeface="Microsoft Sans Serif"/>
                        </a:rPr>
                        <a:t>30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76200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514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spc="-50" dirty="0">
                          <a:latin typeface="Microsoft Sans Serif"/>
                          <a:cs typeface="Microsoft Sans Serif"/>
                        </a:rPr>
                        <a:t>•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L="51435" algn="ctr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2000" spc="-50" dirty="0">
                          <a:latin typeface="Microsoft Sans Serif"/>
                          <a:cs typeface="Microsoft Sans Serif"/>
                        </a:rPr>
                        <a:t>•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 vert="vert27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76200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i="1" spc="-2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950" spc="-37" baseline="-23504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950" baseline="-23504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76200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i="1" spc="-2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950" spc="-37" baseline="-23504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950" baseline="-23504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76200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541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Memory</a:t>
            </a:r>
            <a:r>
              <a:rPr spc="-95" dirty="0"/>
              <a:t> </a:t>
            </a:r>
            <a:r>
              <a:rPr dirty="0"/>
              <a:t>Locations</a:t>
            </a:r>
            <a:r>
              <a:rPr spc="10" dirty="0"/>
              <a:t> </a:t>
            </a:r>
            <a:r>
              <a:rPr dirty="0"/>
              <a:t>and</a:t>
            </a:r>
            <a:r>
              <a:rPr spc="-20" dirty="0"/>
              <a:t> </a:t>
            </a:r>
            <a:r>
              <a:rPr spc="-10" dirty="0"/>
              <a:t>Addresses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4640" y="1170254"/>
            <a:ext cx="8242300" cy="35007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5770" indent="-344170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4457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retrieve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information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from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memory,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either for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or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byte</a:t>
            </a:r>
            <a:endParaRPr sz="2000">
              <a:latin typeface="Microsoft Sans Serif"/>
              <a:cs typeface="Microsoft Sans Serif"/>
            </a:endParaRPr>
          </a:p>
          <a:p>
            <a:pPr marL="445770">
              <a:lnSpc>
                <a:spcPct val="100000"/>
              </a:lnSpc>
            </a:pPr>
            <a:r>
              <a:rPr sz="2000" spc="-10" dirty="0">
                <a:latin typeface="Microsoft Sans Serif"/>
                <a:cs typeface="Microsoft Sans Serif"/>
              </a:rPr>
              <a:t>(8-</a:t>
            </a:r>
            <a:r>
              <a:rPr sz="2000" dirty="0">
                <a:latin typeface="Microsoft Sans Serif"/>
                <a:cs typeface="Microsoft Sans Serif"/>
              </a:rPr>
              <a:t>bit),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addresses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each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needed.</a:t>
            </a:r>
            <a:endParaRPr sz="2000">
              <a:latin typeface="Microsoft Sans Serif"/>
              <a:cs typeface="Microsoft Sans Serif"/>
            </a:endParaRPr>
          </a:p>
          <a:p>
            <a:pPr marL="4457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445770" algn="l"/>
              </a:tabLst>
            </a:pP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i="1" dirty="0">
                <a:latin typeface="Arial"/>
                <a:cs typeface="Arial"/>
              </a:rPr>
              <a:t>k</a:t>
            </a:r>
            <a:r>
              <a:rPr sz="2000" dirty="0">
                <a:latin typeface="Microsoft Sans Serif"/>
                <a:cs typeface="Microsoft Sans Serif"/>
              </a:rPr>
              <a:t>-bit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2</a:t>
            </a:r>
            <a:r>
              <a:rPr sz="2025" baseline="24691" dirty="0">
                <a:latin typeface="Microsoft Sans Serif"/>
                <a:cs typeface="Microsoft Sans Serif"/>
              </a:rPr>
              <a:t>k</a:t>
            </a:r>
            <a:r>
              <a:rPr sz="2025" spc="225" baseline="24691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10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locations,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namely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0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2</a:t>
            </a:r>
            <a:r>
              <a:rPr sz="2025" baseline="24691" dirty="0">
                <a:latin typeface="Microsoft Sans Serif"/>
                <a:cs typeface="Microsoft Sans Serif"/>
              </a:rPr>
              <a:t>k</a:t>
            </a:r>
            <a:r>
              <a:rPr sz="2000" dirty="0">
                <a:latin typeface="Microsoft Sans Serif"/>
                <a:cs typeface="Microsoft Sans Serif"/>
              </a:rPr>
              <a:t>-</a:t>
            </a:r>
            <a:r>
              <a:rPr sz="2000" spc="-25" dirty="0">
                <a:latin typeface="Microsoft Sans Serif"/>
                <a:cs typeface="Microsoft Sans Serif"/>
              </a:rPr>
              <a:t>1,</a:t>
            </a:r>
            <a:endParaRPr sz="2000">
              <a:latin typeface="Microsoft Sans Serif"/>
              <a:cs typeface="Microsoft Sans Serif"/>
            </a:endParaRPr>
          </a:p>
          <a:p>
            <a:pPr marL="44577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Microsoft Sans Serif"/>
                <a:cs typeface="Microsoft Sans Serif"/>
              </a:rPr>
              <a:t>called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space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computer.</a:t>
            </a:r>
            <a:endParaRPr sz="2000">
              <a:latin typeface="Microsoft Sans Serif"/>
              <a:cs typeface="Microsoft Sans Serif"/>
            </a:endParaRPr>
          </a:p>
          <a:p>
            <a:pPr marL="4457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445770" algn="l"/>
                <a:tab pos="227774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24-</a:t>
            </a:r>
            <a:r>
              <a:rPr sz="2000" dirty="0">
                <a:latin typeface="Microsoft Sans Serif"/>
                <a:cs typeface="Microsoft Sans Serif"/>
              </a:rPr>
              <a:t>bit </a:t>
            </a:r>
            <a:r>
              <a:rPr sz="2000" spc="-10" dirty="0">
                <a:latin typeface="Microsoft Sans Serif"/>
                <a:cs typeface="Microsoft Sans Serif"/>
              </a:rPr>
              <a:t>memory:</a:t>
            </a:r>
            <a:r>
              <a:rPr sz="2000" dirty="0">
                <a:latin typeface="Microsoft Sans Serif"/>
                <a:cs typeface="Microsoft Sans Serif"/>
              </a:rPr>
              <a:t>	address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space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2</a:t>
            </a:r>
            <a:r>
              <a:rPr sz="2025" baseline="24691" dirty="0">
                <a:latin typeface="Microsoft Sans Serif"/>
                <a:cs typeface="Microsoft Sans Serif"/>
              </a:rPr>
              <a:t>24</a:t>
            </a:r>
            <a:r>
              <a:rPr sz="2025" spc="225" baseline="24691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=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16,777,216</a:t>
            </a:r>
            <a:r>
              <a:rPr sz="2000" spc="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=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16M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(1M=2</a:t>
            </a:r>
            <a:r>
              <a:rPr sz="2025" spc="-15" baseline="24691" dirty="0">
                <a:latin typeface="Microsoft Sans Serif"/>
                <a:cs typeface="Microsoft Sans Serif"/>
              </a:rPr>
              <a:t>20</a:t>
            </a:r>
            <a:r>
              <a:rPr sz="2000" spc="-10" dirty="0">
                <a:latin typeface="Microsoft Sans Serif"/>
                <a:cs typeface="Microsoft Sans Serif"/>
              </a:rPr>
              <a:t>)</a:t>
            </a:r>
            <a:endParaRPr sz="2000">
              <a:latin typeface="Microsoft Sans Serif"/>
              <a:cs typeface="Microsoft Sans Serif"/>
            </a:endParaRPr>
          </a:p>
          <a:p>
            <a:pPr marL="4457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44577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32-</a:t>
            </a:r>
            <a:r>
              <a:rPr sz="2000" dirty="0">
                <a:latin typeface="Microsoft Sans Serif"/>
                <a:cs typeface="Microsoft Sans Serif"/>
              </a:rPr>
              <a:t>bit memory: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space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2</a:t>
            </a:r>
            <a:r>
              <a:rPr sz="2025" baseline="24691" dirty="0">
                <a:latin typeface="Microsoft Sans Serif"/>
                <a:cs typeface="Microsoft Sans Serif"/>
              </a:rPr>
              <a:t>32</a:t>
            </a:r>
            <a:r>
              <a:rPr sz="2025" spc="240" baseline="24691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=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4G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(1G=2</a:t>
            </a:r>
            <a:r>
              <a:rPr sz="2025" spc="-15" baseline="24691" dirty="0">
                <a:latin typeface="Microsoft Sans Serif"/>
                <a:cs typeface="Microsoft Sans Serif"/>
              </a:rPr>
              <a:t>30</a:t>
            </a:r>
            <a:r>
              <a:rPr sz="2000" spc="-10" dirty="0">
                <a:latin typeface="Microsoft Sans Serif"/>
                <a:cs typeface="Microsoft Sans Serif"/>
              </a:rPr>
              <a:t>)</a:t>
            </a:r>
            <a:endParaRPr sz="2000">
              <a:latin typeface="Microsoft Sans Serif"/>
              <a:cs typeface="Microsoft Sans Serif"/>
            </a:endParaRPr>
          </a:p>
          <a:p>
            <a:pPr marL="4457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445770" algn="l"/>
              </a:tabLst>
            </a:pPr>
            <a:r>
              <a:rPr sz="2000" dirty="0">
                <a:latin typeface="Microsoft Sans Serif"/>
                <a:cs typeface="Microsoft Sans Serif"/>
              </a:rPr>
              <a:t>1K </a:t>
            </a:r>
            <a:r>
              <a:rPr sz="2000" spc="-10" dirty="0">
                <a:latin typeface="Microsoft Sans Serif"/>
                <a:cs typeface="Microsoft Sans Serif"/>
              </a:rPr>
              <a:t>(Kilo)=2</a:t>
            </a:r>
            <a:r>
              <a:rPr sz="2025" spc="-15" baseline="24691" dirty="0">
                <a:latin typeface="Microsoft Sans Serif"/>
                <a:cs typeface="Microsoft Sans Serif"/>
              </a:rPr>
              <a:t>10</a:t>
            </a:r>
            <a:endParaRPr sz="2025" baseline="24691">
              <a:latin typeface="Microsoft Sans Serif"/>
              <a:cs typeface="Microsoft Sans Serif"/>
            </a:endParaRPr>
          </a:p>
          <a:p>
            <a:pPr marL="4457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445770" algn="l"/>
              </a:tabLst>
            </a:pPr>
            <a:r>
              <a:rPr sz="2000" dirty="0">
                <a:latin typeface="Microsoft Sans Serif"/>
                <a:cs typeface="Microsoft Sans Serif"/>
              </a:rPr>
              <a:t>1M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(Mega)=</a:t>
            </a:r>
            <a:r>
              <a:rPr sz="2000" spc="-15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2</a:t>
            </a:r>
            <a:r>
              <a:rPr sz="2025" spc="-37" baseline="24691" dirty="0">
                <a:latin typeface="Microsoft Sans Serif"/>
                <a:cs typeface="Microsoft Sans Serif"/>
              </a:rPr>
              <a:t>20</a:t>
            </a:r>
            <a:endParaRPr sz="2025" baseline="24691">
              <a:latin typeface="Microsoft Sans Serif"/>
              <a:cs typeface="Microsoft Sans Serif"/>
            </a:endParaRPr>
          </a:p>
          <a:p>
            <a:pPr marL="4457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445770" algn="l"/>
              </a:tabLst>
            </a:pPr>
            <a:r>
              <a:rPr sz="2000" dirty="0">
                <a:latin typeface="Microsoft Sans Serif"/>
                <a:cs typeface="Microsoft Sans Serif"/>
              </a:rPr>
              <a:t>1G</a:t>
            </a:r>
            <a:r>
              <a:rPr sz="2000" spc="-10" dirty="0">
                <a:latin typeface="Microsoft Sans Serif"/>
                <a:cs typeface="Microsoft Sans Serif"/>
              </a:rPr>
              <a:t> (Giga)=2</a:t>
            </a:r>
            <a:r>
              <a:rPr sz="2025" spc="-15" baseline="24691" dirty="0">
                <a:latin typeface="Microsoft Sans Serif"/>
                <a:cs typeface="Microsoft Sans Serif"/>
              </a:rPr>
              <a:t>30</a:t>
            </a:r>
            <a:endParaRPr sz="2025" baseline="24691">
              <a:latin typeface="Microsoft Sans Serif"/>
              <a:cs typeface="Microsoft Sans Serif"/>
            </a:endParaRPr>
          </a:p>
          <a:p>
            <a:pPr marL="4457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445770" algn="l"/>
              </a:tabLst>
            </a:pPr>
            <a:r>
              <a:rPr sz="2000" dirty="0">
                <a:latin typeface="Microsoft Sans Serif"/>
                <a:cs typeface="Microsoft Sans Serif"/>
              </a:rPr>
              <a:t>1T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(Tera)=2</a:t>
            </a:r>
            <a:r>
              <a:rPr sz="2025" spc="-15" baseline="24691" dirty="0">
                <a:latin typeface="Microsoft Sans Serif"/>
                <a:cs typeface="Microsoft Sans Serif"/>
              </a:rPr>
              <a:t>40</a:t>
            </a:r>
            <a:endParaRPr sz="2025" baseline="24691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435305"/>
            <a:ext cx="6614159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Memory</a:t>
            </a:r>
            <a:r>
              <a:rPr sz="3200" spc="-45" dirty="0"/>
              <a:t> </a:t>
            </a:r>
            <a:r>
              <a:rPr sz="3200" dirty="0"/>
              <a:t>Locations</a:t>
            </a:r>
            <a:r>
              <a:rPr sz="3200" spc="-45" dirty="0"/>
              <a:t> </a:t>
            </a:r>
            <a:r>
              <a:rPr sz="3200" dirty="0"/>
              <a:t>and</a:t>
            </a:r>
            <a:r>
              <a:rPr sz="3200" spc="-80" dirty="0"/>
              <a:t> </a:t>
            </a:r>
            <a:r>
              <a:rPr sz="3200" spc="-10" dirty="0"/>
              <a:t>Addresses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60044" y="1031925"/>
            <a:ext cx="8046720" cy="3380104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b="1" dirty="0">
                <a:latin typeface="Arial"/>
                <a:cs typeface="Arial"/>
              </a:rPr>
              <a:t>Byte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Addressability:</a:t>
            </a:r>
            <a:endParaRPr sz="2000">
              <a:latin typeface="Arial"/>
              <a:cs typeface="Arial"/>
            </a:endParaRPr>
          </a:p>
          <a:p>
            <a:pPr marL="356870" marR="5080" indent="-344805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It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impractical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assign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distinct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addresses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individual</a:t>
            </a:r>
            <a:r>
              <a:rPr sz="2000" spc="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bit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locations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memory.</a:t>
            </a:r>
            <a:endParaRPr sz="2000">
              <a:latin typeface="Microsoft Sans Serif"/>
              <a:cs typeface="Microsoft Sans Serif"/>
            </a:endParaRPr>
          </a:p>
          <a:p>
            <a:pPr marL="356870" marR="53340" indent="-34480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most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practical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assignment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have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successive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addresses </a:t>
            </a:r>
            <a:r>
              <a:rPr sz="2000" dirty="0">
                <a:latin typeface="Microsoft Sans Serif"/>
                <a:cs typeface="Microsoft Sans Serif"/>
              </a:rPr>
              <a:t>refer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successive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byte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locations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515" dirty="0">
                <a:latin typeface="Microsoft Sans Serif"/>
                <a:cs typeface="Microsoft Sans Serif"/>
              </a:rPr>
              <a:t>–</a:t>
            </a:r>
            <a:r>
              <a:rPr sz="2000" spc="-30" dirty="0">
                <a:latin typeface="Microsoft Sans Serif"/>
                <a:cs typeface="Microsoft Sans Serif"/>
              </a:rPr>
              <a:t> byte-</a:t>
            </a:r>
            <a:r>
              <a:rPr sz="2000" spc="-10" dirty="0">
                <a:latin typeface="Microsoft Sans Serif"/>
                <a:cs typeface="Microsoft Sans Serif"/>
              </a:rPr>
              <a:t>addressable memory.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Byte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have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addresses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0,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1,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2,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260" dirty="0">
                <a:latin typeface="Microsoft Sans Serif"/>
                <a:cs typeface="Microsoft Sans Serif"/>
              </a:rPr>
              <a:t>…..</a:t>
            </a:r>
            <a:endParaRPr sz="2000">
              <a:latin typeface="Microsoft Sans Serif"/>
              <a:cs typeface="Microsoft Sans Serif"/>
            </a:endParaRPr>
          </a:p>
          <a:p>
            <a:pPr marL="356870" marR="311785" indent="-34480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length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machine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32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bits,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successive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words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located at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addresses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0,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4,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430" dirty="0">
                <a:latin typeface="Microsoft Sans Serif"/>
                <a:cs typeface="Microsoft Sans Serif"/>
              </a:rPr>
              <a:t>8,……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with each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consisting </a:t>
            </a:r>
            <a:r>
              <a:rPr sz="2000" spc="-25" dirty="0">
                <a:latin typeface="Microsoft Sans Serif"/>
                <a:cs typeface="Microsoft Sans Serif"/>
              </a:rPr>
              <a:t>of </a:t>
            </a:r>
            <a:r>
              <a:rPr sz="2000" dirty="0">
                <a:latin typeface="Microsoft Sans Serif"/>
                <a:cs typeface="Microsoft Sans Serif"/>
              </a:rPr>
              <a:t>four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bytes.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3375" y="100329"/>
            <a:ext cx="6179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/>
              <a:t>Big-</a:t>
            </a:r>
            <a:r>
              <a:rPr sz="2400" dirty="0"/>
              <a:t>Endian</a:t>
            </a:r>
            <a:r>
              <a:rPr sz="2400" spc="-5" dirty="0"/>
              <a:t> </a:t>
            </a:r>
            <a:r>
              <a:rPr sz="2400" dirty="0"/>
              <a:t>and </a:t>
            </a:r>
            <a:r>
              <a:rPr sz="2400" spc="-10" dirty="0"/>
              <a:t>Little-</a:t>
            </a:r>
            <a:r>
              <a:rPr sz="2400" dirty="0"/>
              <a:t>Endian</a:t>
            </a:r>
            <a:r>
              <a:rPr sz="2400" spc="-20" dirty="0"/>
              <a:t> </a:t>
            </a:r>
            <a:r>
              <a:rPr sz="2400" spc="-10" dirty="0"/>
              <a:t>Assignments</a:t>
            </a:r>
            <a:endParaRPr sz="24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737360" y="2663951"/>
          <a:ext cx="2399030" cy="31140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5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1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0534"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300" b="1" spc="-5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07314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300" b="1" spc="-50" dirty="0">
                          <a:latin typeface="Arial"/>
                          <a:cs typeface="Arial"/>
                        </a:rPr>
                        <a:t>1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07314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300" b="1" spc="-50" dirty="0">
                          <a:latin typeface="Arial"/>
                          <a:cs typeface="Arial"/>
                        </a:rPr>
                        <a:t>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07314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300" b="1" spc="-50" dirty="0">
                          <a:latin typeface="Arial"/>
                          <a:cs typeface="Arial"/>
                        </a:rPr>
                        <a:t>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07314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300" b="1" spc="-50" dirty="0">
                          <a:latin typeface="Arial"/>
                          <a:cs typeface="Arial"/>
                        </a:rPr>
                        <a:t>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27635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300" b="1" spc="-50" dirty="0">
                          <a:latin typeface="Arial"/>
                          <a:cs typeface="Arial"/>
                        </a:rPr>
                        <a:t>5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27635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300" b="1" spc="-50" dirty="0">
                          <a:latin typeface="Arial"/>
                          <a:cs typeface="Arial"/>
                        </a:rPr>
                        <a:t>6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27635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300" b="1" spc="-50" dirty="0">
                          <a:latin typeface="Arial"/>
                          <a:cs typeface="Arial"/>
                        </a:rPr>
                        <a:t>7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27635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0845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R="73025" algn="ctr">
                        <a:lnSpc>
                          <a:spcPts val="2039"/>
                        </a:lnSpc>
                      </a:pPr>
                      <a:r>
                        <a:rPr sz="2000" spc="-50" dirty="0">
                          <a:latin typeface="Microsoft Sans Serif"/>
                          <a:cs typeface="Microsoft Sans Serif"/>
                        </a:rPr>
                        <a:t>•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R="73025" algn="ctr">
                        <a:lnSpc>
                          <a:spcPts val="1680"/>
                        </a:lnSpc>
                      </a:pPr>
                      <a:r>
                        <a:rPr sz="2000" spc="-50" dirty="0">
                          <a:latin typeface="Microsoft Sans Serif"/>
                          <a:cs typeface="Microsoft Sans Serif"/>
                        </a:rPr>
                        <a:t>•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R="73025" algn="ctr">
                        <a:lnSpc>
                          <a:spcPts val="2039"/>
                        </a:lnSpc>
                      </a:pPr>
                      <a:r>
                        <a:rPr sz="2000" spc="-50" dirty="0">
                          <a:latin typeface="Microsoft Sans Serif"/>
                          <a:cs typeface="Microsoft Sans Serif"/>
                        </a:rPr>
                        <a:t>•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9385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5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500" i="1" baseline="5000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1500" i="1" spc="-277" baseline="50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300" b="1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0" dirty="0">
                          <a:latin typeface="Arial"/>
                          <a:cs typeface="Arial"/>
                        </a:rPr>
                        <a:t>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500" i="1" baseline="5000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1500" i="1" spc="-277" baseline="50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300" b="1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0" dirty="0">
                          <a:latin typeface="Arial"/>
                          <a:cs typeface="Arial"/>
                        </a:rPr>
                        <a:t>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8110" algn="ctr">
                        <a:lnSpc>
                          <a:spcPts val="894"/>
                        </a:lnSpc>
                        <a:spcBef>
                          <a:spcPts val="560"/>
                        </a:spcBef>
                      </a:pPr>
                      <a:r>
                        <a:rPr sz="1000" i="1" spc="-50" dirty="0">
                          <a:latin typeface="Arial"/>
                          <a:cs typeface="Arial"/>
                        </a:rPr>
                        <a:t>k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0810">
                        <a:lnSpc>
                          <a:spcPts val="1255"/>
                        </a:lnSpc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300" b="1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300" b="1" spc="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0" dirty="0">
                          <a:latin typeface="Arial"/>
                          <a:cs typeface="Arial"/>
                        </a:rPr>
                        <a:t>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500" i="1" baseline="5000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1500" i="1" spc="-277" baseline="50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300" b="1" spc="2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0" dirty="0">
                          <a:latin typeface="Arial"/>
                          <a:cs typeface="Arial"/>
                        </a:rPr>
                        <a:t>1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643373" y="5374894"/>
            <a:ext cx="8953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i="1" spc="-50" dirty="0">
                <a:latin typeface="Arial"/>
                <a:cs typeface="Arial"/>
              </a:rPr>
              <a:t>k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49902" y="5451144"/>
            <a:ext cx="41910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dirty="0">
                <a:latin typeface="Arial"/>
                <a:cs typeface="Arial"/>
              </a:rPr>
              <a:t>2</a:t>
            </a:r>
            <a:r>
              <a:rPr sz="1300" b="1" spc="24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-</a:t>
            </a:r>
            <a:r>
              <a:rPr sz="1300" b="1" spc="235" dirty="0">
                <a:latin typeface="Arial"/>
                <a:cs typeface="Arial"/>
              </a:rPr>
              <a:t> </a:t>
            </a:r>
            <a:r>
              <a:rPr sz="1300" b="1" spc="-50" dirty="0"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1430" y="5374894"/>
            <a:ext cx="8953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i="1" spc="-50" dirty="0">
                <a:latin typeface="Arial"/>
                <a:cs typeface="Arial"/>
              </a:rPr>
              <a:t>k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7907" y="5451144"/>
            <a:ext cx="40005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dirty="0">
                <a:latin typeface="Arial"/>
                <a:cs typeface="Arial"/>
              </a:rPr>
              <a:t>2</a:t>
            </a:r>
            <a:r>
              <a:rPr sz="1300" b="1" spc="24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-</a:t>
            </a:r>
            <a:r>
              <a:rPr sz="1300" b="1" spc="85" dirty="0">
                <a:latin typeface="Arial"/>
                <a:cs typeface="Arial"/>
              </a:rPr>
              <a:t> </a:t>
            </a:r>
            <a:r>
              <a:rPr sz="1300" b="1" spc="-50" dirty="0"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13553" y="2768599"/>
            <a:ext cx="11747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0" dirty="0">
                <a:latin typeface="Arial"/>
                <a:cs typeface="Arial"/>
              </a:rPr>
              <a:t>0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65250" y="2768599"/>
            <a:ext cx="11747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0" dirty="0">
                <a:latin typeface="Arial"/>
                <a:cs typeface="Arial"/>
              </a:rPr>
              <a:t>0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57630" y="3259328"/>
            <a:ext cx="11747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0" dirty="0"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5099303" y="2663951"/>
          <a:ext cx="2415538" cy="31140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4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0534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300" b="1" spc="-50" dirty="0">
                          <a:latin typeface="Arial"/>
                          <a:cs typeface="Arial"/>
                        </a:rPr>
                        <a:t>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07314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300" b="1" spc="-50" dirty="0">
                          <a:latin typeface="Arial"/>
                          <a:cs typeface="Arial"/>
                        </a:rPr>
                        <a:t>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07314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300" b="1" spc="-50" dirty="0">
                          <a:latin typeface="Arial"/>
                          <a:cs typeface="Arial"/>
                        </a:rPr>
                        <a:t>1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07314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300" b="1" spc="-5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07314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300" b="1" spc="-50" dirty="0">
                          <a:latin typeface="Arial"/>
                          <a:cs typeface="Arial"/>
                        </a:rPr>
                        <a:t>7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27635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300" b="1" spc="-50" dirty="0">
                          <a:latin typeface="Arial"/>
                          <a:cs typeface="Arial"/>
                        </a:rPr>
                        <a:t>6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27635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300" b="1" spc="-50" dirty="0">
                          <a:latin typeface="Arial"/>
                          <a:cs typeface="Arial"/>
                        </a:rPr>
                        <a:t>5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27635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300" b="1" spc="-50" dirty="0">
                          <a:latin typeface="Arial"/>
                          <a:cs typeface="Arial"/>
                        </a:rPr>
                        <a:t>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27635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0845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74930" algn="ctr">
                        <a:lnSpc>
                          <a:spcPts val="2039"/>
                        </a:lnSpc>
                      </a:pPr>
                      <a:r>
                        <a:rPr sz="2000" spc="-50" dirty="0">
                          <a:latin typeface="Microsoft Sans Serif"/>
                          <a:cs typeface="Microsoft Sans Serif"/>
                        </a:rPr>
                        <a:t>•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L="74930" algn="ctr">
                        <a:lnSpc>
                          <a:spcPts val="1680"/>
                        </a:lnSpc>
                      </a:pPr>
                      <a:r>
                        <a:rPr sz="2000" spc="-50" dirty="0">
                          <a:latin typeface="Microsoft Sans Serif"/>
                          <a:cs typeface="Microsoft Sans Serif"/>
                        </a:rPr>
                        <a:t>•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L="74930" algn="ctr">
                        <a:lnSpc>
                          <a:spcPts val="2039"/>
                        </a:lnSpc>
                      </a:pPr>
                      <a:r>
                        <a:rPr sz="2000" spc="-50" dirty="0">
                          <a:latin typeface="Microsoft Sans Serif"/>
                          <a:cs typeface="Microsoft Sans Serif"/>
                        </a:rPr>
                        <a:t>•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9385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534">
                <a:tc>
                  <a:txBody>
                    <a:bodyPr/>
                    <a:lstStyle/>
                    <a:p>
                      <a:pPr marR="112395" algn="ctr">
                        <a:lnSpc>
                          <a:spcPts val="894"/>
                        </a:lnSpc>
                        <a:spcBef>
                          <a:spcPts val="560"/>
                        </a:spcBef>
                      </a:pPr>
                      <a:r>
                        <a:rPr sz="1000" i="1" spc="-50" dirty="0">
                          <a:latin typeface="Arial"/>
                          <a:cs typeface="Arial"/>
                        </a:rPr>
                        <a:t>k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3350">
                        <a:lnSpc>
                          <a:spcPts val="1255"/>
                        </a:lnSpc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300" b="1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300" b="1" spc="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0" dirty="0">
                          <a:latin typeface="Arial"/>
                          <a:cs typeface="Arial"/>
                        </a:rPr>
                        <a:t>1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500" i="1" baseline="5000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1500" i="1" spc="-277" baseline="50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300" b="1" spc="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0" dirty="0">
                          <a:latin typeface="Arial"/>
                          <a:cs typeface="Arial"/>
                        </a:rPr>
                        <a:t>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500" i="1" baseline="5000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300" b="1" spc="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0" dirty="0">
                          <a:latin typeface="Arial"/>
                          <a:cs typeface="Arial"/>
                        </a:rPr>
                        <a:t>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500" i="1" baseline="5000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1500" i="1" spc="-277" baseline="50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300" b="1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0" dirty="0">
                          <a:latin typeface="Arial"/>
                          <a:cs typeface="Arial"/>
                        </a:rPr>
                        <a:t>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2489961" y="2352548"/>
            <a:ext cx="444373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93440" algn="l"/>
              </a:tabLst>
            </a:pPr>
            <a:r>
              <a:rPr sz="1300" b="1" dirty="0">
                <a:latin typeface="Arial"/>
                <a:cs typeface="Arial"/>
              </a:rPr>
              <a:t>Byte</a:t>
            </a:r>
            <a:r>
              <a:rPr sz="1300" b="1" spc="-10" dirty="0">
                <a:latin typeface="Arial"/>
                <a:cs typeface="Arial"/>
              </a:rPr>
              <a:t> address</a:t>
            </a:r>
            <a:r>
              <a:rPr sz="1300" b="1" dirty="0">
                <a:latin typeface="Arial"/>
                <a:cs typeface="Arial"/>
              </a:rPr>
              <a:t>	Byte</a:t>
            </a:r>
            <a:r>
              <a:rPr sz="1300" b="1" spc="-10" dirty="0">
                <a:latin typeface="Arial"/>
                <a:cs typeface="Arial"/>
              </a:rPr>
              <a:t> address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42338" y="5961075"/>
            <a:ext cx="5535930" cy="7531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18510" algn="l"/>
              </a:tabLst>
            </a:pPr>
            <a:r>
              <a:rPr sz="1300" b="1" dirty="0">
                <a:latin typeface="Arial"/>
                <a:cs typeface="Arial"/>
              </a:rPr>
              <a:t>(a)</a:t>
            </a:r>
            <a:r>
              <a:rPr sz="1300" b="1" spc="-1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Big-</a:t>
            </a:r>
            <a:r>
              <a:rPr sz="1300" b="1" dirty="0">
                <a:latin typeface="Arial"/>
                <a:cs typeface="Arial"/>
              </a:rPr>
              <a:t>endian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assignment</a:t>
            </a:r>
            <a:r>
              <a:rPr sz="1300" b="1" dirty="0">
                <a:latin typeface="Arial"/>
                <a:cs typeface="Arial"/>
              </a:rPr>
              <a:t>	(b)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Little-</a:t>
            </a:r>
            <a:r>
              <a:rPr sz="1300" b="1" dirty="0">
                <a:latin typeface="Arial"/>
                <a:cs typeface="Arial"/>
              </a:rPr>
              <a:t>endian</a:t>
            </a:r>
            <a:r>
              <a:rPr sz="1300" b="1" spc="4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assignment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75"/>
              </a:spcBef>
            </a:pPr>
            <a:endParaRPr sz="1300">
              <a:latin typeface="Arial"/>
              <a:cs typeface="Arial"/>
            </a:endParaRPr>
          </a:p>
          <a:p>
            <a:pPr marR="328930" algn="ctr">
              <a:lnSpc>
                <a:spcPct val="100000"/>
              </a:lnSpc>
            </a:pPr>
            <a:r>
              <a:rPr sz="1500" dirty="0">
                <a:latin typeface="Microsoft Sans Serif"/>
                <a:cs typeface="Microsoft Sans Serif"/>
              </a:rPr>
              <a:t>Figure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2.7.</a:t>
            </a:r>
            <a:r>
              <a:rPr sz="1500" spc="38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Byte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and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word</a:t>
            </a:r>
            <a:r>
              <a:rPr sz="1500" spc="6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addressing.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13553" y="3259328"/>
            <a:ext cx="11747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0" dirty="0"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30604" y="2214778"/>
            <a:ext cx="656590" cy="4419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150">
              <a:lnSpc>
                <a:spcPct val="105100"/>
              </a:lnSpc>
              <a:spcBef>
                <a:spcPts val="100"/>
              </a:spcBef>
            </a:pPr>
            <a:r>
              <a:rPr sz="1300" spc="-20" dirty="0">
                <a:latin typeface="Microsoft Sans Serif"/>
                <a:cs typeface="Microsoft Sans Serif"/>
              </a:rPr>
              <a:t>W</a:t>
            </a:r>
            <a:r>
              <a:rPr sz="1300" b="1" spc="-20" dirty="0">
                <a:latin typeface="Arial"/>
                <a:cs typeface="Arial"/>
              </a:rPr>
              <a:t>ord </a:t>
            </a:r>
            <a:r>
              <a:rPr sz="1300" b="1" spc="-10" dirty="0">
                <a:latin typeface="Arial"/>
                <a:cs typeface="Arial"/>
              </a:rPr>
              <a:t>address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6244" y="343789"/>
            <a:ext cx="8284845" cy="180975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800" b="1" spc="-35" dirty="0">
                <a:solidFill>
                  <a:srgbClr val="330066"/>
                </a:solidFill>
                <a:latin typeface="Times New Roman"/>
                <a:cs typeface="Times New Roman"/>
              </a:rPr>
              <a:t>Two</a:t>
            </a:r>
            <a:r>
              <a:rPr sz="1800" b="1" spc="-80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ways</a:t>
            </a:r>
            <a:r>
              <a:rPr sz="1800" b="1" spc="-95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that</a:t>
            </a:r>
            <a:r>
              <a:rPr sz="1800" b="1" spc="-25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byte</a:t>
            </a:r>
            <a:r>
              <a:rPr sz="1800" b="1" spc="-55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addresses</a:t>
            </a:r>
            <a:r>
              <a:rPr sz="1800" b="1" spc="15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can</a:t>
            </a:r>
            <a:r>
              <a:rPr sz="1800" b="1" spc="-35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be</a:t>
            </a:r>
            <a:r>
              <a:rPr sz="1800" b="1" spc="-30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assigned</a:t>
            </a:r>
            <a:r>
              <a:rPr sz="1800" b="1" spc="-40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across</a:t>
            </a:r>
            <a:r>
              <a:rPr sz="1800" b="1" spc="-10" dirty="0">
                <a:solidFill>
                  <a:srgbClr val="330066"/>
                </a:solidFill>
                <a:latin typeface="Times New Roman"/>
                <a:cs typeface="Times New Roman"/>
              </a:rPr>
              <a:t> words.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Big-Endian:</a:t>
            </a:r>
            <a:r>
              <a:rPr sz="1800" b="1" spc="-45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lower</a:t>
            </a:r>
            <a:r>
              <a:rPr sz="1800" b="1" spc="-95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byte</a:t>
            </a:r>
            <a:r>
              <a:rPr sz="1800" b="1" spc="-50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addresses</a:t>
            </a:r>
            <a:r>
              <a:rPr sz="1800" b="1" spc="15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are</a:t>
            </a:r>
            <a:r>
              <a:rPr sz="1800" b="1" spc="-35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used</a:t>
            </a:r>
            <a:r>
              <a:rPr sz="1800" b="1" spc="-35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for</a:t>
            </a:r>
            <a:r>
              <a:rPr sz="1800" b="1" spc="-75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the</a:t>
            </a:r>
            <a:r>
              <a:rPr sz="1800" b="1" spc="-30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most</a:t>
            </a:r>
            <a:r>
              <a:rPr sz="1800" b="1" spc="10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significant</a:t>
            </a:r>
            <a:r>
              <a:rPr sz="1800" b="1" spc="-25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bytes</a:t>
            </a:r>
            <a:r>
              <a:rPr sz="1800" b="1" spc="-30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of</a:t>
            </a:r>
            <a:r>
              <a:rPr sz="1800" b="1" spc="-45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the</a:t>
            </a:r>
            <a:r>
              <a:rPr sz="1800" b="1" spc="-30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330066"/>
                </a:solidFill>
                <a:latin typeface="Times New Roman"/>
                <a:cs typeface="Times New Roman"/>
              </a:rPr>
              <a:t>word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(the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leftmost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bytes)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800" b="1" spc="-10" dirty="0">
                <a:solidFill>
                  <a:srgbClr val="330066"/>
                </a:solidFill>
                <a:latin typeface="Times New Roman"/>
                <a:cs typeface="Times New Roman"/>
              </a:rPr>
              <a:t>Little-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Endian: lower</a:t>
            </a:r>
            <a:r>
              <a:rPr sz="1800" b="1" spc="-90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byte</a:t>
            </a:r>
            <a:r>
              <a:rPr sz="1800" b="1" spc="-50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addresses</a:t>
            </a:r>
            <a:r>
              <a:rPr sz="1800" b="1" spc="20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are</a:t>
            </a:r>
            <a:r>
              <a:rPr sz="1800" b="1" spc="-50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used</a:t>
            </a:r>
            <a:r>
              <a:rPr sz="1800" b="1" spc="-10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for</a:t>
            </a:r>
            <a:r>
              <a:rPr sz="1800" b="1" spc="-70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the</a:t>
            </a:r>
            <a:r>
              <a:rPr sz="1800" b="1" spc="-30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less</a:t>
            </a:r>
            <a:r>
              <a:rPr sz="1800" b="1" spc="-40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significant</a:t>
            </a:r>
            <a:r>
              <a:rPr sz="1800" b="1" spc="-25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bytes</a:t>
            </a:r>
            <a:r>
              <a:rPr sz="1800" b="1" spc="-25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of</a:t>
            </a:r>
            <a:r>
              <a:rPr sz="1800" b="1" spc="-40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30066"/>
                </a:solidFill>
                <a:latin typeface="Times New Roman"/>
                <a:cs typeface="Times New Roman"/>
              </a:rPr>
              <a:t>the</a:t>
            </a:r>
            <a:r>
              <a:rPr sz="1800" b="1" spc="-25" dirty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330066"/>
                </a:solidFill>
                <a:latin typeface="Times New Roman"/>
                <a:cs typeface="Times New Roman"/>
              </a:rPr>
              <a:t>word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(the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rightmost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bytes)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For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strings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memory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representation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increasing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address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order).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646302"/>
            <a:ext cx="149542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Exercise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544" y="1229726"/>
            <a:ext cx="8030845" cy="3929379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75920" indent="-350520">
              <a:lnSpc>
                <a:spcPct val="100000"/>
              </a:lnSpc>
              <a:spcBef>
                <a:spcPts val="585"/>
              </a:spcBef>
              <a:buAutoNum type="arabicPeriod"/>
              <a:tabLst>
                <a:tab pos="375920" algn="l"/>
              </a:tabLst>
            </a:pPr>
            <a:r>
              <a:rPr sz="2000" dirty="0">
                <a:latin typeface="Microsoft Sans Serif"/>
                <a:cs typeface="Microsoft Sans Serif"/>
              </a:rPr>
              <a:t>Store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number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90AB12CD</a:t>
            </a:r>
            <a:r>
              <a:rPr sz="2025" baseline="-20576" dirty="0">
                <a:latin typeface="Microsoft Sans Serif"/>
                <a:cs typeface="Microsoft Sans Serif"/>
              </a:rPr>
              <a:t>16</a:t>
            </a:r>
            <a:r>
              <a:rPr sz="2025" spc="277" baseline="-20576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big-</a:t>
            </a:r>
            <a:r>
              <a:rPr sz="2000" dirty="0">
                <a:latin typeface="Microsoft Sans Serif"/>
                <a:cs typeface="Microsoft Sans Serif"/>
              </a:rPr>
              <a:t>endian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little- </a:t>
            </a:r>
            <a:r>
              <a:rPr sz="2000" spc="-10" dirty="0">
                <a:latin typeface="Microsoft Sans Serif"/>
                <a:cs typeface="Microsoft Sans Serif"/>
              </a:rPr>
              <a:t>endian</a:t>
            </a:r>
            <a:endParaRPr sz="2000">
              <a:latin typeface="Microsoft Sans Serif"/>
              <a:cs typeface="Microsoft Sans Serif"/>
            </a:endParaRPr>
          </a:p>
          <a:p>
            <a:pPr marL="375920" indent="-35052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375920" algn="l"/>
                <a:tab pos="6838950" algn="l"/>
              </a:tabLst>
            </a:pPr>
            <a:r>
              <a:rPr sz="2000" dirty="0">
                <a:latin typeface="Microsoft Sans Serif"/>
                <a:cs typeface="Microsoft Sans Serif"/>
              </a:rPr>
              <a:t>Represent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number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64243848H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32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bits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big-</a:t>
            </a:r>
            <a:r>
              <a:rPr sz="2000" spc="-10" dirty="0">
                <a:latin typeface="Microsoft Sans Serif"/>
                <a:cs typeface="Microsoft Sans Serif"/>
              </a:rPr>
              <a:t>endian</a:t>
            </a:r>
            <a:r>
              <a:rPr sz="2000" dirty="0">
                <a:latin typeface="Microsoft Sans Serif"/>
                <a:cs typeface="Microsoft Sans Serif"/>
              </a:rPr>
              <a:t>	and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little-</a:t>
            </a:r>
            <a:endParaRPr sz="2000">
              <a:latin typeface="Microsoft Sans Serif"/>
              <a:cs typeface="Microsoft Sans Serif"/>
            </a:endParaRPr>
          </a:p>
          <a:p>
            <a:pPr marL="3695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endian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memory.</a:t>
            </a:r>
            <a:endParaRPr sz="2000">
              <a:latin typeface="Microsoft Sans Serif"/>
              <a:cs typeface="Microsoft Sans Serif"/>
            </a:endParaRPr>
          </a:p>
          <a:p>
            <a:pPr marL="304800" marR="17780" indent="-280035">
              <a:lnSpc>
                <a:spcPct val="100000"/>
              </a:lnSpc>
              <a:spcBef>
                <a:spcPts val="484"/>
              </a:spcBef>
              <a:buAutoNum type="arabicPeriod" startAt="3"/>
              <a:tabLst>
                <a:tab pos="369570" algn="l"/>
              </a:tabLst>
            </a:pPr>
            <a:r>
              <a:rPr sz="2000" dirty="0">
                <a:latin typeface="Microsoft Sans Serif"/>
                <a:cs typeface="Microsoft Sans Serif"/>
              </a:rPr>
              <a:t>Consider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computer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byte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addressable memory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organized 	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32-</a:t>
            </a:r>
            <a:r>
              <a:rPr sz="2000" dirty="0">
                <a:latin typeface="Microsoft Sans Serif"/>
                <a:cs typeface="Microsoft Sans Serif"/>
              </a:rPr>
              <a:t>bit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words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according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big-</a:t>
            </a:r>
            <a:r>
              <a:rPr sz="2000" dirty="0">
                <a:latin typeface="Microsoft Sans Serif"/>
                <a:cs typeface="Microsoft Sans Serif"/>
              </a:rPr>
              <a:t>endian</a:t>
            </a:r>
            <a:r>
              <a:rPr sz="2000" spc="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scheme.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program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reads 	</a:t>
            </a:r>
            <a:r>
              <a:rPr sz="2000" dirty="0">
                <a:latin typeface="Microsoft Sans Serif"/>
                <a:cs typeface="Microsoft Sans Serif"/>
              </a:rPr>
              <a:t>ASCII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characters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entered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at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keyboard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stores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them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in 	</a:t>
            </a:r>
            <a:r>
              <a:rPr sz="2000" dirty="0">
                <a:latin typeface="Microsoft Sans Serif"/>
                <a:cs typeface="Microsoft Sans Serif"/>
              </a:rPr>
              <a:t>successive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byte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locations,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starting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at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1000.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Show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	</a:t>
            </a:r>
            <a:r>
              <a:rPr sz="2000" dirty="0">
                <a:latin typeface="Microsoft Sans Serif"/>
                <a:cs typeface="Microsoft Sans Serif"/>
              </a:rPr>
              <a:t>contents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two memory</a:t>
            </a:r>
            <a:r>
              <a:rPr sz="2000" spc="-10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words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at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locations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1000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1004 </a:t>
            </a:r>
            <a:r>
              <a:rPr sz="2000" spc="-10" dirty="0">
                <a:latin typeface="Microsoft Sans Serif"/>
                <a:cs typeface="Microsoft Sans Serif"/>
              </a:rPr>
              <a:t>after 	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name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“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Johnson</a:t>
            </a:r>
            <a:r>
              <a:rPr sz="2000" dirty="0">
                <a:latin typeface="Microsoft Sans Serif"/>
                <a:cs typeface="Microsoft Sans Serif"/>
              </a:rPr>
              <a:t>”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been entered.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(Mark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XX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 </a:t>
            </a:r>
            <a:r>
              <a:rPr sz="2000" spc="-25" dirty="0">
                <a:latin typeface="Microsoft Sans Serif"/>
                <a:cs typeface="Microsoft Sans Serif"/>
              </a:rPr>
              <a:t>is 	</a:t>
            </a:r>
            <a:r>
              <a:rPr sz="2000" spc="-10" dirty="0">
                <a:latin typeface="Microsoft Sans Serif"/>
                <a:cs typeface="Microsoft Sans Serif"/>
              </a:rPr>
              <a:t>unchanged.)</a:t>
            </a:r>
            <a:endParaRPr sz="2000">
              <a:latin typeface="Microsoft Sans Serif"/>
              <a:cs typeface="Microsoft Sans Serif"/>
            </a:endParaRPr>
          </a:p>
          <a:p>
            <a:pPr marL="25400">
              <a:lnSpc>
                <a:spcPct val="100000"/>
              </a:lnSpc>
              <a:spcBef>
                <a:spcPts val="245"/>
              </a:spcBef>
            </a:pP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(ASCII</a:t>
            </a:r>
            <a:r>
              <a:rPr sz="2000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values</a:t>
            </a:r>
            <a:r>
              <a:rPr sz="2000" spc="3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for</a:t>
            </a:r>
            <a:r>
              <a:rPr sz="2000" spc="-4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A</a:t>
            </a:r>
            <a:r>
              <a:rPr sz="2000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to</a:t>
            </a:r>
            <a:r>
              <a:rPr sz="2000" spc="-3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Z</a:t>
            </a:r>
            <a:r>
              <a:rPr sz="20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are</a:t>
            </a:r>
            <a:r>
              <a:rPr sz="20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in</a:t>
            </a:r>
            <a:r>
              <a:rPr sz="2000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the range: 41H</a:t>
            </a:r>
            <a:r>
              <a:rPr sz="2000" spc="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to</a:t>
            </a:r>
            <a:r>
              <a:rPr sz="20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5A</a:t>
            </a:r>
            <a:endParaRPr sz="2000">
              <a:latin typeface="Microsoft Sans Serif"/>
              <a:cs typeface="Microsoft Sans Serif"/>
            </a:endParaRPr>
          </a:p>
          <a:p>
            <a:pPr marL="1631950">
              <a:lnSpc>
                <a:spcPct val="100000"/>
              </a:lnSpc>
              <a:spcBef>
                <a:spcPts val="245"/>
              </a:spcBef>
              <a:tabLst>
                <a:tab pos="4042410" algn="l"/>
              </a:tabLst>
            </a:pP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for</a:t>
            </a:r>
            <a:r>
              <a:rPr sz="20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a</a:t>
            </a:r>
            <a:r>
              <a:rPr sz="2000" spc="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to</a:t>
            </a:r>
            <a:r>
              <a:rPr sz="2000" spc="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z</a:t>
            </a:r>
            <a:r>
              <a:rPr sz="2000" spc="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,</a:t>
            </a:r>
            <a:r>
              <a:rPr sz="2000" spc="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the</a:t>
            </a:r>
            <a:r>
              <a:rPr sz="2000" spc="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range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	61H</a:t>
            </a:r>
            <a:r>
              <a:rPr sz="2000" spc="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to</a:t>
            </a:r>
            <a:r>
              <a:rPr sz="20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7A</a:t>
            </a:r>
            <a:r>
              <a:rPr sz="2000" spc="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)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541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Memory</a:t>
            </a:r>
            <a:r>
              <a:rPr spc="-95" dirty="0"/>
              <a:t> </a:t>
            </a:r>
            <a:r>
              <a:rPr dirty="0"/>
              <a:t>Locations</a:t>
            </a:r>
            <a:r>
              <a:rPr spc="10" dirty="0"/>
              <a:t> </a:t>
            </a:r>
            <a:r>
              <a:rPr dirty="0"/>
              <a:t>and</a:t>
            </a:r>
            <a:r>
              <a:rPr spc="-20" dirty="0"/>
              <a:t> </a:t>
            </a:r>
            <a:r>
              <a:rPr spc="-10" dirty="0"/>
              <a:t>Addresses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444" y="1031926"/>
            <a:ext cx="7669530" cy="359346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34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Word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alignment</a:t>
            </a:r>
            <a:endParaRPr sz="2000">
              <a:latin typeface="Microsoft Sans Serif"/>
              <a:cs typeface="Microsoft Sans Serif"/>
            </a:endParaRPr>
          </a:p>
          <a:p>
            <a:pPr marL="704850" marR="5080" lvl="1" indent="-347980">
              <a:lnSpc>
                <a:spcPts val="2160"/>
              </a:lnSpc>
              <a:spcBef>
                <a:spcPts val="515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  <a:tab pos="1817370" algn="l"/>
              </a:tabLst>
            </a:pPr>
            <a:r>
              <a:rPr sz="2000" dirty="0">
                <a:latin typeface="Microsoft Sans Serif"/>
                <a:cs typeface="Microsoft Sans Serif"/>
              </a:rPr>
              <a:t>Words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said to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aligned</a:t>
            </a:r>
            <a:r>
              <a:rPr sz="2000" spc="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 memory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if they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begin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at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 </a:t>
            </a:r>
            <a:r>
              <a:rPr sz="2000" spc="-20" dirty="0">
                <a:latin typeface="Microsoft Sans Serif"/>
                <a:cs typeface="Microsoft Sans Serif"/>
              </a:rPr>
              <a:t>byte </a:t>
            </a:r>
            <a:r>
              <a:rPr sz="2000" spc="-10" dirty="0">
                <a:latin typeface="Microsoft Sans Serif"/>
                <a:cs typeface="Microsoft Sans Serif"/>
              </a:rPr>
              <a:t>address,</a:t>
            </a:r>
            <a:r>
              <a:rPr sz="2000" dirty="0">
                <a:latin typeface="Microsoft Sans Serif"/>
                <a:cs typeface="Microsoft Sans Serif"/>
              </a:rPr>
              <a:t>	that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multiple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num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bytes</a:t>
            </a:r>
            <a:r>
              <a:rPr sz="2000" spc="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10" dirty="0">
                <a:latin typeface="Microsoft Sans Serif"/>
                <a:cs typeface="Microsoft Sans Serif"/>
              </a:rPr>
              <a:t> word.</a:t>
            </a:r>
            <a:endParaRPr sz="2000">
              <a:latin typeface="Microsoft Sans Serif"/>
              <a:cs typeface="Microsoft Sans Serif"/>
            </a:endParaRPr>
          </a:p>
          <a:p>
            <a:pPr marL="1000125" lvl="2" indent="-292735">
              <a:lnSpc>
                <a:spcPct val="100000"/>
              </a:lnSpc>
              <a:spcBef>
                <a:spcPts val="210"/>
              </a:spcBef>
              <a:buClr>
                <a:srgbClr val="CCCC00"/>
              </a:buClr>
              <a:buSzPct val="70000"/>
              <a:buFont typeface="Wingdings"/>
              <a:buChar char=""/>
              <a:tabLst>
                <a:tab pos="100012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16-</a:t>
            </a:r>
            <a:r>
              <a:rPr sz="2000" dirty="0">
                <a:latin typeface="Microsoft Sans Serif"/>
                <a:cs typeface="Microsoft Sans Serif"/>
              </a:rPr>
              <a:t>bit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word: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addresses: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0,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2,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190" dirty="0">
                <a:latin typeface="Microsoft Sans Serif"/>
                <a:cs typeface="Microsoft Sans Serif"/>
              </a:rPr>
              <a:t>4,….</a:t>
            </a:r>
            <a:endParaRPr sz="2000">
              <a:latin typeface="Microsoft Sans Serif"/>
              <a:cs typeface="Microsoft Sans Serif"/>
            </a:endParaRPr>
          </a:p>
          <a:p>
            <a:pPr marL="1000125" lvl="2" indent="-292735">
              <a:lnSpc>
                <a:spcPct val="100000"/>
              </a:lnSpc>
              <a:spcBef>
                <a:spcPts val="240"/>
              </a:spcBef>
              <a:buClr>
                <a:srgbClr val="CCCC00"/>
              </a:buClr>
              <a:buSzPct val="70000"/>
              <a:buFont typeface="Wingdings"/>
              <a:buChar char=""/>
              <a:tabLst>
                <a:tab pos="100012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32-</a:t>
            </a:r>
            <a:r>
              <a:rPr sz="2000" dirty="0">
                <a:latin typeface="Microsoft Sans Serif"/>
                <a:cs typeface="Microsoft Sans Serif"/>
              </a:rPr>
              <a:t>bit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word: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addresses: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0,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4,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195" dirty="0">
                <a:latin typeface="Microsoft Sans Serif"/>
                <a:cs typeface="Microsoft Sans Serif"/>
              </a:rPr>
              <a:t>8,….</a:t>
            </a:r>
            <a:endParaRPr sz="2000">
              <a:latin typeface="Microsoft Sans Serif"/>
              <a:cs typeface="Microsoft Sans Serif"/>
            </a:endParaRPr>
          </a:p>
          <a:p>
            <a:pPr marL="1000125" lvl="2" indent="-292735">
              <a:lnSpc>
                <a:spcPct val="100000"/>
              </a:lnSpc>
              <a:spcBef>
                <a:spcPts val="240"/>
              </a:spcBef>
              <a:buClr>
                <a:srgbClr val="CCCC00"/>
              </a:buClr>
              <a:buSzPct val="70000"/>
              <a:buFont typeface="Wingdings"/>
              <a:buChar char=""/>
              <a:tabLst>
                <a:tab pos="100012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64-</a:t>
            </a:r>
            <a:r>
              <a:rPr sz="2000" dirty="0">
                <a:latin typeface="Microsoft Sans Serif"/>
                <a:cs typeface="Microsoft Sans Serif"/>
              </a:rPr>
              <a:t>bit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word: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addresses: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0,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105" dirty="0">
                <a:latin typeface="Microsoft Sans Serif"/>
                <a:cs typeface="Microsoft Sans Serif"/>
              </a:rPr>
              <a:t>8,16,….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24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Access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numbers,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characters,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character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strings</a:t>
            </a:r>
            <a:endParaRPr sz="2000">
              <a:latin typeface="Microsoft Sans Serif"/>
              <a:cs typeface="Microsoft Sans Serif"/>
            </a:endParaRPr>
          </a:p>
          <a:p>
            <a:pPr marL="704850" lvl="1" indent="-347980">
              <a:lnSpc>
                <a:spcPts val="2280"/>
              </a:lnSpc>
              <a:spcBef>
                <a:spcPts val="24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number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usually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occupies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accessed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by</a:t>
            </a:r>
            <a:endParaRPr sz="2000">
              <a:latin typeface="Microsoft Sans Serif"/>
              <a:cs typeface="Microsoft Sans Serif"/>
            </a:endParaRPr>
          </a:p>
          <a:p>
            <a:pPr marL="704850">
              <a:lnSpc>
                <a:spcPts val="2280"/>
              </a:lnSpc>
            </a:pPr>
            <a:r>
              <a:rPr sz="2000" dirty="0">
                <a:latin typeface="Microsoft Sans Serif"/>
                <a:cs typeface="Microsoft Sans Serif"/>
              </a:rPr>
              <a:t>specifying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its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word</a:t>
            </a:r>
            <a:r>
              <a:rPr sz="2000" spc="-3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address</a:t>
            </a:r>
            <a:r>
              <a:rPr sz="2000" spc="-10" dirty="0">
                <a:latin typeface="Microsoft Sans Serif"/>
                <a:cs typeface="Microsoft Sans Serif"/>
              </a:rPr>
              <a:t>.</a:t>
            </a:r>
            <a:endParaRPr sz="2000">
              <a:latin typeface="Microsoft Sans Serif"/>
              <a:cs typeface="Microsoft Sans Serif"/>
            </a:endParaRPr>
          </a:p>
          <a:p>
            <a:pPr marL="704850" lvl="1" indent="-347980">
              <a:lnSpc>
                <a:spcPct val="100000"/>
              </a:lnSpc>
              <a:spcBef>
                <a:spcPts val="24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dirty="0">
                <a:latin typeface="Microsoft Sans Serif"/>
                <a:cs typeface="Microsoft Sans Serif"/>
              </a:rPr>
              <a:t>Individual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characters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accessed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their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byte</a:t>
            </a:r>
            <a:r>
              <a:rPr sz="2000" spc="1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address</a:t>
            </a:r>
            <a:endParaRPr sz="2000">
              <a:latin typeface="Microsoft Sans Serif"/>
              <a:cs typeface="Microsoft Sans Serif"/>
            </a:endParaRPr>
          </a:p>
          <a:p>
            <a:pPr marL="704850" lvl="1" indent="-347980">
              <a:lnSpc>
                <a:spcPct val="100000"/>
              </a:lnSpc>
              <a:spcBef>
                <a:spcPts val="24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dirty="0">
                <a:latin typeface="Microsoft Sans Serif"/>
                <a:cs typeface="Microsoft Sans Serif"/>
              </a:rPr>
              <a:t>Special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control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character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used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indicate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“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end</a:t>
            </a:r>
            <a:r>
              <a:rPr sz="2000" spc="-3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of</a:t>
            </a:r>
            <a:r>
              <a:rPr sz="2000" spc="-1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string</a:t>
            </a:r>
            <a:r>
              <a:rPr sz="2000" spc="-10" dirty="0">
                <a:latin typeface="Microsoft Sans Serif"/>
                <a:cs typeface="Microsoft Sans Serif"/>
              </a:rPr>
              <a:t>”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282905"/>
            <a:ext cx="383222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Memory</a:t>
            </a:r>
            <a:r>
              <a:rPr sz="3200" spc="-120" dirty="0"/>
              <a:t> </a:t>
            </a:r>
            <a:r>
              <a:rPr sz="3200" spc="-10" dirty="0"/>
              <a:t>Operations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80668" y="865758"/>
            <a:ext cx="7232015" cy="25857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latin typeface="Microsoft Sans Serif"/>
                <a:cs typeface="Microsoft Sans Serif"/>
              </a:rPr>
              <a:t>Both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program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stored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Microsoft Sans Serif"/>
                <a:cs typeface="Microsoft Sans Serif"/>
              </a:rPr>
              <a:t>memory.</a:t>
            </a:r>
            <a:endParaRPr sz="2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execute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instruction,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(or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words)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containing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</a:t>
            </a:r>
            <a:r>
              <a:rPr sz="2000" dirty="0">
                <a:latin typeface="Microsoft Sans Serif"/>
                <a:cs typeface="Microsoft Sans Serif"/>
              </a:rPr>
              <a:t>instruction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transferred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from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 memory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processor. </a:t>
            </a:r>
            <a:r>
              <a:rPr sz="2000" dirty="0">
                <a:latin typeface="Microsoft Sans Serif"/>
                <a:cs typeface="Microsoft Sans Serif"/>
              </a:rPr>
              <a:t>Operands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results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must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also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moved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between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memory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processor.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this,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two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basic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operations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involving</a:t>
            </a:r>
            <a:r>
              <a:rPr sz="2000" spc="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needed,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namely,</a:t>
            </a:r>
            <a:r>
              <a:rPr sz="2000" spc="40" dirty="0">
                <a:latin typeface="Microsoft Sans Serif"/>
                <a:cs typeface="Microsoft Sans Serif"/>
              </a:rPr>
              <a:t> </a:t>
            </a:r>
            <a:r>
              <a:rPr sz="2000" i="1" dirty="0">
                <a:latin typeface="Arial"/>
                <a:cs typeface="Arial"/>
              </a:rPr>
              <a:t>Load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(or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i="1" dirty="0">
                <a:latin typeface="Arial"/>
                <a:cs typeface="Arial"/>
              </a:rPr>
              <a:t>Read</a:t>
            </a:r>
            <a:r>
              <a:rPr sz="2000" i="1" spc="-10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or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i="1" dirty="0">
                <a:latin typeface="Arial"/>
                <a:cs typeface="Arial"/>
              </a:rPr>
              <a:t>Fetch</a:t>
            </a:r>
            <a:r>
              <a:rPr sz="2000" dirty="0">
                <a:latin typeface="Microsoft Sans Serif"/>
                <a:cs typeface="Microsoft Sans Serif"/>
              </a:rPr>
              <a:t>)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i="1" dirty="0">
                <a:latin typeface="Arial"/>
                <a:cs typeface="Arial"/>
              </a:rPr>
              <a:t>Store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(or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i="1" spc="-10" dirty="0">
                <a:latin typeface="Arial"/>
                <a:cs typeface="Arial"/>
              </a:rPr>
              <a:t>Write</a:t>
            </a:r>
            <a:r>
              <a:rPr sz="2000" spc="-10" dirty="0">
                <a:latin typeface="Microsoft Sans Serif"/>
                <a:cs typeface="Microsoft Sans Serif"/>
              </a:rPr>
              <a:t>).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Memory</a:t>
            </a:r>
            <a:r>
              <a:rPr sz="3200" spc="-120" dirty="0"/>
              <a:t> </a:t>
            </a:r>
            <a:r>
              <a:rPr sz="3200" spc="-10" dirty="0"/>
              <a:t>Operations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60044" y="1168767"/>
            <a:ext cx="7721600" cy="453961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58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Load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operation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(or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Read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or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Fetch)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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Copy of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contents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transferred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processor.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114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content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doesn’t </a:t>
            </a:r>
            <a:r>
              <a:rPr sz="2000" spc="-10" dirty="0">
                <a:latin typeface="Microsoft Sans Serif"/>
                <a:cs typeface="Microsoft Sans Serif"/>
              </a:rPr>
              <a:t>change.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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Processor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sends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and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requests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read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operation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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Registers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used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-10" dirty="0">
                <a:latin typeface="Microsoft Sans Serif"/>
                <a:cs typeface="Microsoft Sans Serif"/>
              </a:rPr>
              <a:t> transfer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110363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Store</a:t>
            </a:r>
            <a:r>
              <a:rPr sz="2000" dirty="0">
                <a:latin typeface="Microsoft Sans Serif"/>
                <a:cs typeface="Microsoft Sans Serif"/>
              </a:rPr>
              <a:t>	operation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(or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Write)</a:t>
            </a:r>
            <a:endParaRPr sz="2000">
              <a:latin typeface="Microsoft Sans Serif"/>
              <a:cs typeface="Microsoft Sans Serif"/>
            </a:endParaRPr>
          </a:p>
          <a:p>
            <a:pPr marL="356870" marR="15875" indent="-344805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"/>
              <a:tabLst>
                <a:tab pos="356870" algn="l"/>
                <a:tab pos="5024755" algn="l"/>
              </a:tabLst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Store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operation transfers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item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information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from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</a:t>
            </a:r>
            <a:r>
              <a:rPr sz="2000" dirty="0">
                <a:latin typeface="Microsoft Sans Serif"/>
                <a:cs typeface="Microsoft Sans Serif"/>
              </a:rPr>
              <a:t>processor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specific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location.</a:t>
            </a:r>
            <a:r>
              <a:rPr sz="2000" dirty="0">
                <a:latin typeface="Microsoft Sans Serif"/>
                <a:cs typeface="Microsoft Sans Serif"/>
              </a:rPr>
              <a:t>	Overwrite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content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in </a:t>
            </a:r>
            <a:r>
              <a:rPr sz="2000" spc="-10" dirty="0">
                <a:latin typeface="Microsoft Sans Serif"/>
                <a:cs typeface="Microsoft Sans Serif"/>
              </a:rPr>
              <a:t>memory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"/>
              <a:tabLst>
                <a:tab pos="356870" algn="l"/>
                <a:tab pos="6539230" algn="l"/>
              </a:tabLst>
            </a:pPr>
            <a:r>
              <a:rPr sz="2000" dirty="0">
                <a:latin typeface="Microsoft Sans Serif"/>
                <a:cs typeface="Microsoft Sans Serif"/>
              </a:rPr>
              <a:t>Processor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sends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for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10" dirty="0">
                <a:latin typeface="Microsoft Sans Serif"/>
                <a:cs typeface="Microsoft Sans Serif"/>
              </a:rPr>
              <a:t>“Store”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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Registers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used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-10" dirty="0">
                <a:latin typeface="Microsoft Sans Serif"/>
                <a:cs typeface="Microsoft Sans Serif"/>
              </a:rPr>
              <a:t> transfer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6072" y="1308049"/>
            <a:ext cx="5674995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1694814">
              <a:lnSpc>
                <a:spcPct val="100000"/>
              </a:lnSpc>
              <a:spcBef>
                <a:spcPts val="110"/>
              </a:spcBef>
            </a:pPr>
            <a:r>
              <a:rPr sz="4000" dirty="0"/>
              <a:t>Instructions</a:t>
            </a:r>
            <a:r>
              <a:rPr sz="4000" spc="-85" dirty="0"/>
              <a:t> </a:t>
            </a:r>
            <a:r>
              <a:rPr sz="4000" spc="-25" dirty="0"/>
              <a:t>and </a:t>
            </a:r>
            <a:r>
              <a:rPr sz="4000" dirty="0"/>
              <a:t>Instruction</a:t>
            </a:r>
            <a:r>
              <a:rPr sz="4000" spc="-75" dirty="0"/>
              <a:t> </a:t>
            </a:r>
            <a:r>
              <a:rPr sz="4000" spc="-10" dirty="0"/>
              <a:t>Sequencing</a:t>
            </a:r>
            <a:endParaRPr sz="40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5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Instructions</a:t>
            </a:r>
            <a:r>
              <a:rPr sz="3200" spc="-55" dirty="0"/>
              <a:t> </a:t>
            </a:r>
            <a:r>
              <a:rPr sz="3200" dirty="0"/>
              <a:t>and</a:t>
            </a:r>
            <a:r>
              <a:rPr sz="3200" spc="-65" dirty="0"/>
              <a:t> </a:t>
            </a:r>
            <a:r>
              <a:rPr sz="3200" dirty="0"/>
              <a:t>Instruction</a:t>
            </a:r>
            <a:r>
              <a:rPr sz="3200" spc="-70" dirty="0"/>
              <a:t> </a:t>
            </a:r>
            <a:r>
              <a:rPr sz="3200" spc="-10" dirty="0"/>
              <a:t>Sequencing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246454"/>
            <a:ext cx="7944484" cy="2464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2735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Computer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must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have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capable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performing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four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types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10" dirty="0">
                <a:latin typeface="Microsoft Sans Serif"/>
                <a:cs typeface="Microsoft Sans Serif"/>
              </a:rPr>
              <a:t> operations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transfers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between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10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processor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registers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Arithmetic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logic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operations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data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Program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sequencing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control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I/O </a:t>
            </a:r>
            <a:r>
              <a:rPr sz="2000" spc="-10" dirty="0">
                <a:latin typeface="Microsoft Sans Serif"/>
                <a:cs typeface="Microsoft Sans Serif"/>
              </a:rPr>
              <a:t>transfers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Register</a:t>
            </a:r>
            <a:r>
              <a:rPr sz="3200" spc="-105" dirty="0"/>
              <a:t> </a:t>
            </a:r>
            <a:r>
              <a:rPr sz="3200" dirty="0"/>
              <a:t>Transfer</a:t>
            </a:r>
            <a:r>
              <a:rPr sz="3200" spc="-100" dirty="0"/>
              <a:t> </a:t>
            </a:r>
            <a:r>
              <a:rPr sz="3200" dirty="0"/>
              <a:t>Notation</a:t>
            </a:r>
            <a:r>
              <a:rPr sz="3200" spc="-114" dirty="0"/>
              <a:t> </a:t>
            </a:r>
            <a:r>
              <a:rPr sz="3200" spc="-10" dirty="0"/>
              <a:t>(RTN)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018158"/>
            <a:ext cx="8065134" cy="3866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97535" indent="-344805">
              <a:lnSpc>
                <a:spcPct val="100000"/>
              </a:lnSpc>
              <a:spcBef>
                <a:spcPts val="9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It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needed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transfer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information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from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</a:t>
            </a:r>
            <a:r>
              <a:rPr sz="2000" dirty="0">
                <a:latin typeface="Microsoft Sans Serif"/>
                <a:cs typeface="Microsoft Sans Serif"/>
              </a:rPr>
              <a:t>computer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another.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Possible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may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involved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in </a:t>
            </a:r>
            <a:r>
              <a:rPr sz="2000" dirty="0">
                <a:latin typeface="Microsoft Sans Serif"/>
                <a:cs typeface="Microsoft Sans Serif"/>
              </a:rPr>
              <a:t>such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transfers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locations, processor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registers,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or </a:t>
            </a:r>
            <a:r>
              <a:rPr sz="2000" dirty="0">
                <a:latin typeface="Microsoft Sans Serif"/>
                <a:cs typeface="Microsoft Sans Serif"/>
              </a:rPr>
              <a:t>registers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 the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I/O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subsystem.</a:t>
            </a:r>
            <a:endParaRPr sz="2000">
              <a:latin typeface="Microsoft Sans Serif"/>
              <a:cs typeface="Microsoft Sans Serif"/>
            </a:endParaRPr>
          </a:p>
          <a:p>
            <a:pPr marL="355600" marR="45085" indent="-343535" algn="just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identified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symbolic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name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standing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its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hardware 	</a:t>
            </a:r>
            <a:r>
              <a:rPr sz="2000" dirty="0">
                <a:latin typeface="Microsoft Sans Serif"/>
                <a:cs typeface="Microsoft Sans Serif"/>
              </a:rPr>
              <a:t>binary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(LOC,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PLACE,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A,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95" dirty="0">
                <a:latin typeface="Microsoft Sans Serif"/>
                <a:cs typeface="Microsoft Sans Serif"/>
              </a:rPr>
              <a:t>VAR2,…),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names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may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be 	</a:t>
            </a:r>
            <a:r>
              <a:rPr sz="2000" dirty="0">
                <a:latin typeface="Microsoft Sans Serif"/>
                <a:cs typeface="Microsoft Sans Serif"/>
              </a:rPr>
              <a:t>R0,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210" dirty="0">
                <a:latin typeface="Microsoft Sans Serif"/>
                <a:cs typeface="Microsoft Sans Serif"/>
              </a:rPr>
              <a:t>R3…,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I/O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names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may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DATAIN,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70" dirty="0">
                <a:latin typeface="Microsoft Sans Serif"/>
                <a:cs typeface="Microsoft Sans Serif"/>
              </a:rPr>
              <a:t>OUTSTATUS…</a:t>
            </a:r>
            <a:endParaRPr sz="2000">
              <a:latin typeface="Microsoft Sans Serif"/>
              <a:cs typeface="Microsoft Sans Serif"/>
            </a:endParaRPr>
          </a:p>
          <a:p>
            <a:pPr marL="344170" marR="734060" indent="-344170" algn="r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44170" algn="l"/>
              </a:tabLst>
            </a:pPr>
            <a:r>
              <a:rPr sz="2000" dirty="0">
                <a:latin typeface="Microsoft Sans Serif"/>
                <a:cs typeface="Microsoft Sans Serif"/>
              </a:rPr>
              <a:t>Contents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denoted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placing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square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brackets</a:t>
            </a:r>
            <a:endParaRPr sz="2000">
              <a:latin typeface="Microsoft Sans Serif"/>
              <a:cs typeface="Microsoft Sans Serif"/>
            </a:endParaRPr>
          </a:p>
          <a:p>
            <a:pPr marR="789940" algn="r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around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name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(R1←[LOC],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R3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←[R1]+[R2])</a:t>
            </a:r>
            <a:endParaRPr sz="2000">
              <a:latin typeface="Microsoft Sans Serif"/>
              <a:cs typeface="Microsoft Sans Serif"/>
            </a:endParaRPr>
          </a:p>
          <a:p>
            <a:pPr marL="356870" marR="5080" indent="-34480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7144384" algn="l"/>
              </a:tabLst>
            </a:pPr>
            <a:r>
              <a:rPr sz="2000" dirty="0">
                <a:latin typeface="Microsoft Sans Serif"/>
                <a:cs typeface="Microsoft Sans Serif"/>
              </a:rPr>
              <a:t>Above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notation is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called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Transfer</a:t>
            </a:r>
            <a:r>
              <a:rPr sz="2000" spc="-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Notation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(RTN)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-</a:t>
            </a:r>
            <a:r>
              <a:rPr sz="2000" dirty="0">
                <a:latin typeface="Microsoft Sans Serif"/>
                <a:cs typeface="Microsoft Sans Serif"/>
              </a:rPr>
              <a:t>	RHS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is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Value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LHS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 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name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where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value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 to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be </a:t>
            </a:r>
            <a:r>
              <a:rPr sz="2000" spc="-10" dirty="0">
                <a:latin typeface="Microsoft Sans Serif"/>
                <a:cs typeface="Microsoft Sans Serif"/>
              </a:rPr>
              <a:t>placed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5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Assembly</a:t>
            </a:r>
            <a:r>
              <a:rPr sz="3200" spc="-55" dirty="0"/>
              <a:t> </a:t>
            </a:r>
            <a:r>
              <a:rPr sz="3200" dirty="0"/>
              <a:t>Language</a:t>
            </a:r>
            <a:r>
              <a:rPr sz="3200" spc="-114" dirty="0"/>
              <a:t> </a:t>
            </a:r>
            <a:r>
              <a:rPr sz="3200" spc="-10" dirty="0"/>
              <a:t>Notation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246454"/>
            <a:ext cx="7950834" cy="3013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We</a:t>
            </a:r>
            <a:r>
              <a:rPr sz="2000" spc="-1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need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another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type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notation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represent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machine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instructions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programs.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this,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i="1" dirty="0">
                <a:latin typeface="Arial"/>
                <a:cs typeface="Arial"/>
              </a:rPr>
              <a:t>assembly</a:t>
            </a:r>
            <a:r>
              <a:rPr sz="2000" i="1" spc="-2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language</a:t>
            </a:r>
            <a:r>
              <a:rPr sz="2000" i="1" spc="30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format.</a:t>
            </a:r>
            <a:endParaRPr sz="2000">
              <a:latin typeface="Arial"/>
              <a:cs typeface="Arial"/>
            </a:endParaRPr>
          </a:p>
          <a:p>
            <a:pPr marL="356870" marR="5080" indent="-344805">
              <a:lnSpc>
                <a:spcPct val="110100"/>
              </a:lnSpc>
              <a:spcBef>
                <a:spcPts val="24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2454275" algn="l"/>
                <a:tab pos="2677160" algn="l"/>
                <a:tab pos="3183890" algn="l"/>
                <a:tab pos="4563745" algn="l"/>
              </a:tabLst>
            </a:pP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example,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 that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causes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transfer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from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memory </a:t>
            </a:r>
            <a:r>
              <a:rPr sz="2000" dirty="0">
                <a:latin typeface="Microsoft Sans Serif"/>
                <a:cs typeface="Microsoft Sans Serif"/>
              </a:rPr>
              <a:t>location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processor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R1,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specified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statement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Move</a:t>
            </a:r>
            <a:r>
              <a:rPr sz="2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LOC,</a:t>
            </a:r>
            <a:r>
              <a:rPr sz="2000" spc="-4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FF0000"/>
                </a:solidFill>
                <a:latin typeface="Microsoft Sans Serif"/>
                <a:cs typeface="Microsoft Sans Serif"/>
              </a:rPr>
              <a:t>R1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2000" spc="-50" dirty="0">
                <a:latin typeface="Microsoft Sans Serif"/>
                <a:cs typeface="Microsoft Sans Serif"/>
              </a:rPr>
              <a:t>(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25" dirty="0">
                <a:latin typeface="Microsoft Sans Serif"/>
                <a:cs typeface="Microsoft Sans Serif"/>
              </a:rPr>
              <a:t>=&gt;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10" dirty="0">
                <a:latin typeface="Microsoft Sans Serif"/>
                <a:cs typeface="Microsoft Sans Serif"/>
              </a:rPr>
              <a:t>R1←[LOC]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50" dirty="0">
                <a:latin typeface="Microsoft Sans Serif"/>
                <a:cs typeface="Microsoft Sans Serif"/>
              </a:rPr>
              <a:t>)</a:t>
            </a:r>
            <a:endParaRPr sz="2000">
              <a:latin typeface="Microsoft Sans Serif"/>
              <a:cs typeface="Microsoft Sans Serif"/>
            </a:endParaRPr>
          </a:p>
          <a:p>
            <a:pPr marL="356870" marR="354965" indent="-34480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adding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two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numbers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contained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processor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R1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R2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placing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their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sum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R3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specified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assembly </a:t>
            </a:r>
            <a:r>
              <a:rPr sz="2000" dirty="0">
                <a:latin typeface="Microsoft Sans Serif"/>
                <a:cs typeface="Microsoft Sans Serif"/>
              </a:rPr>
              <a:t>language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statement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480"/>
              </a:spcBef>
              <a:tabLst>
                <a:tab pos="2625725" algn="l"/>
                <a:tab pos="2847975" algn="l"/>
                <a:tab pos="3283585" algn="l"/>
                <a:tab pos="5147945" algn="l"/>
              </a:tabLst>
            </a:pP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Add</a:t>
            </a:r>
            <a:r>
              <a:rPr sz="2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R1,</a:t>
            </a:r>
            <a:r>
              <a:rPr sz="20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R2, </a:t>
            </a:r>
            <a:r>
              <a:rPr sz="20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R3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2000" spc="-50" dirty="0">
                <a:latin typeface="Microsoft Sans Serif"/>
                <a:cs typeface="Microsoft Sans Serif"/>
              </a:rPr>
              <a:t>(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25" dirty="0">
                <a:latin typeface="Microsoft Sans Serif"/>
                <a:cs typeface="Microsoft Sans Serif"/>
              </a:rPr>
              <a:t>=&gt;</a:t>
            </a:r>
            <a:r>
              <a:rPr sz="2000" dirty="0">
                <a:latin typeface="Microsoft Sans Serif"/>
                <a:cs typeface="Microsoft Sans Serif"/>
              </a:rPr>
              <a:t>	R3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←[R1]+[R2]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50" dirty="0">
                <a:latin typeface="Microsoft Sans Serif"/>
                <a:cs typeface="Microsoft Sans Serif"/>
              </a:rPr>
              <a:t>)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511505"/>
            <a:ext cx="562165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BASIC</a:t>
            </a:r>
            <a:r>
              <a:rPr sz="3200" spc="-125" dirty="0"/>
              <a:t> </a:t>
            </a:r>
            <a:r>
              <a:rPr sz="3200" dirty="0"/>
              <a:t>INSTRUCTION</a:t>
            </a:r>
            <a:r>
              <a:rPr sz="3200" spc="-160" dirty="0"/>
              <a:t> </a:t>
            </a:r>
            <a:r>
              <a:rPr sz="3200" spc="-10" dirty="0"/>
              <a:t>TYPES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60044" y="1260206"/>
            <a:ext cx="8257540" cy="307530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58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5754370" algn="l"/>
              </a:tabLst>
            </a:pPr>
            <a:r>
              <a:rPr sz="2000" dirty="0">
                <a:latin typeface="Microsoft Sans Serif"/>
                <a:cs typeface="Microsoft Sans Serif"/>
              </a:rPr>
              <a:t>Consider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Operation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adding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two</a:t>
            </a:r>
            <a:r>
              <a:rPr sz="2000" spc="-10" dirty="0">
                <a:latin typeface="Microsoft Sans Serif"/>
                <a:cs typeface="Microsoft Sans Serif"/>
              </a:rPr>
              <a:t> numbers</a:t>
            </a:r>
            <a:r>
              <a:rPr sz="2000" dirty="0">
                <a:latin typeface="Microsoft Sans Serif"/>
                <a:cs typeface="Microsoft Sans Serif"/>
              </a:rPr>
              <a:t>	C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=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 +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B</a:t>
            </a:r>
            <a:endParaRPr sz="2000">
              <a:latin typeface="Microsoft Sans Serif"/>
              <a:cs typeface="Microsoft Sans Serif"/>
            </a:endParaRPr>
          </a:p>
          <a:p>
            <a:pPr marL="363220">
              <a:lnSpc>
                <a:spcPct val="100000"/>
              </a:lnSpc>
              <a:spcBef>
                <a:spcPts val="480"/>
              </a:spcBef>
              <a:tabLst>
                <a:tab pos="3263265" algn="l"/>
              </a:tabLst>
            </a:pPr>
            <a:r>
              <a:rPr sz="2000" dirty="0">
                <a:latin typeface="Microsoft Sans Serif"/>
                <a:cs typeface="Microsoft Sans Serif"/>
              </a:rPr>
              <a:t>meaning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above </a:t>
            </a:r>
            <a:r>
              <a:rPr sz="2000" spc="-25" dirty="0">
                <a:latin typeface="Microsoft Sans Serif"/>
                <a:cs typeface="Microsoft Sans Serif"/>
              </a:rPr>
              <a:t>is</a:t>
            </a:r>
            <a:r>
              <a:rPr sz="2000" dirty="0">
                <a:latin typeface="Microsoft Sans Serif"/>
                <a:cs typeface="Microsoft Sans Serif"/>
              </a:rPr>
              <a:t>	C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←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[A] +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[B]</a:t>
            </a:r>
            <a:endParaRPr sz="2000">
              <a:latin typeface="Microsoft Sans Serif"/>
              <a:cs typeface="Microsoft Sans Serif"/>
            </a:endParaRPr>
          </a:p>
          <a:p>
            <a:pPr marL="356870" marR="5080" indent="-344805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6735445" algn="l"/>
              </a:tabLst>
            </a:pPr>
            <a:r>
              <a:rPr sz="2000" dirty="0">
                <a:latin typeface="Microsoft Sans Serif"/>
                <a:cs typeface="Microsoft Sans Serif"/>
              </a:rPr>
              <a:t>Assume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this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action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performed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single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instruction,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where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A, </a:t>
            </a:r>
            <a:r>
              <a:rPr sz="2000" dirty="0">
                <a:latin typeface="Microsoft Sans Serif"/>
                <a:cs typeface="Microsoft Sans Serif"/>
              </a:rPr>
              <a:t>B,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10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addresses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three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operands then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three </a:t>
            </a:r>
            <a:r>
              <a:rPr sz="2000" b="1" i="1" dirty="0">
                <a:latin typeface="Arial"/>
                <a:cs typeface="Arial"/>
              </a:rPr>
              <a:t>address</a:t>
            </a:r>
            <a:r>
              <a:rPr sz="2000" b="1" i="1" spc="-70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represented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symbolically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as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Add</a:t>
            </a:r>
            <a:r>
              <a:rPr sz="2000" spc="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A,</a:t>
            </a:r>
            <a:r>
              <a:rPr sz="20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B,</a:t>
            </a:r>
            <a:r>
              <a:rPr sz="2000" spc="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C</a:t>
            </a:r>
            <a:endParaRPr sz="2000">
              <a:latin typeface="Microsoft Sans Serif"/>
              <a:cs typeface="Microsoft Sans Serif"/>
            </a:endParaRPr>
          </a:p>
          <a:p>
            <a:pPr marL="356870" marR="142240" indent="-34480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Operands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called 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source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operands,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called </a:t>
            </a:r>
            <a:r>
              <a:rPr sz="2000" spc="-25" dirty="0">
                <a:latin typeface="Microsoft Sans Serif"/>
                <a:cs typeface="Microsoft Sans Serif"/>
              </a:rPr>
              <a:t>the </a:t>
            </a:r>
            <a:r>
              <a:rPr sz="2000" dirty="0">
                <a:latin typeface="Microsoft Sans Serif"/>
                <a:cs typeface="Microsoft Sans Serif"/>
              </a:rPr>
              <a:t>destination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operation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performed</a:t>
            </a:r>
            <a:r>
              <a:rPr sz="2000" spc="-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</a:t>
            </a:r>
            <a:r>
              <a:rPr sz="2000" dirty="0">
                <a:latin typeface="Microsoft Sans Serif"/>
                <a:cs typeface="Microsoft Sans Serif"/>
              </a:rPr>
              <a:t>operands.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general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this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type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format.</a:t>
            </a:r>
            <a:endParaRPr sz="2000">
              <a:latin typeface="Microsoft Sans Serif"/>
              <a:cs typeface="Microsoft Sans Serif"/>
            </a:endParaRPr>
          </a:p>
          <a:p>
            <a:pPr marL="292735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Operation</a:t>
            </a:r>
            <a:r>
              <a:rPr sz="2000" spc="-4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Source1,</a:t>
            </a:r>
            <a:r>
              <a:rPr sz="20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Source</a:t>
            </a:r>
            <a:r>
              <a:rPr sz="2000" spc="-3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C00000"/>
                </a:solidFill>
                <a:latin typeface="Microsoft Sans Serif"/>
                <a:cs typeface="Microsoft Sans Serif"/>
              </a:rPr>
              <a:t>2,</a:t>
            </a:r>
            <a:r>
              <a:rPr sz="2000" spc="-3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Destination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588391"/>
            <a:ext cx="562356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dirty="0"/>
              <a:t>BASIC</a:t>
            </a:r>
            <a:r>
              <a:rPr sz="3200" spc="-110" dirty="0"/>
              <a:t> </a:t>
            </a:r>
            <a:r>
              <a:rPr sz="3200" dirty="0"/>
              <a:t>INSTRUCTION</a:t>
            </a:r>
            <a:r>
              <a:rPr sz="3200" spc="-145" dirty="0"/>
              <a:t> </a:t>
            </a:r>
            <a:r>
              <a:rPr sz="3200" spc="-10" dirty="0"/>
              <a:t>TYPES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60044" y="1322654"/>
            <a:ext cx="8105775" cy="3317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If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k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bits are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needed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specify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each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operand,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encoded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form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above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must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contain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3k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bits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for </a:t>
            </a:r>
            <a:r>
              <a:rPr sz="2000" dirty="0">
                <a:latin typeface="Microsoft Sans Serif"/>
                <a:cs typeface="Microsoft Sans Serif"/>
              </a:rPr>
              <a:t>addressing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purposes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addition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bits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needed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denote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Add </a:t>
            </a:r>
            <a:r>
              <a:rPr sz="2000" spc="-10" dirty="0">
                <a:latin typeface="Microsoft Sans Serif"/>
                <a:cs typeface="Microsoft Sans Serif"/>
              </a:rPr>
              <a:t>operation.</a:t>
            </a:r>
            <a:endParaRPr sz="2000">
              <a:latin typeface="Microsoft Sans Serif"/>
              <a:cs typeface="Microsoft Sans Serif"/>
            </a:endParaRPr>
          </a:p>
          <a:p>
            <a:pPr marL="356870" marR="147955" indent="-344805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An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alternative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approach is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sequence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simpler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instructions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same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task,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with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each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having only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or </a:t>
            </a:r>
            <a:r>
              <a:rPr sz="2000" dirty="0">
                <a:latin typeface="Microsoft Sans Serif"/>
                <a:cs typeface="Microsoft Sans Serif"/>
              </a:rPr>
              <a:t>two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operands.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Suppose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two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form</a:t>
            </a:r>
            <a:endParaRPr sz="2000">
              <a:latin typeface="Microsoft Sans Serif"/>
              <a:cs typeface="Microsoft Sans Serif"/>
            </a:endParaRPr>
          </a:p>
          <a:p>
            <a:pPr marL="927100">
              <a:lnSpc>
                <a:spcPct val="100000"/>
              </a:lnSpc>
              <a:spcBef>
                <a:spcPts val="480"/>
              </a:spcBef>
              <a:tabLst>
                <a:tab pos="2319020" algn="l"/>
                <a:tab pos="3333115" algn="l"/>
              </a:tabLst>
            </a:pPr>
            <a:r>
              <a:rPr sz="2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Operation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2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Source,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2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Destination</a:t>
            </a:r>
            <a:endParaRPr sz="2000">
              <a:latin typeface="Microsoft Sans Serif"/>
              <a:cs typeface="Microsoft Sans Serif"/>
            </a:endParaRPr>
          </a:p>
          <a:p>
            <a:pPr marL="363220">
              <a:lnSpc>
                <a:spcPct val="100000"/>
              </a:lnSpc>
              <a:spcBef>
                <a:spcPts val="480"/>
              </a:spcBef>
              <a:tabLst>
                <a:tab pos="2011680" algn="l"/>
                <a:tab pos="5828665" algn="l"/>
                <a:tab pos="6492875" algn="l"/>
              </a:tabLst>
            </a:pP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available,</a:t>
            </a:r>
            <a:r>
              <a:rPr sz="2000" dirty="0">
                <a:latin typeface="Microsoft Sans Serif"/>
                <a:cs typeface="Microsoft Sans Serif"/>
              </a:rPr>
              <a:t>	An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this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type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is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25" dirty="0">
                <a:latin typeface="Microsoft Sans Serif"/>
                <a:cs typeface="Microsoft Sans Serif"/>
              </a:rPr>
              <a:t>Add</a:t>
            </a:r>
            <a:r>
              <a:rPr sz="2000" dirty="0">
                <a:latin typeface="Microsoft Sans Serif"/>
                <a:cs typeface="Microsoft Sans Serif"/>
              </a:rPr>
              <a:t>	A,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B</a:t>
            </a:r>
            <a:endParaRPr sz="2000">
              <a:latin typeface="Microsoft Sans Serif"/>
              <a:cs typeface="Microsoft Sans Serif"/>
            </a:endParaRPr>
          </a:p>
          <a:p>
            <a:pPr marL="289560">
              <a:lnSpc>
                <a:spcPct val="100000"/>
              </a:lnSpc>
              <a:spcBef>
                <a:spcPts val="484"/>
              </a:spcBef>
              <a:tabLst>
                <a:tab pos="3896360" algn="l"/>
              </a:tabLst>
            </a:pPr>
            <a:r>
              <a:rPr sz="2000" dirty="0">
                <a:latin typeface="Microsoft Sans Serif"/>
                <a:cs typeface="Microsoft Sans Serif"/>
              </a:rPr>
              <a:t>Which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performs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operation</a:t>
            </a:r>
            <a:r>
              <a:rPr sz="2000" dirty="0">
                <a:latin typeface="Microsoft Sans Serif"/>
                <a:cs typeface="Microsoft Sans Serif"/>
              </a:rPr>
              <a:t>	B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←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[A] +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[B].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3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BASIC</a:t>
            </a:r>
            <a:r>
              <a:rPr sz="3200" spc="-125" dirty="0"/>
              <a:t> </a:t>
            </a:r>
            <a:r>
              <a:rPr sz="3200" dirty="0"/>
              <a:t>INSTRUCTION</a:t>
            </a:r>
            <a:r>
              <a:rPr sz="3200" spc="-160" dirty="0"/>
              <a:t> </a:t>
            </a:r>
            <a:r>
              <a:rPr sz="3200" spc="-10" dirty="0"/>
              <a:t>TYPES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60044" y="941958"/>
            <a:ext cx="8056245" cy="40493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5244" indent="-344805">
              <a:lnSpc>
                <a:spcPct val="100000"/>
              </a:lnSpc>
              <a:spcBef>
                <a:spcPts val="9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single </a:t>
            </a:r>
            <a:r>
              <a:rPr sz="2000" spc="-20" dirty="0">
                <a:latin typeface="Microsoft Sans Serif"/>
                <a:cs typeface="Microsoft Sans Serif"/>
              </a:rPr>
              <a:t>two-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 cannot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used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solve 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original </a:t>
            </a:r>
            <a:r>
              <a:rPr sz="2000" dirty="0">
                <a:latin typeface="Microsoft Sans Serif"/>
                <a:cs typeface="Microsoft Sans Serif"/>
              </a:rPr>
              <a:t>problem,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which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contents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locations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B,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without </a:t>
            </a:r>
            <a:r>
              <a:rPr sz="2000" dirty="0">
                <a:latin typeface="Microsoft Sans Serif"/>
                <a:cs typeface="Microsoft Sans Serif"/>
              </a:rPr>
              <a:t>destroying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either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them,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place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sum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C.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problem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solved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using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another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two-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instruction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copies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contents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10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into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another.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Move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B,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C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latin typeface="Microsoft Sans Serif"/>
                <a:cs typeface="Microsoft Sans Serif"/>
              </a:rPr>
              <a:t>Which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performs</a:t>
            </a:r>
            <a:r>
              <a:rPr sz="2000" spc="-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operations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←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[B],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leaving</a:t>
            </a:r>
            <a:r>
              <a:rPr sz="2000" spc="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contents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of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location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unchanged.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operation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←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[A] +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[B]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performed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executing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two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instruction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sequence</a:t>
            </a:r>
            <a:endParaRPr sz="2000">
              <a:latin typeface="Microsoft Sans Serif"/>
              <a:cs typeface="Microsoft Sans Serif"/>
            </a:endParaRPr>
          </a:p>
          <a:p>
            <a:pPr marL="927100">
              <a:lnSpc>
                <a:spcPct val="100000"/>
              </a:lnSpc>
              <a:spcBef>
                <a:spcPts val="484"/>
              </a:spcBef>
              <a:tabLst>
                <a:tab pos="184150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Move</a:t>
            </a:r>
            <a:r>
              <a:rPr sz="2000" dirty="0">
                <a:latin typeface="Microsoft Sans Serif"/>
                <a:cs typeface="Microsoft Sans Serif"/>
              </a:rPr>
              <a:t>	B,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C</a:t>
            </a:r>
            <a:endParaRPr sz="2000">
              <a:latin typeface="Microsoft Sans Serif"/>
              <a:cs typeface="Microsoft Sans Serif"/>
            </a:endParaRPr>
          </a:p>
          <a:p>
            <a:pPr marL="927100">
              <a:lnSpc>
                <a:spcPct val="100000"/>
              </a:lnSpc>
              <a:spcBef>
                <a:spcPts val="475"/>
              </a:spcBef>
              <a:tabLst>
                <a:tab pos="184150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Add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25" dirty="0">
                <a:latin typeface="Microsoft Sans Serif"/>
                <a:cs typeface="Microsoft Sans Serif"/>
              </a:rPr>
              <a:t>A,C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511505"/>
            <a:ext cx="562165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BASIC</a:t>
            </a:r>
            <a:r>
              <a:rPr sz="3200" spc="-125" dirty="0"/>
              <a:t> </a:t>
            </a:r>
            <a:r>
              <a:rPr sz="3200" dirty="0"/>
              <a:t>INSTRUCTION</a:t>
            </a:r>
            <a:r>
              <a:rPr sz="3200" spc="-160" dirty="0"/>
              <a:t> </a:t>
            </a:r>
            <a:r>
              <a:rPr sz="3200" spc="-10" dirty="0"/>
              <a:t>TYPES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60044" y="1307414"/>
            <a:ext cx="7769225" cy="4415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Sometimes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even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two-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will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not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fit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into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word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usual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 lengths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sizes.</a:t>
            </a:r>
            <a:endParaRPr sz="2000">
              <a:latin typeface="Microsoft Sans Serif"/>
              <a:cs typeface="Microsoft Sans Serif"/>
            </a:endParaRPr>
          </a:p>
          <a:p>
            <a:pPr marL="356870" marR="49530" indent="-34480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Another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possibility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have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machine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specify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only </a:t>
            </a:r>
            <a:r>
              <a:rPr sz="2000" dirty="0">
                <a:latin typeface="Microsoft Sans Serif"/>
                <a:cs typeface="Microsoft Sans Serif"/>
              </a:rPr>
              <a:t>one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10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operand,.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When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second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required,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it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is </a:t>
            </a:r>
            <a:r>
              <a:rPr sz="2000" dirty="0">
                <a:latin typeface="Microsoft Sans Serif"/>
                <a:cs typeface="Microsoft Sans Serif"/>
              </a:rPr>
              <a:t>understood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implicitly</a:t>
            </a:r>
            <a:r>
              <a:rPr sz="20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to</a:t>
            </a:r>
            <a:r>
              <a:rPr sz="2000" spc="-3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be</a:t>
            </a:r>
            <a:r>
              <a:rPr sz="20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in</a:t>
            </a:r>
            <a:r>
              <a:rPr sz="2000" spc="-1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a</a:t>
            </a:r>
            <a:r>
              <a:rPr sz="2000" spc="-3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unique</a:t>
            </a:r>
            <a:r>
              <a:rPr sz="2000" spc="2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location</a:t>
            </a:r>
            <a:r>
              <a:rPr sz="2000" spc="-10" dirty="0">
                <a:latin typeface="Microsoft Sans Serif"/>
                <a:cs typeface="Microsoft Sans Serif"/>
              </a:rPr>
              <a:t>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processor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called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accumulator</a:t>
            </a:r>
            <a:r>
              <a:rPr sz="2000" spc="-6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 used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this </a:t>
            </a:r>
            <a:r>
              <a:rPr sz="2000" spc="-10" dirty="0">
                <a:latin typeface="Microsoft Sans Serif"/>
                <a:cs typeface="Microsoft Sans Serif"/>
              </a:rPr>
              <a:t>purpose.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1554480" algn="l"/>
                <a:tab pos="2511425" algn="l"/>
                <a:tab pos="3449320" algn="l"/>
                <a:tab pos="456120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Example:</a:t>
            </a:r>
            <a:r>
              <a:rPr sz="2000" dirty="0">
                <a:latin typeface="Microsoft Sans Serif"/>
                <a:cs typeface="Microsoft Sans Serif"/>
              </a:rPr>
              <a:t>	1) </a:t>
            </a:r>
            <a:r>
              <a:rPr sz="2000" spc="-25" dirty="0">
                <a:latin typeface="Microsoft Sans Serif"/>
                <a:cs typeface="Microsoft Sans Serif"/>
              </a:rPr>
              <a:t>Add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50" dirty="0">
                <a:latin typeface="Microsoft Sans Serif"/>
                <a:cs typeface="Microsoft Sans Serif"/>
              </a:rPr>
              <a:t>A</a:t>
            </a:r>
            <a:r>
              <a:rPr sz="2000" dirty="0">
                <a:latin typeface="Microsoft Sans Serif"/>
                <a:cs typeface="Microsoft Sans Serif"/>
              </a:rPr>
              <a:t>	2) </a:t>
            </a:r>
            <a:r>
              <a:rPr sz="2000" spc="-10" dirty="0">
                <a:latin typeface="Microsoft Sans Serif"/>
                <a:cs typeface="Microsoft Sans Serif"/>
              </a:rPr>
              <a:t>Store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50" dirty="0">
                <a:latin typeface="Microsoft Sans Serif"/>
                <a:cs typeface="Microsoft Sans Serif"/>
              </a:rPr>
              <a:t>A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Using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only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one-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operation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C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←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[A]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+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[B] can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performed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executing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sequence </a:t>
            </a:r>
            <a:r>
              <a:rPr sz="2000" spc="-25" dirty="0">
                <a:latin typeface="Microsoft Sans Serif"/>
                <a:cs typeface="Microsoft Sans Serif"/>
              </a:rPr>
              <a:t>of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Microsoft Sans Serif"/>
                <a:cs typeface="Microsoft Sans Serif"/>
              </a:rPr>
              <a:t>instructions</a:t>
            </a:r>
            <a:endParaRPr sz="2000">
              <a:latin typeface="Microsoft Sans Serif"/>
              <a:cs typeface="Microsoft Sans Serif"/>
            </a:endParaRPr>
          </a:p>
          <a:p>
            <a:pPr marL="927100">
              <a:lnSpc>
                <a:spcPct val="100000"/>
              </a:lnSpc>
              <a:spcBef>
                <a:spcPts val="480"/>
              </a:spcBef>
              <a:tabLst>
                <a:tab pos="184150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Load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50" dirty="0">
                <a:latin typeface="Microsoft Sans Serif"/>
                <a:cs typeface="Microsoft Sans Serif"/>
              </a:rPr>
              <a:t>A</a:t>
            </a:r>
            <a:endParaRPr sz="2000">
              <a:latin typeface="Microsoft Sans Serif"/>
              <a:cs typeface="Microsoft Sans Serif"/>
            </a:endParaRPr>
          </a:p>
          <a:p>
            <a:pPr marL="927100">
              <a:lnSpc>
                <a:spcPct val="100000"/>
              </a:lnSpc>
              <a:spcBef>
                <a:spcPts val="480"/>
              </a:spcBef>
              <a:tabLst>
                <a:tab pos="184150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Add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50" dirty="0">
                <a:latin typeface="Microsoft Sans Serif"/>
                <a:cs typeface="Microsoft Sans Serif"/>
              </a:rPr>
              <a:t>B</a:t>
            </a:r>
            <a:endParaRPr sz="2000">
              <a:latin typeface="Microsoft Sans Serif"/>
              <a:cs typeface="Microsoft Sans Serif"/>
            </a:endParaRPr>
          </a:p>
          <a:p>
            <a:pPr marL="927100">
              <a:lnSpc>
                <a:spcPct val="100000"/>
              </a:lnSpc>
              <a:spcBef>
                <a:spcPts val="484"/>
              </a:spcBef>
              <a:tabLst>
                <a:tab pos="184150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Store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50" dirty="0">
                <a:latin typeface="Microsoft Sans Serif"/>
                <a:cs typeface="Microsoft Sans Serif"/>
              </a:rPr>
              <a:t>C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-21589"/>
            <a:ext cx="169545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10" dirty="0"/>
              <a:t>Exercise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677" y="3886206"/>
            <a:ext cx="8527552" cy="106667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8739" y="505015"/>
            <a:ext cx="8681085" cy="3726179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703580" indent="-462280" algn="just">
              <a:lnSpc>
                <a:spcPct val="100000"/>
              </a:lnSpc>
              <a:spcBef>
                <a:spcPts val="535"/>
              </a:spcBef>
              <a:buClr>
                <a:srgbClr val="330066"/>
              </a:buClr>
              <a:buSzPct val="69444"/>
              <a:buAutoNum type="arabicPeriod"/>
              <a:tabLst>
                <a:tab pos="703580" algn="l"/>
              </a:tabLst>
            </a:pPr>
            <a:r>
              <a:rPr sz="1800" dirty="0">
                <a:latin typeface="Microsoft Sans Serif"/>
                <a:cs typeface="Microsoft Sans Serif"/>
              </a:rPr>
              <a:t>Mention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four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types of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operations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performed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by instructions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10" dirty="0">
                <a:latin typeface="Microsoft Sans Serif"/>
                <a:cs typeface="Microsoft Sans Serif"/>
              </a:rPr>
              <a:t> computer.</a:t>
            </a:r>
            <a:endParaRPr sz="1800">
              <a:latin typeface="Microsoft Sans Serif"/>
              <a:cs typeface="Microsoft Sans Serif"/>
            </a:endParaRPr>
          </a:p>
          <a:p>
            <a:pPr marL="703580" indent="-462280" algn="just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AutoNum type="arabicPeriod"/>
              <a:tabLst>
                <a:tab pos="703580" algn="l"/>
              </a:tabLst>
            </a:pPr>
            <a:r>
              <a:rPr sz="1800" dirty="0">
                <a:latin typeface="Microsoft Sans Serif"/>
                <a:cs typeface="Microsoft Sans Serif"/>
              </a:rPr>
              <a:t>Explain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with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basic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types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 instruction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formats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carry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out C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←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[A]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+ </a:t>
            </a:r>
            <a:r>
              <a:rPr sz="1800" spc="-25" dirty="0">
                <a:latin typeface="Microsoft Sans Serif"/>
                <a:cs typeface="Microsoft Sans Serif"/>
              </a:rPr>
              <a:t>[B]</a:t>
            </a:r>
            <a:endParaRPr sz="1800">
              <a:latin typeface="Microsoft Sans Serif"/>
              <a:cs typeface="Microsoft Sans Serif"/>
            </a:endParaRPr>
          </a:p>
          <a:p>
            <a:pPr marL="698500" marR="197485" indent="-457834" algn="just">
              <a:lnSpc>
                <a:spcPct val="100000"/>
              </a:lnSpc>
              <a:spcBef>
                <a:spcPts val="434"/>
              </a:spcBef>
              <a:buSzPct val="69444"/>
              <a:buAutoNum type="arabicPeriod"/>
              <a:tabLst>
                <a:tab pos="698500" algn="l"/>
                <a:tab pos="702945" algn="l"/>
              </a:tabLst>
            </a:pPr>
            <a:r>
              <a:rPr sz="1800" dirty="0">
                <a:solidFill>
                  <a:srgbClr val="330066"/>
                </a:solidFill>
                <a:latin typeface="Microsoft Sans Serif"/>
                <a:cs typeface="Microsoft Sans Serif"/>
              </a:rPr>
              <a:t>	</a:t>
            </a:r>
            <a:r>
              <a:rPr sz="1800" dirty="0">
                <a:latin typeface="Microsoft Sans Serif"/>
                <a:cs typeface="Microsoft Sans Serif"/>
              </a:rPr>
              <a:t>Show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how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operation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C=A+B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can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implemented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 single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accumulator </a:t>
            </a:r>
            <a:r>
              <a:rPr sz="1800" dirty="0">
                <a:latin typeface="Microsoft Sans Serif"/>
                <a:cs typeface="Microsoft Sans Serif"/>
              </a:rPr>
              <a:t>computer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by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a)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Three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address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instruction</a:t>
            </a:r>
            <a:r>
              <a:rPr sz="1800" spc="4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b) Two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address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instruction</a:t>
            </a:r>
            <a:r>
              <a:rPr sz="1800" spc="4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c)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One </a:t>
            </a:r>
            <a:r>
              <a:rPr sz="1800" dirty="0">
                <a:latin typeface="Microsoft Sans Serif"/>
                <a:cs typeface="Microsoft Sans Serif"/>
              </a:rPr>
              <a:t>address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instruction</a:t>
            </a:r>
            <a:endParaRPr sz="1800">
              <a:latin typeface="Microsoft Sans Serif"/>
              <a:cs typeface="Microsoft Sans Serif"/>
            </a:endParaRPr>
          </a:p>
          <a:p>
            <a:pPr marL="585470" marR="146685" indent="-281305" algn="just">
              <a:lnSpc>
                <a:spcPct val="100000"/>
              </a:lnSpc>
              <a:spcBef>
                <a:spcPts val="434"/>
              </a:spcBef>
            </a:pPr>
            <a:r>
              <a:rPr sz="1800" dirty="0">
                <a:latin typeface="Microsoft Sans Serif"/>
                <a:cs typeface="Microsoft Sans Serif"/>
              </a:rPr>
              <a:t>Ans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for (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):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Using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only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one-address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instructions,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operation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←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[A]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+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[B]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can </a:t>
            </a:r>
            <a:r>
              <a:rPr sz="1800" dirty="0">
                <a:latin typeface="Microsoft Sans Serif"/>
                <a:cs typeface="Microsoft Sans Serif"/>
              </a:rPr>
              <a:t>be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performed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by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executing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sequence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instructions</a:t>
            </a:r>
            <a:endParaRPr sz="1800">
              <a:latin typeface="Microsoft Sans Serif"/>
              <a:cs typeface="Microsoft Sans Serif"/>
            </a:endParaRPr>
          </a:p>
          <a:p>
            <a:pPr marL="1155700">
              <a:lnSpc>
                <a:spcPct val="100000"/>
              </a:lnSpc>
              <a:spcBef>
                <a:spcPts val="430"/>
              </a:spcBef>
              <a:tabLst>
                <a:tab pos="2070100" algn="l"/>
              </a:tabLst>
            </a:pPr>
            <a:r>
              <a:rPr sz="1800" spc="-20" dirty="0">
                <a:latin typeface="Microsoft Sans Serif"/>
                <a:cs typeface="Microsoft Sans Serif"/>
              </a:rPr>
              <a:t>Load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50" dirty="0">
                <a:latin typeface="Microsoft Sans Serif"/>
                <a:cs typeface="Microsoft Sans Serif"/>
              </a:rPr>
              <a:t>A</a:t>
            </a:r>
            <a:endParaRPr sz="1800">
              <a:latin typeface="Microsoft Sans Serif"/>
              <a:cs typeface="Microsoft Sans Serif"/>
            </a:endParaRPr>
          </a:p>
          <a:p>
            <a:pPr marL="1155700">
              <a:lnSpc>
                <a:spcPct val="100000"/>
              </a:lnSpc>
              <a:spcBef>
                <a:spcPts val="434"/>
              </a:spcBef>
              <a:tabLst>
                <a:tab pos="2070100" algn="l"/>
              </a:tabLst>
            </a:pPr>
            <a:r>
              <a:rPr sz="1800" spc="-25" dirty="0">
                <a:latin typeface="Microsoft Sans Serif"/>
                <a:cs typeface="Microsoft Sans Serif"/>
              </a:rPr>
              <a:t>Add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50" dirty="0">
                <a:latin typeface="Microsoft Sans Serif"/>
                <a:cs typeface="Microsoft Sans Serif"/>
              </a:rPr>
              <a:t>B</a:t>
            </a:r>
            <a:endParaRPr sz="1800">
              <a:latin typeface="Microsoft Sans Serif"/>
              <a:cs typeface="Microsoft Sans Serif"/>
            </a:endParaRPr>
          </a:p>
          <a:p>
            <a:pPr marL="1155700">
              <a:lnSpc>
                <a:spcPct val="100000"/>
              </a:lnSpc>
              <a:spcBef>
                <a:spcPts val="434"/>
              </a:spcBef>
              <a:tabLst>
                <a:tab pos="2070100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Store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50" dirty="0">
                <a:latin typeface="Microsoft Sans Serif"/>
                <a:cs typeface="Microsoft Sans Serif"/>
              </a:rPr>
              <a:t>C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b="1" spc="-25" dirty="0">
                <a:solidFill>
                  <a:srgbClr val="330066"/>
                </a:solidFill>
                <a:latin typeface="Arial"/>
                <a:cs typeface="Arial"/>
              </a:rPr>
              <a:t>4.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3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CPU</a:t>
            </a:r>
            <a:r>
              <a:rPr sz="3200" spc="-50" dirty="0"/>
              <a:t> </a:t>
            </a:r>
            <a:r>
              <a:rPr sz="3200" spc="-10" dirty="0"/>
              <a:t>Organization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60044" y="1551432"/>
            <a:ext cx="7726680" cy="353885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6870" algn="l"/>
              </a:tabLst>
            </a:pPr>
            <a:r>
              <a:rPr sz="2400" dirty="0">
                <a:latin typeface="Microsoft Sans Serif"/>
                <a:cs typeface="Microsoft Sans Serif"/>
              </a:rPr>
              <a:t>Single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Accumulator</a:t>
            </a:r>
            <a:endParaRPr sz="2400">
              <a:latin typeface="Microsoft Sans Serif"/>
              <a:cs typeface="Microsoft Sans Serif"/>
            </a:endParaRPr>
          </a:p>
          <a:p>
            <a:pPr marL="704215" lvl="1" indent="-347345">
              <a:lnSpc>
                <a:spcPct val="100000"/>
              </a:lnSpc>
              <a:spcBef>
                <a:spcPts val="58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Microsoft Sans Serif"/>
                <a:cs typeface="Microsoft Sans Serif"/>
              </a:rPr>
              <a:t>Result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usually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goes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to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the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Accumulator</a:t>
            </a:r>
            <a:endParaRPr sz="2400">
              <a:latin typeface="Microsoft Sans Serif"/>
              <a:cs typeface="Microsoft Sans Serif"/>
            </a:endParaRPr>
          </a:p>
          <a:p>
            <a:pPr marL="704215" lvl="1" indent="-347345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Microsoft Sans Serif"/>
                <a:cs typeface="Microsoft Sans Serif"/>
              </a:rPr>
              <a:t>Accumulator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has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to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be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saved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to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memory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quite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often</a:t>
            </a:r>
            <a:endParaRPr sz="24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6870" algn="l"/>
              </a:tabLst>
            </a:pPr>
            <a:r>
              <a:rPr sz="2400" dirty="0">
                <a:latin typeface="Microsoft Sans Serif"/>
                <a:cs typeface="Microsoft Sans Serif"/>
              </a:rPr>
              <a:t>General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Register</a:t>
            </a:r>
            <a:endParaRPr sz="2400">
              <a:latin typeface="Microsoft Sans Serif"/>
              <a:cs typeface="Microsoft Sans Serif"/>
            </a:endParaRPr>
          </a:p>
          <a:p>
            <a:pPr marL="704215" lvl="1" indent="-347345">
              <a:lnSpc>
                <a:spcPct val="100000"/>
              </a:lnSpc>
              <a:spcBef>
                <a:spcPts val="58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Microsoft Sans Serif"/>
                <a:cs typeface="Microsoft Sans Serif"/>
              </a:rPr>
              <a:t>Registers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hold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operands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thus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reduce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memory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traffic</a:t>
            </a:r>
            <a:endParaRPr sz="2400">
              <a:latin typeface="Microsoft Sans Serif"/>
              <a:cs typeface="Microsoft Sans Serif"/>
            </a:endParaRPr>
          </a:p>
          <a:p>
            <a:pPr marL="704215" lvl="1" indent="-347345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Microsoft Sans Serif"/>
                <a:cs typeface="Microsoft Sans Serif"/>
              </a:rPr>
              <a:t>Register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bookkeeping</a:t>
            </a:r>
            <a:endParaRPr sz="24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6870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Stack</a:t>
            </a:r>
            <a:endParaRPr sz="2400">
              <a:latin typeface="Microsoft Sans Serif"/>
              <a:cs typeface="Microsoft Sans Serif"/>
            </a:endParaRPr>
          </a:p>
          <a:p>
            <a:pPr marL="704215" lvl="1" indent="-347345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Microsoft Sans Serif"/>
                <a:cs typeface="Microsoft Sans Serif"/>
              </a:rPr>
              <a:t>Operands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and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result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are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always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in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the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stack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Instruction</a:t>
            </a:r>
            <a:r>
              <a:rPr sz="3200" spc="-95" dirty="0"/>
              <a:t> </a:t>
            </a:r>
            <a:r>
              <a:rPr sz="3200" spc="-10" dirty="0"/>
              <a:t>Formats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60044" y="1180863"/>
            <a:ext cx="4330065" cy="216725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58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6870" algn="l"/>
              </a:tabLst>
            </a:pPr>
            <a:r>
              <a:rPr sz="2600" spc="-20" dirty="0">
                <a:latin typeface="Microsoft Sans Serif"/>
                <a:cs typeface="Microsoft Sans Serif"/>
              </a:rPr>
              <a:t>Three-</a:t>
            </a:r>
            <a:r>
              <a:rPr sz="2600" dirty="0">
                <a:latin typeface="Microsoft Sans Serif"/>
                <a:cs typeface="Microsoft Sans Serif"/>
              </a:rPr>
              <a:t>Address</a:t>
            </a:r>
            <a:r>
              <a:rPr sz="2600" spc="-10" dirty="0">
                <a:latin typeface="Microsoft Sans Serif"/>
                <a:cs typeface="Microsoft Sans Serif"/>
              </a:rPr>
              <a:t> Instructions</a:t>
            </a:r>
            <a:endParaRPr sz="2600">
              <a:latin typeface="Microsoft Sans Serif"/>
              <a:cs typeface="Microsoft Sans Serif"/>
            </a:endParaRPr>
          </a:p>
          <a:p>
            <a:pPr marL="704215" lvl="1" indent="-347345">
              <a:lnSpc>
                <a:spcPct val="100000"/>
              </a:lnSpc>
              <a:spcBef>
                <a:spcPts val="42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  <a:tab pos="1920875" algn="l"/>
              </a:tabLst>
            </a:pPr>
            <a:r>
              <a:rPr sz="2200" spc="-25" dirty="0">
                <a:latin typeface="Microsoft Sans Serif"/>
                <a:cs typeface="Microsoft Sans Serif"/>
              </a:rPr>
              <a:t>ADD</a:t>
            </a:r>
            <a:r>
              <a:rPr sz="2200" dirty="0">
                <a:latin typeface="Microsoft Sans Serif"/>
                <a:cs typeface="Microsoft Sans Serif"/>
              </a:rPr>
              <a:t>	R2,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R3,R1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4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6870" algn="l"/>
              </a:tabLst>
            </a:pPr>
            <a:r>
              <a:rPr sz="2600" spc="-20" dirty="0">
                <a:latin typeface="Microsoft Sans Serif"/>
                <a:cs typeface="Microsoft Sans Serif"/>
              </a:rPr>
              <a:t>Two-</a:t>
            </a:r>
            <a:r>
              <a:rPr sz="2600" dirty="0">
                <a:latin typeface="Microsoft Sans Serif"/>
                <a:cs typeface="Microsoft Sans Serif"/>
              </a:rPr>
              <a:t>Address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Instructions</a:t>
            </a:r>
            <a:endParaRPr sz="2600">
              <a:latin typeface="Microsoft Sans Serif"/>
              <a:cs typeface="Microsoft Sans Serif"/>
            </a:endParaRPr>
          </a:p>
          <a:p>
            <a:pPr marL="704215" lvl="1" indent="-347345">
              <a:lnSpc>
                <a:spcPct val="100000"/>
              </a:lnSpc>
              <a:spcBef>
                <a:spcPts val="42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  <a:tab pos="1920875" algn="l"/>
              </a:tabLst>
            </a:pPr>
            <a:r>
              <a:rPr sz="2200" spc="-25" dirty="0">
                <a:latin typeface="Microsoft Sans Serif"/>
                <a:cs typeface="Microsoft Sans Serif"/>
              </a:rPr>
              <a:t>ADD</a:t>
            </a:r>
            <a:r>
              <a:rPr sz="2200" dirty="0">
                <a:latin typeface="Microsoft Sans Serif"/>
                <a:cs typeface="Microsoft Sans Serif"/>
              </a:rPr>
              <a:t>	</a:t>
            </a:r>
            <a:r>
              <a:rPr sz="2200" spc="-10" dirty="0">
                <a:latin typeface="Microsoft Sans Serif"/>
                <a:cs typeface="Microsoft Sans Serif"/>
              </a:rPr>
              <a:t>R2,R1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4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6870" algn="l"/>
              </a:tabLst>
            </a:pPr>
            <a:r>
              <a:rPr sz="2600" spc="-20" dirty="0">
                <a:latin typeface="Microsoft Sans Serif"/>
                <a:cs typeface="Microsoft Sans Serif"/>
              </a:rPr>
              <a:t>One-</a:t>
            </a:r>
            <a:r>
              <a:rPr sz="2600" dirty="0">
                <a:latin typeface="Microsoft Sans Serif"/>
                <a:cs typeface="Microsoft Sans Serif"/>
              </a:rPr>
              <a:t>Address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Instructions</a:t>
            </a:r>
            <a:endParaRPr sz="2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33517" y="1692020"/>
            <a:ext cx="185166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latin typeface="Microsoft Sans Serif"/>
                <a:cs typeface="Microsoft Sans Serif"/>
              </a:rPr>
              <a:t>R1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←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R2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+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R3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33517" y="2533344"/>
            <a:ext cx="1851660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dirty="0">
                <a:latin typeface="Microsoft Sans Serif"/>
                <a:cs typeface="Microsoft Sans Serif"/>
              </a:rPr>
              <a:t>R1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←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R1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+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R2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044" y="3327416"/>
            <a:ext cx="4147185" cy="170370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704215" indent="-347345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  <a:tab pos="1841500" algn="l"/>
              </a:tabLst>
            </a:pPr>
            <a:r>
              <a:rPr sz="2200" spc="-25" dirty="0">
                <a:latin typeface="Microsoft Sans Serif"/>
                <a:cs typeface="Microsoft Sans Serif"/>
              </a:rPr>
              <a:t>ADD</a:t>
            </a:r>
            <a:r>
              <a:rPr sz="2200" dirty="0">
                <a:latin typeface="Microsoft Sans Serif"/>
                <a:cs typeface="Microsoft Sans Serif"/>
              </a:rPr>
              <a:t>	</a:t>
            </a:r>
            <a:r>
              <a:rPr sz="2200" spc="-50" dirty="0">
                <a:latin typeface="Microsoft Sans Serif"/>
                <a:cs typeface="Microsoft Sans Serif"/>
              </a:rPr>
              <a:t>M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4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6870" algn="l"/>
              </a:tabLst>
            </a:pPr>
            <a:r>
              <a:rPr sz="2600" spc="-20" dirty="0">
                <a:latin typeface="Microsoft Sans Serif"/>
                <a:cs typeface="Microsoft Sans Serif"/>
              </a:rPr>
              <a:t>Zero-</a:t>
            </a:r>
            <a:r>
              <a:rPr sz="2600" dirty="0">
                <a:latin typeface="Microsoft Sans Serif"/>
                <a:cs typeface="Microsoft Sans Serif"/>
              </a:rPr>
              <a:t>Address</a:t>
            </a:r>
            <a:r>
              <a:rPr sz="2600" spc="-10" dirty="0">
                <a:latin typeface="Microsoft Sans Serif"/>
                <a:cs typeface="Microsoft Sans Serif"/>
              </a:rPr>
              <a:t> Instructions</a:t>
            </a:r>
            <a:endParaRPr sz="2600">
              <a:latin typeface="Microsoft Sans Serif"/>
              <a:cs typeface="Microsoft Sans Serif"/>
            </a:endParaRPr>
          </a:p>
          <a:p>
            <a:pPr marL="704215" lvl="1" indent="-347345">
              <a:lnSpc>
                <a:spcPct val="100000"/>
              </a:lnSpc>
              <a:spcBef>
                <a:spcPts val="42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spc="-25" dirty="0">
                <a:latin typeface="Microsoft Sans Serif"/>
                <a:cs typeface="Microsoft Sans Serif"/>
              </a:rPr>
              <a:t>ADD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4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6870" algn="l"/>
              </a:tabLst>
            </a:pPr>
            <a:r>
              <a:rPr sz="2600" dirty="0">
                <a:latin typeface="Microsoft Sans Serif"/>
                <a:cs typeface="Microsoft Sans Serif"/>
              </a:rPr>
              <a:t>RISC</a:t>
            </a:r>
            <a:r>
              <a:rPr sz="2600" spc="-2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Instructions</a:t>
            </a:r>
            <a:endParaRPr sz="26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33517" y="3375405"/>
            <a:ext cx="232791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latin typeface="Microsoft Sans Serif"/>
                <a:cs typeface="Microsoft Sans Serif"/>
              </a:rPr>
              <a:t>AC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←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AC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+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M[AR]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33517" y="4217035"/>
            <a:ext cx="315849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latin typeface="Microsoft Sans Serif"/>
                <a:cs typeface="Microsoft Sans Serif"/>
              </a:rPr>
              <a:t>TOS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←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TOS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+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(TOS </a:t>
            </a:r>
            <a:r>
              <a:rPr sz="2200" spc="570" dirty="0">
                <a:latin typeface="Microsoft Sans Serif"/>
                <a:cs typeface="Microsoft Sans Serif"/>
              </a:rPr>
              <a:t>–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1)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4468" y="5058232"/>
            <a:ext cx="7064375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60045" indent="-347345">
              <a:lnSpc>
                <a:spcPct val="100000"/>
              </a:lnSpc>
              <a:spcBef>
                <a:spcPts val="11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360045" algn="l"/>
              </a:tabLst>
            </a:pPr>
            <a:r>
              <a:rPr sz="2200" dirty="0">
                <a:latin typeface="Microsoft Sans Serif"/>
                <a:cs typeface="Microsoft Sans Serif"/>
              </a:rPr>
              <a:t>Lots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registers.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Memory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restricted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Load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&amp;</a:t>
            </a:r>
            <a:r>
              <a:rPr sz="2200" spc="-10" dirty="0">
                <a:latin typeface="Microsoft Sans Serif"/>
                <a:cs typeface="Microsoft Sans Serif"/>
              </a:rPr>
              <a:t> Store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2581655" y="5812535"/>
            <a:ext cx="4288790" cy="692150"/>
            <a:chOff x="2581655" y="5812535"/>
            <a:chExt cx="4288790" cy="692150"/>
          </a:xfrm>
        </p:grpSpPr>
        <p:sp>
          <p:nvSpPr>
            <p:cNvPr id="12" name="object 12"/>
            <p:cNvSpPr/>
            <p:nvPr/>
          </p:nvSpPr>
          <p:spPr>
            <a:xfrm>
              <a:off x="2595371" y="6129870"/>
              <a:ext cx="3957954" cy="361315"/>
            </a:xfrm>
            <a:custGeom>
              <a:avLst/>
              <a:gdLst/>
              <a:ahLst/>
              <a:cxnLst/>
              <a:rect l="l" t="t" r="r" b="b"/>
              <a:pathLst>
                <a:path w="3957954" h="361314">
                  <a:moveTo>
                    <a:pt x="3957447" y="0"/>
                  </a:moveTo>
                  <a:lnTo>
                    <a:pt x="0" y="0"/>
                  </a:lnTo>
                  <a:lnTo>
                    <a:pt x="0" y="360845"/>
                  </a:lnTo>
                  <a:lnTo>
                    <a:pt x="3957447" y="360845"/>
                  </a:lnTo>
                  <a:lnTo>
                    <a:pt x="3957447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552819" y="5826251"/>
              <a:ext cx="304165" cy="664845"/>
            </a:xfrm>
            <a:custGeom>
              <a:avLst/>
              <a:gdLst/>
              <a:ahLst/>
              <a:cxnLst/>
              <a:rect l="l" t="t" r="r" b="b"/>
              <a:pathLst>
                <a:path w="304165" h="664845">
                  <a:moveTo>
                    <a:pt x="303656" y="0"/>
                  </a:moveTo>
                  <a:lnTo>
                    <a:pt x="0" y="303618"/>
                  </a:lnTo>
                  <a:lnTo>
                    <a:pt x="0" y="664464"/>
                  </a:lnTo>
                  <a:lnTo>
                    <a:pt x="303656" y="360845"/>
                  </a:lnTo>
                  <a:lnTo>
                    <a:pt x="303656" y="0"/>
                  </a:lnTo>
                  <a:close/>
                </a:path>
              </a:pathLst>
            </a:custGeom>
            <a:solidFill>
              <a:srgbClr val="00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95371" y="5826251"/>
              <a:ext cx="4261485" cy="304165"/>
            </a:xfrm>
            <a:custGeom>
              <a:avLst/>
              <a:gdLst/>
              <a:ahLst/>
              <a:cxnLst/>
              <a:rect l="l" t="t" r="r" b="b"/>
              <a:pathLst>
                <a:path w="4261484" h="304164">
                  <a:moveTo>
                    <a:pt x="4261104" y="0"/>
                  </a:moveTo>
                  <a:lnTo>
                    <a:pt x="303656" y="0"/>
                  </a:lnTo>
                  <a:lnTo>
                    <a:pt x="0" y="303618"/>
                  </a:lnTo>
                  <a:lnTo>
                    <a:pt x="3957447" y="303618"/>
                  </a:lnTo>
                  <a:lnTo>
                    <a:pt x="4261104" y="0"/>
                  </a:lnTo>
                  <a:close/>
                </a:path>
              </a:pathLst>
            </a:custGeom>
            <a:solidFill>
              <a:srgbClr val="31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95371" y="5826251"/>
              <a:ext cx="4261485" cy="664845"/>
            </a:xfrm>
            <a:custGeom>
              <a:avLst/>
              <a:gdLst/>
              <a:ahLst/>
              <a:cxnLst/>
              <a:rect l="l" t="t" r="r" b="b"/>
              <a:pathLst>
                <a:path w="4261484" h="664845">
                  <a:moveTo>
                    <a:pt x="0" y="303618"/>
                  </a:moveTo>
                  <a:lnTo>
                    <a:pt x="303656" y="0"/>
                  </a:lnTo>
                  <a:lnTo>
                    <a:pt x="4261104" y="0"/>
                  </a:lnTo>
                  <a:lnTo>
                    <a:pt x="4261104" y="360845"/>
                  </a:lnTo>
                  <a:lnTo>
                    <a:pt x="3957447" y="664464"/>
                  </a:lnTo>
                  <a:lnTo>
                    <a:pt x="0" y="664464"/>
                  </a:lnTo>
                  <a:lnTo>
                    <a:pt x="0" y="303618"/>
                  </a:lnTo>
                  <a:close/>
                </a:path>
                <a:path w="4261484" h="664845">
                  <a:moveTo>
                    <a:pt x="0" y="303618"/>
                  </a:moveTo>
                  <a:lnTo>
                    <a:pt x="3957447" y="303618"/>
                  </a:lnTo>
                  <a:lnTo>
                    <a:pt x="4261104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91967" y="5882639"/>
              <a:ext cx="3793108" cy="22383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69869" y="5859652"/>
              <a:ext cx="3791584" cy="221869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2595372" y="6131052"/>
            <a:ext cx="899160" cy="360045"/>
          </a:xfrm>
          <a:prstGeom prst="rect">
            <a:avLst/>
          </a:prstGeom>
          <a:solidFill>
            <a:srgbClr val="00FFFF"/>
          </a:solidFill>
          <a:ln w="27431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90"/>
              </a:spcBef>
            </a:pPr>
            <a:r>
              <a:rPr sz="1800" b="1" spc="-10" dirty="0">
                <a:latin typeface="Arial"/>
                <a:cs typeface="Arial"/>
              </a:rPr>
              <a:t>Opcode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94532" y="6131052"/>
            <a:ext cx="3058160" cy="360045"/>
          </a:xfrm>
          <a:prstGeom prst="rect">
            <a:avLst/>
          </a:prstGeom>
          <a:solidFill>
            <a:srgbClr val="00FFFF"/>
          </a:solidFill>
          <a:ln w="28575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84455">
              <a:lnSpc>
                <a:spcPct val="100000"/>
              </a:lnSpc>
              <a:spcBef>
                <a:spcPts val="190"/>
              </a:spcBef>
            </a:pPr>
            <a:r>
              <a:rPr sz="1800" b="1" dirty="0">
                <a:latin typeface="Arial"/>
                <a:cs typeface="Arial"/>
              </a:rPr>
              <a:t>Operand(s)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or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Address(es)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3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Instruction</a:t>
            </a:r>
            <a:r>
              <a:rPr sz="3200" spc="-95" dirty="0"/>
              <a:t> </a:t>
            </a:r>
            <a:r>
              <a:rPr sz="3200" spc="-10" dirty="0"/>
              <a:t>Formats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671443"/>
            <a:ext cx="4749800" cy="902969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153479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Example:</a:t>
            </a:r>
            <a:r>
              <a:rPr sz="2400" dirty="0">
                <a:latin typeface="Microsoft Sans Serif"/>
                <a:cs typeface="Microsoft Sans Serif"/>
              </a:rPr>
              <a:t>	Evaluate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(A+B)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(C+D)</a:t>
            </a:r>
            <a:endParaRPr sz="2400">
              <a:latin typeface="Microsoft Sans Serif"/>
              <a:cs typeface="Microsoft Sans Serif"/>
            </a:endParaRPr>
          </a:p>
          <a:p>
            <a:pPr marL="545465" indent="-5327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54546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Three-Address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9644" y="2548573"/>
            <a:ext cx="1127125" cy="134302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680"/>
              </a:spcBef>
              <a:buClr>
                <a:srgbClr val="669999"/>
              </a:buClr>
              <a:buSzPct val="68750"/>
              <a:buAutoNum type="arabicPeriod"/>
              <a:tabLst>
                <a:tab pos="469900" algn="l"/>
              </a:tabLst>
            </a:pPr>
            <a:r>
              <a:rPr sz="2400" spc="-25" dirty="0">
                <a:latin typeface="Microsoft Sans Serif"/>
                <a:cs typeface="Microsoft Sans Serif"/>
              </a:rPr>
              <a:t>ADD</a:t>
            </a:r>
            <a:endParaRPr sz="240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AutoNum type="arabicPeriod"/>
              <a:tabLst>
                <a:tab pos="469900" algn="l"/>
              </a:tabLst>
            </a:pPr>
            <a:r>
              <a:rPr sz="2400" spc="-25" dirty="0">
                <a:latin typeface="Microsoft Sans Serif"/>
                <a:cs typeface="Microsoft Sans Serif"/>
              </a:rPr>
              <a:t>ADD</a:t>
            </a:r>
            <a:endParaRPr sz="240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spcBef>
                <a:spcPts val="580"/>
              </a:spcBef>
              <a:buClr>
                <a:srgbClr val="669999"/>
              </a:buClr>
              <a:buSzPct val="68750"/>
              <a:buAutoNum type="arabicPeriod"/>
              <a:tabLst>
                <a:tab pos="469900" algn="l"/>
              </a:tabLst>
            </a:pPr>
            <a:r>
              <a:rPr sz="2400" spc="-25" dirty="0">
                <a:latin typeface="Microsoft Sans Serif"/>
                <a:cs typeface="Microsoft Sans Serif"/>
              </a:rPr>
              <a:t>MUL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82620" y="2548573"/>
            <a:ext cx="1430020" cy="134302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2400" dirty="0">
                <a:latin typeface="Microsoft Sans Serif"/>
                <a:cs typeface="Microsoft Sans Serif"/>
              </a:rPr>
              <a:t>A,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B,R1</a:t>
            </a:r>
            <a:endParaRPr sz="2400">
              <a:latin typeface="Microsoft Sans Serif"/>
              <a:cs typeface="Microsoft Sans Serif"/>
            </a:endParaRPr>
          </a:p>
          <a:p>
            <a:pPr marL="97790" marR="5080" indent="-85725">
              <a:lnSpc>
                <a:spcPct val="120000"/>
              </a:lnSpc>
            </a:pPr>
            <a:r>
              <a:rPr sz="2400" dirty="0">
                <a:latin typeface="Microsoft Sans Serif"/>
                <a:cs typeface="Microsoft Sans Serif"/>
              </a:rPr>
              <a:t>C,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D,R2 </a:t>
            </a:r>
            <a:r>
              <a:rPr sz="2400" dirty="0">
                <a:latin typeface="Microsoft Sans Serif"/>
                <a:cs typeface="Microsoft Sans Serif"/>
              </a:rPr>
              <a:t>R1,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R2,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50" dirty="0">
                <a:latin typeface="Microsoft Sans Serif"/>
                <a:cs typeface="Microsoft Sans Serif"/>
              </a:rPr>
              <a:t>X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60821" y="2548573"/>
            <a:ext cx="2691765" cy="134302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2400" dirty="0">
                <a:latin typeface="Microsoft Sans Serif"/>
                <a:cs typeface="Microsoft Sans Serif"/>
              </a:rPr>
              <a:t>;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R1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←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M[A]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+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M[B]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Microsoft Sans Serif"/>
                <a:cs typeface="Microsoft Sans Serif"/>
              </a:rPr>
              <a:t>;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R2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←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M[C]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+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M[D]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400" dirty="0">
                <a:latin typeface="Microsoft Sans Serif"/>
                <a:cs typeface="Microsoft Sans Serif"/>
              </a:rPr>
              <a:t>;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M[X]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←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R1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R2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Instruction</a:t>
            </a:r>
            <a:r>
              <a:rPr sz="3200" spc="-95" dirty="0"/>
              <a:t> </a:t>
            </a:r>
            <a:r>
              <a:rPr sz="3200" spc="-10" dirty="0"/>
              <a:t>Formats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472565"/>
            <a:ext cx="474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7970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Example:</a:t>
            </a:r>
            <a:r>
              <a:rPr sz="2400" dirty="0">
                <a:latin typeface="Microsoft Sans Serif"/>
                <a:cs typeface="Microsoft Sans Serif"/>
              </a:rPr>
              <a:t>	Evaluate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(A+B)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(C+D)</a:t>
            </a:r>
            <a:endParaRPr sz="2400">
              <a:latin typeface="Microsoft Sans Serif"/>
              <a:cs typeface="Microsoft Sans Serif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64490" y="1952773"/>
          <a:ext cx="7499349" cy="29737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0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9890">
                <a:tc>
                  <a:txBody>
                    <a:bodyPr/>
                    <a:lstStyle/>
                    <a:p>
                      <a:pPr marL="565150" indent="-533400">
                        <a:lnSpc>
                          <a:spcPts val="2655"/>
                        </a:lnSpc>
                        <a:buClr>
                          <a:srgbClr val="330066"/>
                        </a:buClr>
                        <a:buSzPct val="68750"/>
                        <a:buFont typeface="Wingdings"/>
                        <a:buChar char=""/>
                        <a:tabLst>
                          <a:tab pos="565150" algn="l"/>
                        </a:tabLst>
                      </a:pP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Two-</a:t>
                      </a: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Address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784">
                <a:tc>
                  <a:txBody>
                    <a:bodyPr/>
                    <a:lstStyle/>
                    <a:p>
                      <a:pPr marL="565150">
                        <a:lnSpc>
                          <a:spcPct val="100000"/>
                        </a:lnSpc>
                        <a:spcBef>
                          <a:spcPts val="160"/>
                        </a:spcBef>
                        <a:tabLst>
                          <a:tab pos="1022350" algn="l"/>
                          <a:tab pos="2178050" algn="l"/>
                        </a:tabLst>
                      </a:pPr>
                      <a:r>
                        <a:rPr sz="1650" spc="-25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1.</a:t>
                      </a:r>
                      <a:r>
                        <a:rPr sz="1650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MOV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A,R1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 marL="10064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; R1</a:t>
                      </a:r>
                      <a:r>
                        <a:rPr sz="24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←</a:t>
                      </a:r>
                      <a:r>
                        <a:rPr sz="24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M[A]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784">
                <a:tc>
                  <a:txBody>
                    <a:bodyPr/>
                    <a:lstStyle/>
                    <a:p>
                      <a:pPr marL="565150">
                        <a:lnSpc>
                          <a:spcPct val="100000"/>
                        </a:lnSpc>
                        <a:spcBef>
                          <a:spcPts val="160"/>
                        </a:spcBef>
                        <a:tabLst>
                          <a:tab pos="1022350" algn="l"/>
                          <a:tab pos="2178050" algn="l"/>
                        </a:tabLst>
                      </a:pPr>
                      <a:r>
                        <a:rPr sz="1650" spc="-25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2.</a:t>
                      </a:r>
                      <a:r>
                        <a:rPr sz="1650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ADD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B,R1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 marL="10064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; R1</a:t>
                      </a:r>
                      <a:r>
                        <a:rPr sz="24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←</a:t>
                      </a:r>
                      <a:r>
                        <a:rPr sz="24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R1 +</a:t>
                      </a:r>
                      <a:r>
                        <a:rPr sz="24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M[B]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784">
                <a:tc>
                  <a:txBody>
                    <a:bodyPr/>
                    <a:lstStyle/>
                    <a:p>
                      <a:pPr marL="565150">
                        <a:lnSpc>
                          <a:spcPct val="100000"/>
                        </a:lnSpc>
                        <a:spcBef>
                          <a:spcPts val="160"/>
                        </a:spcBef>
                        <a:tabLst>
                          <a:tab pos="1022350" algn="l"/>
                          <a:tab pos="2178050" algn="l"/>
                        </a:tabLst>
                      </a:pPr>
                      <a:r>
                        <a:rPr sz="1650" spc="-25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3.</a:t>
                      </a:r>
                      <a:r>
                        <a:rPr sz="1650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MOV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C,R2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 marL="10064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;</a:t>
                      </a:r>
                      <a:r>
                        <a:rPr sz="2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R2</a:t>
                      </a:r>
                      <a:r>
                        <a:rPr sz="24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←</a:t>
                      </a:r>
                      <a:r>
                        <a:rPr sz="24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M[C]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545">
                <a:tc>
                  <a:txBody>
                    <a:bodyPr/>
                    <a:lstStyle/>
                    <a:p>
                      <a:pPr marL="565150">
                        <a:lnSpc>
                          <a:spcPct val="100000"/>
                        </a:lnSpc>
                        <a:spcBef>
                          <a:spcPts val="160"/>
                        </a:spcBef>
                        <a:tabLst>
                          <a:tab pos="1022350" algn="l"/>
                          <a:tab pos="2178050" algn="l"/>
                        </a:tabLst>
                      </a:pPr>
                      <a:r>
                        <a:rPr sz="1650" spc="-25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4.</a:t>
                      </a:r>
                      <a:r>
                        <a:rPr sz="1650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ADD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D,R2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 marL="10064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; R2</a:t>
                      </a:r>
                      <a:r>
                        <a:rPr sz="24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←</a:t>
                      </a:r>
                      <a:r>
                        <a:rPr sz="24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R2 +</a:t>
                      </a:r>
                      <a:r>
                        <a:rPr sz="24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M[D]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5295">
                <a:tc>
                  <a:txBody>
                    <a:bodyPr/>
                    <a:lstStyle/>
                    <a:p>
                      <a:pPr marL="565150">
                        <a:lnSpc>
                          <a:spcPct val="100000"/>
                        </a:lnSpc>
                        <a:spcBef>
                          <a:spcPts val="280"/>
                        </a:spcBef>
                        <a:tabLst>
                          <a:tab pos="1022350" algn="l"/>
                          <a:tab pos="2178050" algn="l"/>
                        </a:tabLst>
                      </a:pPr>
                      <a:r>
                        <a:rPr sz="1650" spc="-25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5.</a:t>
                      </a:r>
                      <a:r>
                        <a:rPr sz="1650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MUL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R2,R1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L="100647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; R1</a:t>
                      </a:r>
                      <a:r>
                        <a:rPr sz="24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←</a:t>
                      </a:r>
                      <a:r>
                        <a:rPr sz="24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R1</a:t>
                      </a:r>
                      <a:r>
                        <a:rPr sz="24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Symbol"/>
                          <a:cs typeface="Symbol"/>
                        </a:rPr>
                        <a:t></a:t>
                      </a:r>
                      <a:r>
                        <a:rPr sz="2400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R2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556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marL="565150">
                        <a:lnSpc>
                          <a:spcPts val="2810"/>
                        </a:lnSpc>
                        <a:spcBef>
                          <a:spcPts val="150"/>
                        </a:spcBef>
                        <a:tabLst>
                          <a:tab pos="1022350" algn="l"/>
                          <a:tab pos="2178050" algn="l"/>
                        </a:tabLst>
                      </a:pPr>
                      <a:r>
                        <a:rPr sz="1650" spc="-25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6.</a:t>
                      </a:r>
                      <a:r>
                        <a:rPr sz="1650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MOV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R1,X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/>
                </a:tc>
                <a:tc>
                  <a:txBody>
                    <a:bodyPr/>
                    <a:lstStyle/>
                    <a:p>
                      <a:pPr marL="1006475">
                        <a:lnSpc>
                          <a:spcPts val="2810"/>
                        </a:lnSpc>
                        <a:spcBef>
                          <a:spcPts val="15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; M[X]</a:t>
                      </a:r>
                      <a:r>
                        <a:rPr sz="24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←</a:t>
                      </a:r>
                      <a:r>
                        <a:rPr sz="24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R1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3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Instruction</a:t>
            </a:r>
            <a:r>
              <a:rPr sz="3200" spc="-95" dirty="0"/>
              <a:t> </a:t>
            </a:r>
            <a:r>
              <a:rPr sz="3200" spc="-10" dirty="0"/>
              <a:t>Formats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60044" y="1399790"/>
            <a:ext cx="4749800" cy="3977004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153479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Example:</a:t>
            </a:r>
            <a:r>
              <a:rPr sz="2400" dirty="0">
                <a:latin typeface="Microsoft Sans Serif"/>
                <a:cs typeface="Microsoft Sans Serif"/>
              </a:rPr>
              <a:t>	Evaluate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(A+B)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(C+D)</a:t>
            </a:r>
            <a:endParaRPr sz="2400">
              <a:latin typeface="Microsoft Sans Serif"/>
              <a:cs typeface="Microsoft Sans Serif"/>
            </a:endParaRPr>
          </a:p>
          <a:p>
            <a:pPr marL="545465" indent="-53276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54546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One-Address</a:t>
            </a:r>
            <a:endParaRPr sz="2400">
              <a:latin typeface="Microsoft Sans Serif"/>
              <a:cs typeface="Microsoft Sans Serif"/>
            </a:endParaRPr>
          </a:p>
          <a:p>
            <a:pPr marL="1003300" lvl="1" indent="-457200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AutoNum type="arabicPeriod"/>
              <a:tabLst>
                <a:tab pos="1003300" algn="l"/>
                <a:tab pos="2159000" algn="l"/>
              </a:tabLst>
            </a:pPr>
            <a:r>
              <a:rPr sz="2400" spc="-20" dirty="0">
                <a:latin typeface="Microsoft Sans Serif"/>
                <a:cs typeface="Microsoft Sans Serif"/>
              </a:rPr>
              <a:t>LOAD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A</a:t>
            </a:r>
            <a:endParaRPr sz="2400">
              <a:latin typeface="Microsoft Sans Serif"/>
              <a:cs typeface="Microsoft Sans Serif"/>
            </a:endParaRPr>
          </a:p>
          <a:p>
            <a:pPr marL="1003300" lvl="1" indent="-457200">
              <a:lnSpc>
                <a:spcPct val="100000"/>
              </a:lnSpc>
              <a:spcBef>
                <a:spcPts val="580"/>
              </a:spcBef>
              <a:buClr>
                <a:srgbClr val="669999"/>
              </a:buClr>
              <a:buSzPct val="68750"/>
              <a:buAutoNum type="arabicPeriod"/>
              <a:tabLst>
                <a:tab pos="1003300" algn="l"/>
                <a:tab pos="2159000" algn="l"/>
              </a:tabLst>
            </a:pPr>
            <a:r>
              <a:rPr sz="2400" spc="-25" dirty="0">
                <a:latin typeface="Microsoft Sans Serif"/>
                <a:cs typeface="Microsoft Sans Serif"/>
              </a:rPr>
              <a:t>ADD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B</a:t>
            </a:r>
            <a:endParaRPr sz="2400">
              <a:latin typeface="Microsoft Sans Serif"/>
              <a:cs typeface="Microsoft Sans Serif"/>
            </a:endParaRPr>
          </a:p>
          <a:p>
            <a:pPr marL="1003300" lvl="1" indent="-457200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AutoNum type="arabicPeriod"/>
              <a:tabLst>
                <a:tab pos="1003300" algn="l"/>
              </a:tabLst>
            </a:pPr>
            <a:r>
              <a:rPr sz="2400" dirty="0">
                <a:latin typeface="Microsoft Sans Serif"/>
                <a:cs typeface="Microsoft Sans Serif"/>
              </a:rPr>
              <a:t>STORE</a:t>
            </a:r>
            <a:r>
              <a:rPr sz="2400" spc="180" dirty="0">
                <a:latin typeface="Microsoft Sans Serif"/>
                <a:cs typeface="Microsoft Sans Serif"/>
              </a:rPr>
              <a:t> </a:t>
            </a:r>
            <a:r>
              <a:rPr sz="2400" spc="-50" dirty="0">
                <a:latin typeface="Microsoft Sans Serif"/>
                <a:cs typeface="Microsoft Sans Serif"/>
              </a:rPr>
              <a:t>T</a:t>
            </a:r>
            <a:endParaRPr sz="2400">
              <a:latin typeface="Microsoft Sans Serif"/>
              <a:cs typeface="Microsoft Sans Serif"/>
            </a:endParaRPr>
          </a:p>
          <a:p>
            <a:pPr marL="1003300" lvl="1" indent="-457200">
              <a:lnSpc>
                <a:spcPct val="100000"/>
              </a:lnSpc>
              <a:spcBef>
                <a:spcPts val="580"/>
              </a:spcBef>
              <a:buClr>
                <a:srgbClr val="669999"/>
              </a:buClr>
              <a:buSzPct val="68750"/>
              <a:buAutoNum type="arabicPeriod"/>
              <a:tabLst>
                <a:tab pos="1003300" algn="l"/>
                <a:tab pos="2159000" algn="l"/>
              </a:tabLst>
            </a:pPr>
            <a:r>
              <a:rPr sz="2400" spc="-20" dirty="0">
                <a:latin typeface="Microsoft Sans Serif"/>
                <a:cs typeface="Microsoft Sans Serif"/>
              </a:rPr>
              <a:t>LOAD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C</a:t>
            </a:r>
            <a:endParaRPr sz="2400">
              <a:latin typeface="Microsoft Sans Serif"/>
              <a:cs typeface="Microsoft Sans Serif"/>
            </a:endParaRPr>
          </a:p>
          <a:p>
            <a:pPr marL="1003300" lvl="1" indent="-457200">
              <a:lnSpc>
                <a:spcPct val="100000"/>
              </a:lnSpc>
              <a:spcBef>
                <a:spcPts val="580"/>
              </a:spcBef>
              <a:buClr>
                <a:srgbClr val="669999"/>
              </a:buClr>
              <a:buSzPct val="68750"/>
              <a:buAutoNum type="arabicPeriod"/>
              <a:tabLst>
                <a:tab pos="1003300" algn="l"/>
                <a:tab pos="2159000" algn="l"/>
              </a:tabLst>
            </a:pPr>
            <a:r>
              <a:rPr sz="2400" spc="-25" dirty="0">
                <a:latin typeface="Microsoft Sans Serif"/>
                <a:cs typeface="Microsoft Sans Serif"/>
              </a:rPr>
              <a:t>ADD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D</a:t>
            </a:r>
            <a:endParaRPr sz="2400">
              <a:latin typeface="Microsoft Sans Serif"/>
              <a:cs typeface="Microsoft Sans Serif"/>
            </a:endParaRPr>
          </a:p>
          <a:p>
            <a:pPr marL="1003300" lvl="1" indent="-457200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AutoNum type="arabicPeriod"/>
              <a:tabLst>
                <a:tab pos="1003300" algn="l"/>
                <a:tab pos="2159000" algn="l"/>
              </a:tabLst>
            </a:pPr>
            <a:r>
              <a:rPr sz="2400" spc="-25" dirty="0">
                <a:latin typeface="Microsoft Sans Serif"/>
                <a:cs typeface="Microsoft Sans Serif"/>
              </a:rPr>
              <a:t>MUL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T</a:t>
            </a:r>
            <a:endParaRPr sz="2400">
              <a:latin typeface="Microsoft Sans Serif"/>
              <a:cs typeface="Microsoft Sans Serif"/>
            </a:endParaRPr>
          </a:p>
          <a:p>
            <a:pPr marL="1003300" lvl="1" indent="-457200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AutoNum type="arabicPeriod"/>
              <a:tabLst>
                <a:tab pos="1003300" algn="l"/>
              </a:tabLst>
            </a:pPr>
            <a:r>
              <a:rPr sz="2400" dirty="0">
                <a:latin typeface="Microsoft Sans Serif"/>
                <a:cs typeface="Microsoft Sans Serif"/>
              </a:rPr>
              <a:t>STORE</a:t>
            </a:r>
            <a:r>
              <a:rPr sz="2400" spc="180" dirty="0">
                <a:latin typeface="Microsoft Sans Serif"/>
                <a:cs typeface="Microsoft Sans Serif"/>
              </a:rPr>
              <a:t> </a:t>
            </a:r>
            <a:r>
              <a:rPr sz="2400" spc="-50" dirty="0">
                <a:latin typeface="Microsoft Sans Serif"/>
                <a:cs typeface="Microsoft Sans Serif"/>
              </a:rPr>
              <a:t>X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84621" y="2277364"/>
            <a:ext cx="2505710" cy="30994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400" dirty="0">
                <a:latin typeface="Microsoft Sans Serif"/>
                <a:cs typeface="Microsoft Sans Serif"/>
              </a:rPr>
              <a:t>;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AC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←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M[A]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400" dirty="0">
                <a:latin typeface="Microsoft Sans Serif"/>
                <a:cs typeface="Microsoft Sans Serif"/>
              </a:rPr>
              <a:t>;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AC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←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AC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+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M[B]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Microsoft Sans Serif"/>
                <a:cs typeface="Microsoft Sans Serif"/>
              </a:rPr>
              <a:t>;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M[T]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←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AC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400" dirty="0">
                <a:latin typeface="Microsoft Sans Serif"/>
                <a:cs typeface="Microsoft Sans Serif"/>
              </a:rPr>
              <a:t>;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AC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←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M[C]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Microsoft Sans Serif"/>
                <a:cs typeface="Microsoft Sans Serif"/>
              </a:rPr>
              <a:t>;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AC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←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AC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+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M[D]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400" dirty="0">
                <a:latin typeface="Microsoft Sans Serif"/>
                <a:cs typeface="Microsoft Sans Serif"/>
              </a:rPr>
              <a:t>; AC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← AC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M[T]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Microsoft Sans Serif"/>
                <a:cs typeface="Microsoft Sans Serif"/>
              </a:rPr>
              <a:t>; M[X]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←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AC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Instruction</a:t>
            </a:r>
            <a:r>
              <a:rPr sz="3200" spc="-95" dirty="0"/>
              <a:t> </a:t>
            </a:r>
            <a:r>
              <a:rPr sz="3200" spc="-10" dirty="0"/>
              <a:t>Formats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07340" y="1309239"/>
            <a:ext cx="4749800" cy="441642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153733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Example:</a:t>
            </a:r>
            <a:r>
              <a:rPr sz="2400" dirty="0">
                <a:latin typeface="Microsoft Sans Serif"/>
                <a:cs typeface="Microsoft Sans Serif"/>
              </a:rPr>
              <a:t>	Evaluate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(A+B)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(C+D)</a:t>
            </a:r>
            <a:endParaRPr sz="2400">
              <a:latin typeface="Microsoft Sans Serif"/>
              <a:cs typeface="Microsoft Sans Serif"/>
            </a:endParaRPr>
          </a:p>
          <a:p>
            <a:pPr marL="546100" indent="-53340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546100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Zero-Address</a:t>
            </a:r>
            <a:endParaRPr sz="2400">
              <a:latin typeface="Microsoft Sans Serif"/>
              <a:cs typeface="Microsoft Sans Serif"/>
            </a:endParaRPr>
          </a:p>
          <a:p>
            <a:pPr marL="1003300" lvl="1" indent="-457200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AutoNum type="arabicPeriod"/>
              <a:tabLst>
                <a:tab pos="1003300" algn="l"/>
                <a:tab pos="2159000" algn="l"/>
              </a:tabLst>
            </a:pPr>
            <a:r>
              <a:rPr sz="2400" spc="-20" dirty="0">
                <a:latin typeface="Microsoft Sans Serif"/>
                <a:cs typeface="Microsoft Sans Serif"/>
              </a:rPr>
              <a:t>PUSH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A</a:t>
            </a:r>
            <a:endParaRPr sz="2400">
              <a:latin typeface="Microsoft Sans Serif"/>
              <a:cs typeface="Microsoft Sans Serif"/>
            </a:endParaRPr>
          </a:p>
          <a:p>
            <a:pPr marL="1003300" lvl="1" indent="-457200">
              <a:lnSpc>
                <a:spcPct val="100000"/>
              </a:lnSpc>
              <a:spcBef>
                <a:spcPts val="580"/>
              </a:spcBef>
              <a:buClr>
                <a:srgbClr val="669999"/>
              </a:buClr>
              <a:buSzPct val="68750"/>
              <a:buAutoNum type="arabicPeriod"/>
              <a:tabLst>
                <a:tab pos="1003300" algn="l"/>
                <a:tab pos="2159000" algn="l"/>
              </a:tabLst>
            </a:pPr>
            <a:r>
              <a:rPr sz="2400" spc="-20" dirty="0">
                <a:latin typeface="Microsoft Sans Serif"/>
                <a:cs typeface="Microsoft Sans Serif"/>
              </a:rPr>
              <a:t>PUSH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B</a:t>
            </a:r>
            <a:endParaRPr sz="2400">
              <a:latin typeface="Microsoft Sans Serif"/>
              <a:cs typeface="Microsoft Sans Serif"/>
            </a:endParaRPr>
          </a:p>
          <a:p>
            <a:pPr marL="1003300" lvl="1" indent="-457200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AutoNum type="arabicPeriod"/>
              <a:tabLst>
                <a:tab pos="1003300" algn="l"/>
              </a:tabLst>
            </a:pPr>
            <a:r>
              <a:rPr sz="2400" spc="-25" dirty="0">
                <a:latin typeface="Microsoft Sans Serif"/>
                <a:cs typeface="Microsoft Sans Serif"/>
              </a:rPr>
              <a:t>ADD</a:t>
            </a:r>
            <a:endParaRPr sz="2400">
              <a:latin typeface="Microsoft Sans Serif"/>
              <a:cs typeface="Microsoft Sans Serif"/>
            </a:endParaRPr>
          </a:p>
          <a:p>
            <a:pPr marL="1003300" lvl="1" indent="-457200">
              <a:lnSpc>
                <a:spcPct val="100000"/>
              </a:lnSpc>
              <a:spcBef>
                <a:spcPts val="580"/>
              </a:spcBef>
              <a:buClr>
                <a:srgbClr val="669999"/>
              </a:buClr>
              <a:buSzPct val="68750"/>
              <a:buAutoNum type="arabicPeriod"/>
              <a:tabLst>
                <a:tab pos="1003300" algn="l"/>
                <a:tab pos="2159000" algn="l"/>
              </a:tabLst>
            </a:pPr>
            <a:r>
              <a:rPr sz="2400" spc="-20" dirty="0">
                <a:latin typeface="Microsoft Sans Serif"/>
                <a:cs typeface="Microsoft Sans Serif"/>
              </a:rPr>
              <a:t>PUSH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C</a:t>
            </a:r>
            <a:endParaRPr sz="2400">
              <a:latin typeface="Microsoft Sans Serif"/>
              <a:cs typeface="Microsoft Sans Serif"/>
            </a:endParaRPr>
          </a:p>
          <a:p>
            <a:pPr marL="1003300" lvl="1" indent="-457200">
              <a:lnSpc>
                <a:spcPct val="100000"/>
              </a:lnSpc>
              <a:spcBef>
                <a:spcPts val="580"/>
              </a:spcBef>
              <a:buClr>
                <a:srgbClr val="669999"/>
              </a:buClr>
              <a:buSzPct val="68750"/>
              <a:buAutoNum type="arabicPeriod"/>
              <a:tabLst>
                <a:tab pos="1003300" algn="l"/>
                <a:tab pos="2159000" algn="l"/>
              </a:tabLst>
            </a:pPr>
            <a:r>
              <a:rPr sz="2400" spc="-20" dirty="0">
                <a:latin typeface="Microsoft Sans Serif"/>
                <a:cs typeface="Microsoft Sans Serif"/>
              </a:rPr>
              <a:t>PUSH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D</a:t>
            </a:r>
            <a:endParaRPr sz="2400">
              <a:latin typeface="Microsoft Sans Serif"/>
              <a:cs typeface="Microsoft Sans Serif"/>
            </a:endParaRPr>
          </a:p>
          <a:p>
            <a:pPr marL="1003300" lvl="1" indent="-457200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AutoNum type="arabicPeriod"/>
              <a:tabLst>
                <a:tab pos="1003300" algn="l"/>
              </a:tabLst>
            </a:pPr>
            <a:r>
              <a:rPr sz="2400" spc="-25" dirty="0">
                <a:latin typeface="Microsoft Sans Serif"/>
                <a:cs typeface="Microsoft Sans Serif"/>
              </a:rPr>
              <a:t>ADD</a:t>
            </a:r>
            <a:endParaRPr sz="2400">
              <a:latin typeface="Microsoft Sans Serif"/>
              <a:cs typeface="Microsoft Sans Serif"/>
            </a:endParaRPr>
          </a:p>
          <a:p>
            <a:pPr marL="1003300" lvl="1" indent="-457200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AutoNum type="arabicPeriod"/>
              <a:tabLst>
                <a:tab pos="1003300" algn="l"/>
              </a:tabLst>
            </a:pPr>
            <a:r>
              <a:rPr sz="2400" spc="-25" dirty="0">
                <a:latin typeface="Microsoft Sans Serif"/>
                <a:cs typeface="Microsoft Sans Serif"/>
              </a:rPr>
              <a:t>MUL</a:t>
            </a:r>
            <a:endParaRPr sz="2400">
              <a:latin typeface="Microsoft Sans Serif"/>
              <a:cs typeface="Microsoft Sans Serif"/>
            </a:endParaRPr>
          </a:p>
          <a:p>
            <a:pPr marL="1003300" lvl="1" indent="-457200">
              <a:lnSpc>
                <a:spcPct val="100000"/>
              </a:lnSpc>
              <a:spcBef>
                <a:spcPts val="580"/>
              </a:spcBef>
              <a:buClr>
                <a:srgbClr val="669999"/>
              </a:buClr>
              <a:buSzPct val="68750"/>
              <a:buAutoNum type="arabicPeriod"/>
              <a:tabLst>
                <a:tab pos="1003300" algn="l"/>
                <a:tab pos="2159000" algn="l"/>
              </a:tabLst>
            </a:pPr>
            <a:r>
              <a:rPr sz="2400" spc="-25" dirty="0">
                <a:latin typeface="Microsoft Sans Serif"/>
                <a:cs typeface="Microsoft Sans Serif"/>
              </a:rPr>
              <a:t>POP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X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/>
              <a:t>;</a:t>
            </a:r>
            <a:r>
              <a:rPr spc="20" dirty="0"/>
              <a:t> </a:t>
            </a:r>
            <a:r>
              <a:rPr dirty="0"/>
              <a:t>TOS ←</a:t>
            </a:r>
            <a:r>
              <a:rPr spc="35" dirty="0"/>
              <a:t> </a:t>
            </a:r>
            <a:r>
              <a:rPr spc="-50" dirty="0"/>
              <a:t>A</a:t>
            </a: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/>
              <a:t>;</a:t>
            </a:r>
            <a:r>
              <a:rPr spc="20" dirty="0"/>
              <a:t> </a:t>
            </a:r>
            <a:r>
              <a:rPr dirty="0"/>
              <a:t>TOS ←</a:t>
            </a:r>
            <a:r>
              <a:rPr spc="35" dirty="0"/>
              <a:t> </a:t>
            </a:r>
            <a:r>
              <a:rPr spc="-50" dirty="0"/>
              <a:t>B</a:t>
            </a: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/>
              <a:t>;</a:t>
            </a:r>
            <a:r>
              <a:rPr spc="10" dirty="0"/>
              <a:t> </a:t>
            </a:r>
            <a:r>
              <a:rPr dirty="0"/>
              <a:t>TOS</a:t>
            </a:r>
            <a:r>
              <a:rPr spc="-5" dirty="0"/>
              <a:t> </a:t>
            </a:r>
            <a:r>
              <a:rPr dirty="0"/>
              <a:t>←</a:t>
            </a:r>
            <a:r>
              <a:rPr spc="30" dirty="0"/>
              <a:t> </a:t>
            </a:r>
            <a:r>
              <a:rPr dirty="0"/>
              <a:t>(A</a:t>
            </a:r>
            <a:r>
              <a:rPr spc="10" dirty="0"/>
              <a:t> </a:t>
            </a:r>
            <a:r>
              <a:rPr dirty="0"/>
              <a:t>+</a:t>
            </a:r>
            <a:r>
              <a:rPr spc="20" dirty="0"/>
              <a:t> </a:t>
            </a:r>
            <a:r>
              <a:rPr spc="-25" dirty="0"/>
              <a:t>B)</a:t>
            </a: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/>
              <a:t>;</a:t>
            </a:r>
            <a:r>
              <a:rPr spc="20" dirty="0"/>
              <a:t> </a:t>
            </a:r>
            <a:r>
              <a:rPr dirty="0"/>
              <a:t>TOS ←</a:t>
            </a:r>
            <a:r>
              <a:rPr spc="35" dirty="0"/>
              <a:t> </a:t>
            </a:r>
            <a:r>
              <a:rPr spc="-50" dirty="0"/>
              <a:t>C</a:t>
            </a: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/>
              <a:t>;</a:t>
            </a:r>
            <a:r>
              <a:rPr spc="20" dirty="0"/>
              <a:t> </a:t>
            </a:r>
            <a:r>
              <a:rPr dirty="0"/>
              <a:t>TOS</a:t>
            </a:r>
            <a:r>
              <a:rPr spc="-5" dirty="0"/>
              <a:t> </a:t>
            </a:r>
            <a:r>
              <a:rPr dirty="0"/>
              <a:t>←</a:t>
            </a:r>
            <a:r>
              <a:rPr spc="35" dirty="0"/>
              <a:t> </a:t>
            </a:r>
            <a:r>
              <a:rPr spc="-50" dirty="0"/>
              <a:t>D</a:t>
            </a: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/>
              <a:t>;</a:t>
            </a:r>
            <a:r>
              <a:rPr spc="5" dirty="0"/>
              <a:t> </a:t>
            </a:r>
            <a:r>
              <a:rPr dirty="0"/>
              <a:t>TOS</a:t>
            </a:r>
            <a:r>
              <a:rPr spc="-15" dirty="0"/>
              <a:t> </a:t>
            </a:r>
            <a:r>
              <a:rPr dirty="0"/>
              <a:t>←</a:t>
            </a:r>
            <a:r>
              <a:rPr spc="30" dirty="0"/>
              <a:t> </a:t>
            </a:r>
            <a:r>
              <a:rPr dirty="0"/>
              <a:t>(C</a:t>
            </a:r>
            <a:r>
              <a:rPr spc="10" dirty="0"/>
              <a:t> </a:t>
            </a:r>
            <a:r>
              <a:rPr dirty="0"/>
              <a:t>+</a:t>
            </a:r>
            <a:r>
              <a:rPr spc="25" dirty="0"/>
              <a:t> </a:t>
            </a:r>
            <a:r>
              <a:rPr spc="-25" dirty="0"/>
              <a:t>D)</a:t>
            </a: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/>
              <a:t>;</a:t>
            </a:r>
            <a:r>
              <a:rPr spc="20" dirty="0"/>
              <a:t> </a:t>
            </a:r>
            <a:r>
              <a:rPr dirty="0"/>
              <a:t>TOS</a:t>
            </a:r>
            <a:r>
              <a:rPr spc="-5" dirty="0"/>
              <a:t> </a:t>
            </a:r>
            <a:r>
              <a:rPr dirty="0"/>
              <a:t>←</a:t>
            </a:r>
            <a:r>
              <a:rPr spc="35" dirty="0"/>
              <a:t> </a:t>
            </a:r>
            <a:r>
              <a:rPr spc="-10" dirty="0"/>
              <a:t>(C+D)</a:t>
            </a:r>
            <a:r>
              <a:rPr spc="-10" dirty="0">
                <a:latin typeface="Symbol"/>
                <a:cs typeface="Symbol"/>
              </a:rPr>
              <a:t></a:t>
            </a:r>
            <a:r>
              <a:rPr spc="-10" dirty="0"/>
              <a:t>(A+B)</a:t>
            </a: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/>
              <a:t>; M[X]</a:t>
            </a:r>
            <a:r>
              <a:rPr spc="20" dirty="0"/>
              <a:t> </a:t>
            </a:r>
            <a:r>
              <a:rPr dirty="0"/>
              <a:t>←</a:t>
            </a:r>
            <a:r>
              <a:rPr spc="10" dirty="0"/>
              <a:t> </a:t>
            </a:r>
            <a:r>
              <a:rPr spc="-25" dirty="0"/>
              <a:t>TOS</a:t>
            </a:r>
          </a:p>
        </p:txBody>
      </p:sp>
      <p:sp>
        <p:nvSpPr>
          <p:cNvPr id="5" name="object 5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Instruction</a:t>
            </a:r>
            <a:r>
              <a:rPr sz="3200" spc="-95" dirty="0"/>
              <a:t> </a:t>
            </a:r>
            <a:r>
              <a:rPr sz="3200" spc="-10" dirty="0"/>
              <a:t>Formats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60044" y="1382014"/>
            <a:ext cx="474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479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Example:</a:t>
            </a:r>
            <a:r>
              <a:rPr sz="2400" dirty="0">
                <a:latin typeface="Microsoft Sans Serif"/>
                <a:cs typeface="Microsoft Sans Serif"/>
              </a:rPr>
              <a:t>	Evaluate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(A+B)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(C+D)</a:t>
            </a:r>
            <a:endParaRPr sz="2400">
              <a:latin typeface="Microsoft Sans Serif"/>
              <a:cs typeface="Microsoft Sans Serif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40994" y="1862222"/>
          <a:ext cx="7249158" cy="38519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2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9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68095">
                <a:tc>
                  <a:txBody>
                    <a:bodyPr/>
                    <a:lstStyle/>
                    <a:p>
                      <a:pPr marL="564515" indent="-532765">
                        <a:lnSpc>
                          <a:spcPts val="2655"/>
                        </a:lnSpc>
                        <a:buClr>
                          <a:srgbClr val="330066"/>
                        </a:buClr>
                        <a:buSzPct val="68750"/>
                        <a:buFont typeface="Wingdings"/>
                        <a:buChar char=""/>
                        <a:tabLst>
                          <a:tab pos="564515" algn="l"/>
                        </a:tabLst>
                      </a:pP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RISC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  <a:p>
                      <a:pPr marL="1022350" lvl="1" indent="-457200">
                        <a:lnSpc>
                          <a:spcPct val="100000"/>
                        </a:lnSpc>
                        <a:spcBef>
                          <a:spcPts val="575"/>
                        </a:spcBef>
                        <a:buClr>
                          <a:srgbClr val="669999"/>
                        </a:buClr>
                        <a:buSzPct val="68750"/>
                        <a:buAutoNum type="arabicPeriod"/>
                        <a:tabLst>
                          <a:tab pos="1022350" algn="l"/>
                        </a:tabLst>
                      </a:pP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LOAD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  <a:p>
                      <a:pPr marL="1022350" lvl="1" indent="-457200">
                        <a:lnSpc>
                          <a:spcPct val="100000"/>
                        </a:lnSpc>
                        <a:spcBef>
                          <a:spcPts val="580"/>
                        </a:spcBef>
                        <a:buClr>
                          <a:srgbClr val="669999"/>
                        </a:buClr>
                        <a:buSzPct val="68750"/>
                        <a:buAutoNum type="arabicPeriod"/>
                        <a:tabLst>
                          <a:tab pos="1022350" algn="l"/>
                        </a:tabLst>
                      </a:pP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LOAD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5890" marR="1379220">
                        <a:lnSpc>
                          <a:spcPct val="120100"/>
                        </a:lnSpc>
                        <a:spcBef>
                          <a:spcPts val="2655"/>
                        </a:spcBef>
                      </a:pP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A,R1 B,R2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71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727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; R1</a:t>
                      </a:r>
                      <a:r>
                        <a:rPr sz="24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←</a:t>
                      </a:r>
                      <a:r>
                        <a:rPr sz="24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M[A]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  <a:p>
                      <a:pPr marL="72771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; R2</a:t>
                      </a:r>
                      <a:r>
                        <a:rPr sz="24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←</a:t>
                      </a:r>
                      <a:r>
                        <a:rPr sz="24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M[B]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969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784">
                <a:tc>
                  <a:txBody>
                    <a:bodyPr/>
                    <a:lstStyle/>
                    <a:p>
                      <a:pPr marL="565150">
                        <a:lnSpc>
                          <a:spcPct val="100000"/>
                        </a:lnSpc>
                        <a:spcBef>
                          <a:spcPts val="160"/>
                        </a:spcBef>
                        <a:tabLst>
                          <a:tab pos="1022350" algn="l"/>
                        </a:tabLst>
                      </a:pPr>
                      <a:r>
                        <a:rPr sz="1650" spc="-25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3.</a:t>
                      </a:r>
                      <a:r>
                        <a:rPr sz="1650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LOAD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C,R3,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 marL="7277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;</a:t>
                      </a:r>
                      <a:r>
                        <a:rPr sz="2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R3</a:t>
                      </a:r>
                      <a:r>
                        <a:rPr sz="24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←</a:t>
                      </a:r>
                      <a:r>
                        <a:rPr sz="24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M[C]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784">
                <a:tc>
                  <a:txBody>
                    <a:bodyPr/>
                    <a:lstStyle/>
                    <a:p>
                      <a:pPr marL="565150">
                        <a:lnSpc>
                          <a:spcPct val="100000"/>
                        </a:lnSpc>
                        <a:spcBef>
                          <a:spcPts val="160"/>
                        </a:spcBef>
                        <a:tabLst>
                          <a:tab pos="1022350" algn="l"/>
                        </a:tabLst>
                      </a:pPr>
                      <a:r>
                        <a:rPr sz="1650" spc="-25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4.</a:t>
                      </a:r>
                      <a:r>
                        <a:rPr sz="1650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LOAD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D,R4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 marL="7277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; R4</a:t>
                      </a:r>
                      <a:r>
                        <a:rPr sz="24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←</a:t>
                      </a:r>
                      <a:r>
                        <a:rPr sz="24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M[D]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784">
                <a:tc>
                  <a:txBody>
                    <a:bodyPr/>
                    <a:lstStyle/>
                    <a:p>
                      <a:pPr marL="565150">
                        <a:lnSpc>
                          <a:spcPct val="100000"/>
                        </a:lnSpc>
                        <a:spcBef>
                          <a:spcPts val="160"/>
                        </a:spcBef>
                        <a:tabLst>
                          <a:tab pos="1022350" algn="l"/>
                        </a:tabLst>
                      </a:pPr>
                      <a:r>
                        <a:rPr sz="1650" spc="-25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5.</a:t>
                      </a:r>
                      <a:r>
                        <a:rPr sz="1650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ADD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R2,R1,</a:t>
                      </a:r>
                      <a:r>
                        <a:rPr sz="24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R1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 marL="7277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; R1</a:t>
                      </a:r>
                      <a:r>
                        <a:rPr sz="24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←</a:t>
                      </a:r>
                      <a:r>
                        <a:rPr sz="24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R1</a:t>
                      </a:r>
                      <a:r>
                        <a:rPr sz="24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+</a:t>
                      </a:r>
                      <a:r>
                        <a:rPr sz="24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R2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545">
                <a:tc>
                  <a:txBody>
                    <a:bodyPr/>
                    <a:lstStyle/>
                    <a:p>
                      <a:pPr marL="565150">
                        <a:lnSpc>
                          <a:spcPct val="100000"/>
                        </a:lnSpc>
                        <a:spcBef>
                          <a:spcPts val="160"/>
                        </a:spcBef>
                        <a:tabLst>
                          <a:tab pos="1022350" algn="l"/>
                        </a:tabLst>
                      </a:pPr>
                      <a:r>
                        <a:rPr sz="1650" spc="-25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6.</a:t>
                      </a:r>
                      <a:r>
                        <a:rPr sz="1650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ADD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R4,R3,</a:t>
                      </a:r>
                      <a:r>
                        <a:rPr sz="2400" spc="-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R3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 marL="7277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;</a:t>
                      </a:r>
                      <a:r>
                        <a:rPr sz="2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R3</a:t>
                      </a:r>
                      <a:r>
                        <a:rPr sz="24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←</a:t>
                      </a:r>
                      <a:r>
                        <a:rPr sz="24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R3 + 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R4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5295">
                <a:tc>
                  <a:txBody>
                    <a:bodyPr/>
                    <a:lstStyle/>
                    <a:p>
                      <a:pPr marL="565150">
                        <a:lnSpc>
                          <a:spcPct val="100000"/>
                        </a:lnSpc>
                        <a:spcBef>
                          <a:spcPts val="280"/>
                        </a:spcBef>
                        <a:tabLst>
                          <a:tab pos="1022350" algn="l"/>
                        </a:tabLst>
                      </a:pPr>
                      <a:r>
                        <a:rPr sz="1650" spc="-25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7.</a:t>
                      </a:r>
                      <a:r>
                        <a:rPr sz="1650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MUL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R3,R1,</a:t>
                      </a:r>
                      <a:r>
                        <a:rPr sz="24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R1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L="72771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; R1</a:t>
                      </a:r>
                      <a:r>
                        <a:rPr sz="24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←</a:t>
                      </a:r>
                      <a:r>
                        <a:rPr sz="24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R1 </a:t>
                      </a:r>
                      <a:r>
                        <a:rPr sz="2400" dirty="0">
                          <a:latin typeface="Symbol"/>
                          <a:cs typeface="Symbol"/>
                        </a:rPr>
                        <a:t></a:t>
                      </a:r>
                      <a:r>
                        <a:rPr sz="2400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R3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556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marL="565150">
                        <a:lnSpc>
                          <a:spcPts val="2810"/>
                        </a:lnSpc>
                        <a:spcBef>
                          <a:spcPts val="150"/>
                        </a:spcBef>
                        <a:tabLst>
                          <a:tab pos="1022350" algn="l"/>
                        </a:tabLst>
                      </a:pPr>
                      <a:r>
                        <a:rPr sz="1650" spc="-25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8.</a:t>
                      </a:r>
                      <a:r>
                        <a:rPr sz="1650" dirty="0">
                          <a:solidFill>
                            <a:srgbClr val="669999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STORE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/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ts val="2810"/>
                        </a:lnSpc>
                        <a:spcBef>
                          <a:spcPts val="150"/>
                        </a:spcBef>
                      </a:pPr>
                      <a:r>
                        <a:rPr sz="2400" spc="-20" dirty="0">
                          <a:latin typeface="Microsoft Sans Serif"/>
                          <a:cs typeface="Microsoft Sans Serif"/>
                        </a:rPr>
                        <a:t>R1,X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/>
                </a:tc>
                <a:tc>
                  <a:txBody>
                    <a:bodyPr/>
                    <a:lstStyle/>
                    <a:p>
                      <a:pPr marL="727710">
                        <a:lnSpc>
                          <a:spcPts val="2810"/>
                        </a:lnSpc>
                        <a:spcBef>
                          <a:spcPts val="15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; M[X]</a:t>
                      </a:r>
                      <a:r>
                        <a:rPr sz="24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←</a:t>
                      </a:r>
                      <a:r>
                        <a:rPr sz="24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25" dirty="0">
                          <a:latin typeface="Microsoft Sans Serif"/>
                          <a:cs typeface="Microsoft Sans Serif"/>
                        </a:rPr>
                        <a:t>R1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Using</a:t>
            </a:r>
            <a:r>
              <a:rPr sz="3200" spc="-70" dirty="0"/>
              <a:t> </a:t>
            </a:r>
            <a:r>
              <a:rPr sz="3200" spc="-10" dirty="0"/>
              <a:t>Registers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101104"/>
            <a:ext cx="8068309" cy="230695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6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Registers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are</a:t>
            </a:r>
            <a:r>
              <a:rPr sz="2200" spc="-10" dirty="0">
                <a:latin typeface="Microsoft Sans Serif"/>
                <a:cs typeface="Microsoft Sans Serif"/>
              </a:rPr>
              <a:t> faster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Shorter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instructions</a:t>
            </a:r>
            <a:endParaRPr sz="2200">
              <a:latin typeface="Microsoft Sans Serif"/>
              <a:cs typeface="Microsoft Sans Serif"/>
            </a:endParaRPr>
          </a:p>
          <a:p>
            <a:pPr marL="704215" lvl="1" indent="-347345">
              <a:lnSpc>
                <a:spcPct val="100000"/>
              </a:lnSpc>
              <a:spcBef>
                <a:spcPts val="52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number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registers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smaller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(e.g.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32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registers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need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50" dirty="0">
                <a:latin typeface="Microsoft Sans Serif"/>
                <a:cs typeface="Microsoft Sans Serif"/>
              </a:rPr>
              <a:t>5</a:t>
            </a:r>
            <a:endParaRPr sz="2200">
              <a:latin typeface="Microsoft Sans Serif"/>
              <a:cs typeface="Microsoft Sans Serif"/>
            </a:endParaRPr>
          </a:p>
          <a:p>
            <a:pPr marL="704215">
              <a:lnSpc>
                <a:spcPct val="100000"/>
              </a:lnSpc>
              <a:spcBef>
                <a:spcPts val="5"/>
              </a:spcBef>
            </a:pPr>
            <a:r>
              <a:rPr sz="2200" spc="-10" dirty="0">
                <a:latin typeface="Microsoft Sans Serif"/>
                <a:cs typeface="Microsoft Sans Serif"/>
              </a:rPr>
              <a:t>bits)</a:t>
            </a:r>
            <a:endParaRPr sz="2200">
              <a:latin typeface="Microsoft Sans Serif"/>
              <a:cs typeface="Microsoft Sans Serif"/>
            </a:endParaRPr>
          </a:p>
          <a:p>
            <a:pPr marL="356870" marR="429895" indent="-344805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Minimize</a:t>
            </a:r>
            <a:r>
              <a:rPr sz="2200" spc="6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frequency</a:t>
            </a:r>
            <a:r>
              <a:rPr sz="2200" spc="-10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with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which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data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moved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back</a:t>
            </a:r>
            <a:r>
              <a:rPr sz="2200" spc="-25" dirty="0">
                <a:latin typeface="Microsoft Sans Serif"/>
                <a:cs typeface="Microsoft Sans Serif"/>
              </a:rPr>
              <a:t> and </a:t>
            </a:r>
            <a:r>
              <a:rPr sz="2200" dirty="0">
                <a:latin typeface="Microsoft Sans Serif"/>
                <a:cs typeface="Microsoft Sans Serif"/>
              </a:rPr>
              <a:t>forth</a:t>
            </a:r>
            <a:r>
              <a:rPr sz="2200" spc="-6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between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memory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processor</a:t>
            </a:r>
            <a:r>
              <a:rPr sz="2200" spc="-10" dirty="0">
                <a:latin typeface="Microsoft Sans Serif"/>
                <a:cs typeface="Microsoft Sans Serif"/>
              </a:rPr>
              <a:t> registers.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Using</a:t>
            </a:r>
            <a:r>
              <a:rPr sz="3200" spc="-70" dirty="0"/>
              <a:t> </a:t>
            </a:r>
            <a:r>
              <a:rPr sz="3200" spc="-10" dirty="0"/>
              <a:t>Registers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28268" y="1177304"/>
            <a:ext cx="7816850" cy="270954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200" dirty="0">
                <a:latin typeface="Microsoft Sans Serif"/>
                <a:cs typeface="Microsoft Sans Serif"/>
              </a:rPr>
              <a:t>Let Ri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represent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</a:t>
            </a:r>
            <a:r>
              <a:rPr sz="2200" spc="-10" dirty="0">
                <a:latin typeface="Microsoft Sans Serif"/>
                <a:cs typeface="Microsoft Sans Serif"/>
              </a:rPr>
              <a:t> general-</a:t>
            </a:r>
            <a:r>
              <a:rPr sz="2200" dirty="0">
                <a:latin typeface="Microsoft Sans Serif"/>
                <a:cs typeface="Microsoft Sans Serif"/>
              </a:rPr>
              <a:t>purpose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register.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instructions</a:t>
            </a:r>
            <a:endParaRPr sz="2200">
              <a:latin typeface="Microsoft Sans Serif"/>
              <a:cs typeface="Microsoft Sans Serif"/>
            </a:endParaRPr>
          </a:p>
          <a:p>
            <a:pPr marL="12700" marR="6445250" algn="just">
              <a:lnSpc>
                <a:spcPct val="120100"/>
              </a:lnSpc>
            </a:pPr>
            <a:r>
              <a:rPr sz="2200" dirty="0">
                <a:latin typeface="Microsoft Sans Serif"/>
                <a:cs typeface="Microsoft Sans Serif"/>
              </a:rPr>
              <a:t>Load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A,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Ri </a:t>
            </a:r>
            <a:r>
              <a:rPr sz="2200" dirty="0">
                <a:latin typeface="Microsoft Sans Serif"/>
                <a:cs typeface="Microsoft Sans Serif"/>
              </a:rPr>
              <a:t>Store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Ri, </a:t>
            </a:r>
            <a:r>
              <a:rPr sz="2200" spc="-50" dirty="0">
                <a:latin typeface="Microsoft Sans Serif"/>
                <a:cs typeface="Microsoft Sans Serif"/>
              </a:rPr>
              <a:t>A </a:t>
            </a:r>
            <a:r>
              <a:rPr sz="2200" dirty="0">
                <a:latin typeface="Microsoft Sans Serif"/>
                <a:cs typeface="Microsoft Sans Serif"/>
              </a:rPr>
              <a:t>Add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A,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Ri</a:t>
            </a:r>
            <a:endParaRPr sz="22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530"/>
              </a:spcBef>
            </a:pPr>
            <a:r>
              <a:rPr sz="2200" dirty="0">
                <a:latin typeface="Microsoft Sans Serif"/>
                <a:cs typeface="Microsoft Sans Serif"/>
              </a:rPr>
              <a:t>Are</a:t>
            </a:r>
            <a:r>
              <a:rPr sz="2200" spc="-10" dirty="0">
                <a:latin typeface="Microsoft Sans Serif"/>
                <a:cs typeface="Microsoft Sans Serif"/>
              </a:rPr>
              <a:t> generalizations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Load,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Store,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and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Add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instructions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for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single-</a:t>
            </a:r>
            <a:r>
              <a:rPr sz="2200" dirty="0">
                <a:latin typeface="Microsoft Sans Serif"/>
                <a:cs typeface="Microsoft Sans Serif"/>
              </a:rPr>
              <a:t>accumulator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case, in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which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register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Ri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performs</a:t>
            </a:r>
            <a:r>
              <a:rPr sz="2200" spc="-5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the </a:t>
            </a:r>
            <a:r>
              <a:rPr sz="2200" dirty="0">
                <a:latin typeface="Microsoft Sans Serif"/>
                <a:cs typeface="Microsoft Sans Serif"/>
              </a:rPr>
              <a:t>function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accumulator..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Using</a:t>
            </a:r>
            <a:r>
              <a:rPr sz="3200" spc="-70" dirty="0"/>
              <a:t> </a:t>
            </a:r>
            <a:r>
              <a:rPr sz="3200" spc="-10" dirty="0"/>
              <a:t>Registers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170254"/>
            <a:ext cx="7875905" cy="3989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When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processor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has several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general-</a:t>
            </a:r>
            <a:r>
              <a:rPr sz="2000" dirty="0">
                <a:latin typeface="Microsoft Sans Serif"/>
                <a:cs typeface="Microsoft Sans Serif"/>
              </a:rPr>
              <a:t>purpose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registers,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many </a:t>
            </a:r>
            <a:r>
              <a:rPr sz="2000" dirty="0">
                <a:latin typeface="Microsoft Sans Serif"/>
                <a:cs typeface="Microsoft Sans Serif"/>
              </a:rPr>
              <a:t>instructions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involve</a:t>
            </a:r>
            <a:r>
              <a:rPr sz="2000" spc="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only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register.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fact,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in </a:t>
            </a:r>
            <a:r>
              <a:rPr sz="2000" dirty="0">
                <a:latin typeface="Microsoft Sans Serif"/>
                <a:cs typeface="Microsoft Sans Serif"/>
              </a:rPr>
              <a:t>many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modern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processors,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computations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performed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directly </a:t>
            </a:r>
            <a:r>
              <a:rPr sz="2000" dirty="0">
                <a:latin typeface="Microsoft Sans Serif"/>
                <a:cs typeface="Microsoft Sans Serif"/>
              </a:rPr>
              <a:t>only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held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processor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registers.</a:t>
            </a:r>
            <a:endParaRPr sz="2000">
              <a:latin typeface="Microsoft Sans Serif"/>
              <a:cs typeface="Microsoft Sans Serif"/>
            </a:endParaRPr>
          </a:p>
          <a:p>
            <a:pPr marL="356870" marR="5273675" indent="-344805">
              <a:lnSpc>
                <a:spcPct val="120100"/>
              </a:lnSpc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Instructions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such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as </a:t>
            </a:r>
            <a:r>
              <a:rPr sz="2000" dirty="0">
                <a:latin typeface="Microsoft Sans Serif"/>
                <a:cs typeface="Microsoft Sans Serif"/>
              </a:rPr>
              <a:t>Add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Ri,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Rj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480"/>
              </a:spcBef>
            </a:pPr>
            <a:r>
              <a:rPr sz="2000" spc="-25" dirty="0">
                <a:latin typeface="Microsoft Sans Serif"/>
                <a:cs typeface="Microsoft Sans Serif"/>
              </a:rPr>
              <a:t>Or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latin typeface="Microsoft Sans Serif"/>
                <a:cs typeface="Microsoft Sans Serif"/>
              </a:rPr>
              <a:t>Add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Ri,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Rj,</a:t>
            </a:r>
            <a:r>
              <a:rPr sz="2000" spc="-25" dirty="0">
                <a:latin typeface="Microsoft Sans Serif"/>
                <a:cs typeface="Microsoft Sans Serif"/>
              </a:rPr>
              <a:t> Rk</a:t>
            </a:r>
            <a:endParaRPr sz="2000">
              <a:latin typeface="Microsoft Sans Serif"/>
              <a:cs typeface="Microsoft Sans Serif"/>
            </a:endParaRPr>
          </a:p>
          <a:p>
            <a:pPr marL="356870" marR="76200" indent="-344805">
              <a:lnSpc>
                <a:spcPct val="100000"/>
              </a:lnSpc>
              <a:spcBef>
                <a:spcPts val="47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both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these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source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operands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contents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Ri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Rj.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first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instruction,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Rj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also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serves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</a:t>
            </a:r>
            <a:r>
              <a:rPr sz="2000" dirty="0">
                <a:latin typeface="Microsoft Sans Serif"/>
                <a:cs typeface="Microsoft Sans Serif"/>
              </a:rPr>
              <a:t>destination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register,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whereas in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second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instruction,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third </a:t>
            </a:r>
            <a:r>
              <a:rPr sz="2000" dirty="0">
                <a:latin typeface="Microsoft Sans Serif"/>
                <a:cs typeface="Microsoft Sans Serif"/>
              </a:rPr>
              <a:t>register,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Rk,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used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destination..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Using</a:t>
            </a:r>
            <a:r>
              <a:rPr sz="3200" spc="-70" dirty="0"/>
              <a:t> </a:t>
            </a:r>
            <a:r>
              <a:rPr sz="3200" spc="-10" dirty="0"/>
              <a:t>Registers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246454"/>
            <a:ext cx="7547609" cy="39281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It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often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necessary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transfer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between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different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locations.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This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achieved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with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instruction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Microsoft Sans Serif"/>
                <a:cs typeface="Microsoft Sans Serif"/>
              </a:rPr>
              <a:t>Move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Source,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Destination</a:t>
            </a:r>
            <a:endParaRPr sz="2000">
              <a:latin typeface="Microsoft Sans Serif"/>
              <a:cs typeface="Microsoft Sans Serif"/>
            </a:endParaRPr>
          </a:p>
          <a:p>
            <a:pPr marL="927100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latin typeface="Microsoft Sans Serif"/>
                <a:cs typeface="Microsoft Sans Serif"/>
              </a:rPr>
              <a:t>Move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A,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Ri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same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as</a:t>
            </a:r>
            <a:endParaRPr sz="2000">
              <a:latin typeface="Microsoft Sans Serif"/>
              <a:cs typeface="Microsoft Sans Serif"/>
            </a:endParaRPr>
          </a:p>
          <a:p>
            <a:pPr marL="9271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Microsoft Sans Serif"/>
                <a:cs typeface="Microsoft Sans Serif"/>
              </a:rPr>
              <a:t>Load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A,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Ri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95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25" dirty="0">
                <a:latin typeface="Microsoft Sans Serif"/>
                <a:cs typeface="Microsoft Sans Serif"/>
              </a:rPr>
              <a:t>And</a:t>
            </a:r>
            <a:endParaRPr sz="2000">
              <a:latin typeface="Microsoft Sans Serif"/>
              <a:cs typeface="Microsoft Sans Serif"/>
            </a:endParaRPr>
          </a:p>
          <a:p>
            <a:pPr marL="9271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Microsoft Sans Serif"/>
                <a:cs typeface="Microsoft Sans Serif"/>
              </a:rPr>
              <a:t>Move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Ri,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A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same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as</a:t>
            </a:r>
            <a:endParaRPr sz="2000">
              <a:latin typeface="Microsoft Sans Serif"/>
              <a:cs typeface="Microsoft Sans Serif"/>
            </a:endParaRPr>
          </a:p>
          <a:p>
            <a:pPr marL="927100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latin typeface="Microsoft Sans Serif"/>
                <a:cs typeface="Microsoft Sans Serif"/>
              </a:rPr>
              <a:t>Store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Ri,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A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Using</a:t>
            </a:r>
            <a:r>
              <a:rPr sz="3200" spc="-70" dirty="0"/>
              <a:t> </a:t>
            </a:r>
            <a:r>
              <a:rPr sz="3200" spc="-10" dirty="0"/>
              <a:t>Registers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091006"/>
            <a:ext cx="8050530" cy="2643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11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processors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where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arithmetic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operations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are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allowed only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on </a:t>
            </a:r>
            <a:r>
              <a:rPr sz="2200" dirty="0">
                <a:latin typeface="Microsoft Sans Serif"/>
                <a:cs typeface="Microsoft Sans Serif"/>
              </a:rPr>
              <a:t>operands that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are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processor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registers,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15" dirty="0">
                <a:latin typeface="Microsoft Sans Serif"/>
                <a:cs typeface="Microsoft Sans Serif"/>
              </a:rPr>
              <a:t>  </a:t>
            </a:r>
            <a:r>
              <a:rPr sz="2200" dirty="0">
                <a:latin typeface="Microsoft Sans Serif"/>
                <a:cs typeface="Microsoft Sans Serif"/>
              </a:rPr>
              <a:t>C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=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 +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task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can </a:t>
            </a:r>
            <a:r>
              <a:rPr sz="2200" dirty="0">
                <a:latin typeface="Microsoft Sans Serif"/>
                <a:cs typeface="Microsoft Sans Serif"/>
              </a:rPr>
              <a:t>be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performed</a:t>
            </a:r>
            <a:r>
              <a:rPr sz="2200" spc="-5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by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instruction</a:t>
            </a:r>
            <a:r>
              <a:rPr sz="2200" spc="-10" dirty="0">
                <a:latin typeface="Microsoft Sans Serif"/>
                <a:cs typeface="Microsoft Sans Serif"/>
              </a:rPr>
              <a:t> sequence</a:t>
            </a:r>
            <a:endParaRPr sz="2200">
              <a:latin typeface="Microsoft Sans Serif"/>
              <a:cs typeface="Microsoft Sans Serif"/>
            </a:endParaRPr>
          </a:p>
          <a:p>
            <a:pPr marL="356870" marR="6300470">
              <a:lnSpc>
                <a:spcPct val="120100"/>
              </a:lnSpc>
            </a:pPr>
            <a:r>
              <a:rPr sz="2200" dirty="0">
                <a:latin typeface="Microsoft Sans Serif"/>
                <a:cs typeface="Microsoft Sans Serif"/>
              </a:rPr>
              <a:t>Move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A,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Ri </a:t>
            </a:r>
            <a:r>
              <a:rPr sz="2200" dirty="0">
                <a:latin typeface="Microsoft Sans Serif"/>
                <a:cs typeface="Microsoft Sans Serif"/>
              </a:rPr>
              <a:t>Move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B,</a:t>
            </a:r>
            <a:r>
              <a:rPr sz="2200" spc="-25" dirty="0">
                <a:latin typeface="Microsoft Sans Serif"/>
                <a:cs typeface="Microsoft Sans Serif"/>
              </a:rPr>
              <a:t> Rj </a:t>
            </a:r>
            <a:r>
              <a:rPr sz="2200" dirty="0">
                <a:latin typeface="Microsoft Sans Serif"/>
                <a:cs typeface="Microsoft Sans Serif"/>
              </a:rPr>
              <a:t>Add Ri, </a:t>
            </a:r>
            <a:r>
              <a:rPr sz="2200" spc="-25" dirty="0">
                <a:latin typeface="Microsoft Sans Serif"/>
                <a:cs typeface="Microsoft Sans Serif"/>
              </a:rPr>
              <a:t>Rj </a:t>
            </a:r>
            <a:r>
              <a:rPr sz="2200" dirty="0">
                <a:latin typeface="Microsoft Sans Serif"/>
                <a:cs typeface="Microsoft Sans Serif"/>
              </a:rPr>
              <a:t>Move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Rj,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50" dirty="0">
                <a:latin typeface="Microsoft Sans Serif"/>
                <a:cs typeface="Microsoft Sans Serif"/>
              </a:rPr>
              <a:t>C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Using</a:t>
            </a:r>
            <a:r>
              <a:rPr sz="3200" spc="-70" dirty="0"/>
              <a:t> </a:t>
            </a:r>
            <a:r>
              <a:rPr sz="3200" spc="-10" dirty="0"/>
              <a:t>Registers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091006"/>
            <a:ext cx="7847965" cy="22409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11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processors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where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one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operand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may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memory</a:t>
            </a:r>
            <a:r>
              <a:rPr sz="2200" spc="-25" dirty="0">
                <a:latin typeface="Microsoft Sans Serif"/>
                <a:cs typeface="Microsoft Sans Serif"/>
              </a:rPr>
              <a:t> but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other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must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be in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register,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an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instruction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sequence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for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the </a:t>
            </a:r>
            <a:r>
              <a:rPr sz="2200" dirty="0">
                <a:latin typeface="Microsoft Sans Serif"/>
                <a:cs typeface="Microsoft Sans Serif"/>
              </a:rPr>
              <a:t>required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task</a:t>
            </a:r>
            <a:r>
              <a:rPr sz="2200" spc="-6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would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be</a:t>
            </a:r>
            <a:endParaRPr sz="2200">
              <a:latin typeface="Microsoft Sans Serif"/>
              <a:cs typeface="Microsoft Sans Serif"/>
            </a:endParaRPr>
          </a:p>
          <a:p>
            <a:pPr marL="356870" marR="6098540">
              <a:lnSpc>
                <a:spcPct val="120000"/>
              </a:lnSpc>
              <a:spcBef>
                <a:spcPts val="5"/>
              </a:spcBef>
            </a:pPr>
            <a:r>
              <a:rPr sz="2200" dirty="0">
                <a:latin typeface="Microsoft Sans Serif"/>
                <a:cs typeface="Microsoft Sans Serif"/>
              </a:rPr>
              <a:t>Move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A,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Ri </a:t>
            </a:r>
            <a:r>
              <a:rPr sz="2200" dirty="0">
                <a:latin typeface="Microsoft Sans Serif"/>
                <a:cs typeface="Microsoft Sans Serif"/>
              </a:rPr>
              <a:t>Add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B,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Ri </a:t>
            </a:r>
            <a:r>
              <a:rPr sz="2200" dirty="0">
                <a:latin typeface="Microsoft Sans Serif"/>
                <a:cs typeface="Microsoft Sans Serif"/>
              </a:rPr>
              <a:t>Move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Ri,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50" dirty="0">
                <a:latin typeface="Microsoft Sans Serif"/>
                <a:cs typeface="Microsoft Sans Serif"/>
              </a:rPr>
              <a:t>C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219201"/>
            <a:ext cx="6697345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Instruction</a:t>
            </a:r>
            <a:r>
              <a:rPr spc="-20" dirty="0"/>
              <a:t> </a:t>
            </a:r>
            <a:r>
              <a:rPr dirty="0"/>
              <a:t>Execution and </a:t>
            </a:r>
            <a:r>
              <a:rPr spc="-10" dirty="0"/>
              <a:t>Straight-</a:t>
            </a:r>
            <a:r>
              <a:rPr spc="-20" dirty="0"/>
              <a:t>Line </a:t>
            </a:r>
            <a:r>
              <a:rPr spc="-10" dirty="0"/>
              <a:t>Sequencing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508504" y="1840992"/>
          <a:ext cx="1886585" cy="4080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6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85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B w="19050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393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Move</a:t>
                      </a:r>
                      <a:r>
                        <a:rPr sz="1200" spc="46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A,R0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FFFF"/>
                      </a:solidFill>
                      <a:prstDash val="solid"/>
                    </a:lnT>
                    <a:lnB w="19050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765">
                <a:tc>
                  <a:txBody>
                    <a:bodyPr/>
                    <a:lstStyle/>
                    <a:p>
                      <a:pPr marL="39370" algn="ctr">
                        <a:lnSpc>
                          <a:spcPct val="100000"/>
                        </a:lnSpc>
                        <a:spcBef>
                          <a:spcPts val="195"/>
                        </a:spcBef>
                        <a:tabLst>
                          <a:tab pos="514350" algn="l"/>
                        </a:tabLst>
                      </a:pP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Add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B,R0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FFFF"/>
                      </a:solidFill>
                      <a:prstDash val="solid"/>
                    </a:lnT>
                    <a:lnB w="19050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4953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Move</a:t>
                      </a:r>
                      <a:r>
                        <a:rPr sz="1200" spc="46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R0,C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FFFF"/>
                      </a:solidFill>
                      <a:prstDash val="solid"/>
                    </a:lnT>
                    <a:lnB w="19050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FFFF"/>
                      </a:solidFill>
                      <a:prstDash val="solid"/>
                    </a:lnT>
                    <a:lnB w="19050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7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FFFF"/>
                      </a:solidFill>
                      <a:prstDash val="solid"/>
                    </a:lnT>
                    <a:lnB w="19050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4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FFFF"/>
                      </a:solidFill>
                      <a:prstDash val="solid"/>
                    </a:lnT>
                    <a:lnB w="19050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FFFF"/>
                      </a:solidFill>
                      <a:prstDash val="solid"/>
                    </a:lnT>
                    <a:lnB w="19050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18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FFFF"/>
                      </a:solidFill>
                      <a:prstDash val="solid"/>
                    </a:lnT>
                    <a:lnB w="19050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FFFF"/>
                      </a:solidFill>
                      <a:prstDash val="solid"/>
                    </a:lnT>
                    <a:lnB w="19050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124836" y="1942348"/>
            <a:ext cx="355600" cy="86550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300" i="1" spc="-50" dirty="0">
                <a:latin typeface="Arial"/>
                <a:cs typeface="Arial"/>
              </a:rPr>
              <a:t>i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1300" i="1" dirty="0">
                <a:latin typeface="Arial"/>
                <a:cs typeface="Arial"/>
              </a:rPr>
              <a:t>i</a:t>
            </a:r>
            <a:r>
              <a:rPr sz="1300" i="1" spc="90" dirty="0">
                <a:latin typeface="Arial"/>
                <a:cs typeface="Arial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+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50" dirty="0">
                <a:latin typeface="Microsoft Sans Serif"/>
                <a:cs typeface="Microsoft Sans Serif"/>
              </a:rPr>
              <a:t>4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300" i="1" dirty="0">
                <a:latin typeface="Arial"/>
                <a:cs typeface="Arial"/>
              </a:rPr>
              <a:t>i</a:t>
            </a:r>
            <a:r>
              <a:rPr sz="1300" i="1" spc="90" dirty="0">
                <a:latin typeface="Arial"/>
                <a:cs typeface="Arial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+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spc="-50" dirty="0">
                <a:latin typeface="Microsoft Sans Serif"/>
                <a:cs typeface="Microsoft Sans Serif"/>
              </a:rPr>
              <a:t>8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5900" y="2058670"/>
            <a:ext cx="14528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Begin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execution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here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729739" y="2170176"/>
            <a:ext cx="303530" cy="45720"/>
            <a:chOff x="1729739" y="2170176"/>
            <a:chExt cx="303530" cy="45720"/>
          </a:xfrm>
        </p:grpSpPr>
        <p:sp>
          <p:nvSpPr>
            <p:cNvPr id="7" name="object 7"/>
            <p:cNvSpPr/>
            <p:nvPr/>
          </p:nvSpPr>
          <p:spPr>
            <a:xfrm>
              <a:off x="1924811" y="2177796"/>
              <a:ext cx="100965" cy="30480"/>
            </a:xfrm>
            <a:custGeom>
              <a:avLst/>
              <a:gdLst/>
              <a:ahLst/>
              <a:cxnLst/>
              <a:rect l="l" t="t" r="r" b="b"/>
              <a:pathLst>
                <a:path w="100964" h="30480">
                  <a:moveTo>
                    <a:pt x="0" y="30479"/>
                  </a:moveTo>
                  <a:lnTo>
                    <a:pt x="100583" y="15239"/>
                  </a:lnTo>
                  <a:lnTo>
                    <a:pt x="0" y="0"/>
                  </a:lnTo>
                  <a:lnTo>
                    <a:pt x="0" y="15239"/>
                  </a:lnTo>
                  <a:lnTo>
                    <a:pt x="0" y="30479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24811" y="2177796"/>
              <a:ext cx="100965" cy="30480"/>
            </a:xfrm>
            <a:custGeom>
              <a:avLst/>
              <a:gdLst/>
              <a:ahLst/>
              <a:cxnLst/>
              <a:rect l="l" t="t" r="r" b="b"/>
              <a:pathLst>
                <a:path w="100964" h="30480">
                  <a:moveTo>
                    <a:pt x="0" y="0"/>
                  </a:moveTo>
                  <a:lnTo>
                    <a:pt x="0" y="30479"/>
                  </a:lnTo>
                  <a:lnTo>
                    <a:pt x="100583" y="152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4811" y="2177796"/>
              <a:ext cx="100965" cy="30480"/>
            </a:xfrm>
            <a:custGeom>
              <a:avLst/>
              <a:gdLst/>
              <a:ahLst/>
              <a:cxnLst/>
              <a:rect l="l" t="t" r="r" b="b"/>
              <a:pathLst>
                <a:path w="100964" h="30480">
                  <a:moveTo>
                    <a:pt x="0" y="30479"/>
                  </a:moveTo>
                  <a:lnTo>
                    <a:pt x="100583" y="15239"/>
                  </a:lnTo>
                  <a:lnTo>
                    <a:pt x="0" y="0"/>
                  </a:lnTo>
                  <a:lnTo>
                    <a:pt x="0" y="15239"/>
                  </a:lnTo>
                  <a:lnTo>
                    <a:pt x="0" y="304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729739" y="2193036"/>
              <a:ext cx="180340" cy="0"/>
            </a:xfrm>
            <a:custGeom>
              <a:avLst/>
              <a:gdLst/>
              <a:ahLst/>
              <a:cxnLst/>
              <a:rect l="l" t="t" r="r" b="b"/>
              <a:pathLst>
                <a:path w="180339">
                  <a:moveTo>
                    <a:pt x="179832" y="0"/>
                  </a:moveTo>
                  <a:lnTo>
                    <a:pt x="0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176142" y="1582292"/>
            <a:ext cx="6375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Microsoft Sans Serif"/>
                <a:cs typeface="Microsoft Sans Serif"/>
              </a:rPr>
              <a:t>Contents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61133" y="1582292"/>
            <a:ext cx="5861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Microsoft Sans Serif"/>
                <a:cs typeface="Microsoft Sans Serif"/>
              </a:rPr>
              <a:t>Address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24836" y="5457545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C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24836" y="4504131"/>
            <a:ext cx="1276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B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24836" y="3568649"/>
            <a:ext cx="1276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18278" y="4586681"/>
            <a:ext cx="84963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the</a:t>
            </a:r>
            <a:r>
              <a:rPr sz="1200" spc="-10" dirty="0">
                <a:latin typeface="Microsoft Sans Serif"/>
                <a:cs typeface="Microsoft Sans Serif"/>
              </a:rPr>
              <a:t> program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21784" y="4439539"/>
            <a:ext cx="9423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7815" algn="l"/>
              </a:tabLst>
            </a:pPr>
            <a:r>
              <a:rPr sz="1200" u="heavy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200" spc="3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Data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for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19573" y="2157222"/>
            <a:ext cx="922019" cy="502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360"/>
              </a:lnSpc>
              <a:spcBef>
                <a:spcPts val="95"/>
              </a:spcBef>
            </a:pPr>
            <a:r>
              <a:rPr sz="1300" spc="-20" dirty="0">
                <a:latin typeface="Microsoft Sans Serif"/>
                <a:cs typeface="Microsoft Sans Serif"/>
              </a:rPr>
              <a:t>3-</a:t>
            </a:r>
            <a:r>
              <a:rPr sz="1300" spc="-10" dirty="0">
                <a:latin typeface="Microsoft Sans Serif"/>
                <a:cs typeface="Microsoft Sans Serif"/>
              </a:rPr>
              <a:t>instruction</a:t>
            </a:r>
            <a:endParaRPr sz="1300">
              <a:latin typeface="Microsoft Sans Serif"/>
              <a:cs typeface="Microsoft Sans Serif"/>
            </a:endParaRPr>
          </a:p>
          <a:p>
            <a:pPr marL="12700" marR="273685">
              <a:lnSpc>
                <a:spcPct val="66400"/>
              </a:lnSpc>
              <a:spcBef>
                <a:spcPts val="325"/>
              </a:spcBef>
            </a:pPr>
            <a:r>
              <a:rPr sz="1300" spc="-10" dirty="0">
                <a:latin typeface="Microsoft Sans Serif"/>
                <a:cs typeface="Microsoft Sans Serif"/>
              </a:rPr>
              <a:t>program </a:t>
            </a:r>
            <a:r>
              <a:rPr sz="1300" spc="-20" dirty="0">
                <a:latin typeface="Microsoft Sans Serif"/>
                <a:cs typeface="Microsoft Sans Serif"/>
              </a:rPr>
              <a:t>segment</a:t>
            </a:r>
            <a:endParaRPr sz="1300">
              <a:latin typeface="Microsoft Sans Serif"/>
              <a:cs typeface="Microsoft Sans Serif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495800" y="3663696"/>
            <a:ext cx="408940" cy="1932939"/>
            <a:chOff x="4495800" y="3663696"/>
            <a:chExt cx="408940" cy="1932939"/>
          </a:xfrm>
        </p:grpSpPr>
        <p:sp>
          <p:nvSpPr>
            <p:cNvPr id="20" name="object 20"/>
            <p:cNvSpPr/>
            <p:nvPr/>
          </p:nvSpPr>
          <p:spPr>
            <a:xfrm>
              <a:off x="4518659" y="4622292"/>
              <a:ext cx="97790" cy="33655"/>
            </a:xfrm>
            <a:custGeom>
              <a:avLst/>
              <a:gdLst/>
              <a:ahLst/>
              <a:cxnLst/>
              <a:rect l="l" t="t" r="r" b="b"/>
              <a:pathLst>
                <a:path w="97789" h="33654">
                  <a:moveTo>
                    <a:pt x="97536" y="0"/>
                  </a:moveTo>
                  <a:lnTo>
                    <a:pt x="0" y="16763"/>
                  </a:lnTo>
                  <a:lnTo>
                    <a:pt x="97536" y="33527"/>
                  </a:lnTo>
                  <a:lnTo>
                    <a:pt x="97536" y="16763"/>
                  </a:lnTo>
                  <a:lnTo>
                    <a:pt x="97536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18659" y="4622292"/>
              <a:ext cx="97790" cy="33655"/>
            </a:xfrm>
            <a:custGeom>
              <a:avLst/>
              <a:gdLst/>
              <a:ahLst/>
              <a:cxnLst/>
              <a:rect l="l" t="t" r="r" b="b"/>
              <a:pathLst>
                <a:path w="97789" h="33654">
                  <a:moveTo>
                    <a:pt x="97536" y="0"/>
                  </a:moveTo>
                  <a:lnTo>
                    <a:pt x="0" y="16001"/>
                  </a:lnTo>
                  <a:lnTo>
                    <a:pt x="97536" y="33527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18659" y="4622292"/>
              <a:ext cx="97790" cy="33655"/>
            </a:xfrm>
            <a:custGeom>
              <a:avLst/>
              <a:gdLst/>
              <a:ahLst/>
              <a:cxnLst/>
              <a:rect l="l" t="t" r="r" b="b"/>
              <a:pathLst>
                <a:path w="97789" h="33654">
                  <a:moveTo>
                    <a:pt x="97536" y="0"/>
                  </a:moveTo>
                  <a:lnTo>
                    <a:pt x="0" y="16001"/>
                  </a:lnTo>
                  <a:lnTo>
                    <a:pt x="97536" y="33527"/>
                  </a:lnTo>
                  <a:lnTo>
                    <a:pt x="97536" y="16001"/>
                  </a:lnTo>
                  <a:lnTo>
                    <a:pt x="9753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5800" y="3663696"/>
              <a:ext cx="128016" cy="6400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503420" y="3686556"/>
              <a:ext cx="393700" cy="1902460"/>
            </a:xfrm>
            <a:custGeom>
              <a:avLst/>
              <a:gdLst/>
              <a:ahLst/>
              <a:cxnLst/>
              <a:rect l="l" t="t" r="r" b="b"/>
              <a:pathLst>
                <a:path w="393700" h="1902460">
                  <a:moveTo>
                    <a:pt x="112775" y="0"/>
                  </a:moveTo>
                  <a:lnTo>
                    <a:pt x="393191" y="0"/>
                  </a:lnTo>
                  <a:lnTo>
                    <a:pt x="393191" y="883920"/>
                  </a:lnTo>
                </a:path>
                <a:path w="393700" h="1902460">
                  <a:moveTo>
                    <a:pt x="112775" y="1868424"/>
                  </a:moveTo>
                  <a:lnTo>
                    <a:pt x="0" y="1885188"/>
                  </a:lnTo>
                  <a:lnTo>
                    <a:pt x="112775" y="1901952"/>
                  </a:lnTo>
                  <a:lnTo>
                    <a:pt x="112775" y="1885188"/>
                  </a:lnTo>
                  <a:lnTo>
                    <a:pt x="112775" y="1868424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03420" y="5554980"/>
              <a:ext cx="113030" cy="33655"/>
            </a:xfrm>
            <a:custGeom>
              <a:avLst/>
              <a:gdLst/>
              <a:ahLst/>
              <a:cxnLst/>
              <a:rect l="l" t="t" r="r" b="b"/>
              <a:pathLst>
                <a:path w="113029" h="33654">
                  <a:moveTo>
                    <a:pt x="112775" y="0"/>
                  </a:moveTo>
                  <a:lnTo>
                    <a:pt x="0" y="17526"/>
                  </a:lnTo>
                  <a:lnTo>
                    <a:pt x="112775" y="33528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03420" y="5554980"/>
              <a:ext cx="113030" cy="33655"/>
            </a:xfrm>
            <a:custGeom>
              <a:avLst/>
              <a:gdLst/>
              <a:ahLst/>
              <a:cxnLst/>
              <a:rect l="l" t="t" r="r" b="b"/>
              <a:pathLst>
                <a:path w="113029" h="33654">
                  <a:moveTo>
                    <a:pt x="112775" y="0"/>
                  </a:moveTo>
                  <a:lnTo>
                    <a:pt x="0" y="17526"/>
                  </a:lnTo>
                  <a:lnTo>
                    <a:pt x="112775" y="33528"/>
                  </a:lnTo>
                  <a:lnTo>
                    <a:pt x="112775" y="17526"/>
                  </a:lnTo>
                  <a:lnTo>
                    <a:pt x="11277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16195" y="4704588"/>
              <a:ext cx="280670" cy="868680"/>
            </a:xfrm>
            <a:custGeom>
              <a:avLst/>
              <a:gdLst/>
              <a:ahLst/>
              <a:cxnLst/>
              <a:rect l="l" t="t" r="r" b="b"/>
              <a:pathLst>
                <a:path w="280670" h="868679">
                  <a:moveTo>
                    <a:pt x="0" y="868680"/>
                  </a:moveTo>
                  <a:lnTo>
                    <a:pt x="280415" y="868680"/>
                  </a:lnTo>
                  <a:lnTo>
                    <a:pt x="280415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3451859" y="3110483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0"/>
                </a:moveTo>
                <a:lnTo>
                  <a:pt x="0" y="18287"/>
                </a:lnTo>
                <a:lnTo>
                  <a:pt x="18287" y="0"/>
                </a:lnTo>
                <a:lnTo>
                  <a:pt x="0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451859" y="3211067"/>
            <a:ext cx="18415" cy="15240"/>
          </a:xfrm>
          <a:custGeom>
            <a:avLst/>
            <a:gdLst/>
            <a:ahLst/>
            <a:cxnLst/>
            <a:rect l="l" t="t" r="r" b="b"/>
            <a:pathLst>
              <a:path w="18414" h="15239">
                <a:moveTo>
                  <a:pt x="0" y="0"/>
                </a:moveTo>
                <a:lnTo>
                  <a:pt x="0" y="15240"/>
                </a:lnTo>
                <a:lnTo>
                  <a:pt x="18287" y="0"/>
                </a:lnTo>
                <a:lnTo>
                  <a:pt x="0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451859" y="332384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0"/>
                </a:moveTo>
                <a:lnTo>
                  <a:pt x="0" y="18287"/>
                </a:lnTo>
                <a:lnTo>
                  <a:pt x="18287" y="0"/>
                </a:lnTo>
                <a:lnTo>
                  <a:pt x="0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451859" y="404622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0"/>
                </a:moveTo>
                <a:lnTo>
                  <a:pt x="0" y="18287"/>
                </a:lnTo>
                <a:lnTo>
                  <a:pt x="18287" y="0"/>
                </a:lnTo>
                <a:lnTo>
                  <a:pt x="0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451859" y="41437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0"/>
                </a:moveTo>
                <a:lnTo>
                  <a:pt x="0" y="18288"/>
                </a:lnTo>
                <a:lnTo>
                  <a:pt x="18287" y="0"/>
                </a:lnTo>
                <a:lnTo>
                  <a:pt x="0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451859" y="425957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0"/>
                </a:moveTo>
                <a:lnTo>
                  <a:pt x="0" y="18288"/>
                </a:lnTo>
                <a:lnTo>
                  <a:pt x="18287" y="0"/>
                </a:lnTo>
                <a:lnTo>
                  <a:pt x="0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451859" y="50154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0"/>
                </a:moveTo>
                <a:lnTo>
                  <a:pt x="0" y="18288"/>
                </a:lnTo>
                <a:lnTo>
                  <a:pt x="18287" y="0"/>
                </a:lnTo>
                <a:lnTo>
                  <a:pt x="0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451859" y="511302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0"/>
                </a:moveTo>
                <a:lnTo>
                  <a:pt x="0" y="18287"/>
                </a:lnTo>
                <a:lnTo>
                  <a:pt x="18287" y="0"/>
                </a:lnTo>
                <a:lnTo>
                  <a:pt x="0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51859" y="5228844"/>
            <a:ext cx="18415" cy="15240"/>
          </a:xfrm>
          <a:custGeom>
            <a:avLst/>
            <a:gdLst/>
            <a:ahLst/>
            <a:cxnLst/>
            <a:rect l="l" t="t" r="r" b="b"/>
            <a:pathLst>
              <a:path w="18414" h="15239">
                <a:moveTo>
                  <a:pt x="0" y="0"/>
                </a:moveTo>
                <a:lnTo>
                  <a:pt x="0" y="15239"/>
                </a:lnTo>
                <a:lnTo>
                  <a:pt x="18287" y="0"/>
                </a:lnTo>
                <a:lnTo>
                  <a:pt x="0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503420" y="2028444"/>
            <a:ext cx="97790" cy="887094"/>
          </a:xfrm>
          <a:custGeom>
            <a:avLst/>
            <a:gdLst/>
            <a:ahLst/>
            <a:cxnLst/>
            <a:rect l="l" t="t" r="r" b="b"/>
            <a:pathLst>
              <a:path w="97789" h="887094">
                <a:moveTo>
                  <a:pt x="0" y="0"/>
                </a:moveTo>
                <a:lnTo>
                  <a:pt x="32512" y="16382"/>
                </a:lnTo>
                <a:lnTo>
                  <a:pt x="48767" y="16382"/>
                </a:lnTo>
                <a:lnTo>
                  <a:pt x="48767" y="32765"/>
                </a:lnTo>
                <a:lnTo>
                  <a:pt x="48767" y="409193"/>
                </a:lnTo>
                <a:lnTo>
                  <a:pt x="65024" y="425576"/>
                </a:lnTo>
                <a:lnTo>
                  <a:pt x="97535" y="441959"/>
                </a:lnTo>
              </a:path>
              <a:path w="97789" h="887094">
                <a:moveTo>
                  <a:pt x="0" y="886967"/>
                </a:moveTo>
                <a:lnTo>
                  <a:pt x="32512" y="870457"/>
                </a:lnTo>
                <a:lnTo>
                  <a:pt x="48767" y="853947"/>
                </a:lnTo>
                <a:lnTo>
                  <a:pt x="48767" y="837564"/>
                </a:lnTo>
                <a:lnTo>
                  <a:pt x="48767" y="771651"/>
                </a:lnTo>
                <a:lnTo>
                  <a:pt x="48767" y="458469"/>
                </a:lnTo>
                <a:lnTo>
                  <a:pt x="65024" y="458469"/>
                </a:lnTo>
                <a:lnTo>
                  <a:pt x="97535" y="441959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2197989" y="6159500"/>
            <a:ext cx="292354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latin typeface="Microsoft Sans Serif"/>
                <a:cs typeface="Microsoft Sans Serif"/>
              </a:rPr>
              <a:t>Figure</a:t>
            </a:r>
            <a:r>
              <a:rPr sz="1300" spc="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2.8.</a:t>
            </a:r>
            <a:r>
              <a:rPr sz="1300" spc="2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A</a:t>
            </a:r>
            <a:r>
              <a:rPr sz="1300" spc="-7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program</a:t>
            </a:r>
            <a:r>
              <a:rPr sz="1300" spc="4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for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C </a:t>
            </a:r>
            <a:r>
              <a:rPr sz="1200" dirty="0">
                <a:latin typeface="Symbol"/>
                <a:cs typeface="Symbol"/>
              </a:rPr>
              <a:t>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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+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Symbol"/>
                <a:cs typeface="Symbol"/>
              </a:rPr>
              <a:t>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100698" y="1856308"/>
            <a:ext cx="2867025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Assumptions:</a:t>
            </a:r>
            <a:endParaRPr sz="1800">
              <a:latin typeface="Microsoft Sans Serif"/>
              <a:cs typeface="Microsoft Sans Serif"/>
            </a:endParaRPr>
          </a:p>
          <a:p>
            <a:pPr marL="140335" marR="480695" indent="-128270">
              <a:lnSpc>
                <a:spcPct val="100000"/>
              </a:lnSpc>
              <a:spcBef>
                <a:spcPts val="5"/>
              </a:spcBef>
              <a:buChar char="-"/>
              <a:tabLst>
                <a:tab pos="140335" algn="l"/>
                <a:tab pos="151130" algn="l"/>
              </a:tabLst>
            </a:pPr>
            <a:r>
              <a:rPr sz="1800" dirty="0">
                <a:latin typeface="Microsoft Sans Serif"/>
                <a:cs typeface="Microsoft Sans Serif"/>
              </a:rPr>
              <a:t>	One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memory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operand </a:t>
            </a:r>
            <a:r>
              <a:rPr sz="1800" dirty="0">
                <a:latin typeface="Microsoft Sans Serif"/>
                <a:cs typeface="Microsoft Sans Serif"/>
              </a:rPr>
              <a:t>per </a:t>
            </a:r>
            <a:r>
              <a:rPr sz="1800" spc="-10" dirty="0">
                <a:latin typeface="Microsoft Sans Serif"/>
                <a:cs typeface="Microsoft Sans Serif"/>
              </a:rPr>
              <a:t>instruction</a:t>
            </a:r>
            <a:endParaRPr sz="1800">
              <a:latin typeface="Microsoft Sans Serif"/>
              <a:cs typeface="Microsoft Sans Serif"/>
            </a:endParaRPr>
          </a:p>
          <a:p>
            <a:pPr marL="152400" indent="-139700">
              <a:lnSpc>
                <a:spcPct val="100000"/>
              </a:lnSpc>
              <a:buChar char="-"/>
              <a:tabLst>
                <a:tab pos="152400" algn="l"/>
              </a:tabLst>
            </a:pPr>
            <a:r>
              <a:rPr sz="1800" dirty="0">
                <a:latin typeface="Microsoft Sans Serif"/>
                <a:cs typeface="Microsoft Sans Serif"/>
              </a:rPr>
              <a:t>32-bit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word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length</a:t>
            </a:r>
            <a:endParaRPr sz="1800">
              <a:latin typeface="Microsoft Sans Serif"/>
              <a:cs typeface="Microsoft Sans Serif"/>
            </a:endParaRPr>
          </a:p>
          <a:p>
            <a:pPr marL="151765" indent="-139065">
              <a:lnSpc>
                <a:spcPct val="100000"/>
              </a:lnSpc>
              <a:buChar char="-"/>
              <a:tabLst>
                <a:tab pos="151765" algn="l"/>
              </a:tabLst>
            </a:pPr>
            <a:r>
              <a:rPr sz="1800" dirty="0">
                <a:latin typeface="Microsoft Sans Serif"/>
                <a:cs typeface="Microsoft Sans Serif"/>
              </a:rPr>
              <a:t>Memory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byte</a:t>
            </a:r>
            <a:endParaRPr sz="1800">
              <a:latin typeface="Microsoft Sans Serif"/>
              <a:cs typeface="Microsoft Sans Serif"/>
            </a:endParaRPr>
          </a:p>
          <a:p>
            <a:pPr marL="140335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addressable</a:t>
            </a:r>
            <a:endParaRPr sz="1800">
              <a:latin typeface="Microsoft Sans Serif"/>
              <a:cs typeface="Microsoft Sans Serif"/>
            </a:endParaRPr>
          </a:p>
          <a:p>
            <a:pPr marL="140335" marR="274955" indent="-128270">
              <a:lnSpc>
                <a:spcPct val="100000"/>
              </a:lnSpc>
              <a:spcBef>
                <a:spcPts val="5"/>
              </a:spcBef>
              <a:buChar char="-"/>
              <a:tabLst>
                <a:tab pos="140335" algn="l"/>
                <a:tab pos="151130" algn="l"/>
              </a:tabLst>
            </a:pPr>
            <a:r>
              <a:rPr sz="1800" dirty="0">
                <a:latin typeface="Microsoft Sans Serif"/>
                <a:cs typeface="Microsoft Sans Serif"/>
              </a:rPr>
              <a:t>	Full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memory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address </a:t>
            </a:r>
            <a:r>
              <a:rPr sz="1800" dirty="0">
                <a:latin typeface="Microsoft Sans Serif"/>
                <a:cs typeface="Microsoft Sans Serif"/>
              </a:rPr>
              <a:t>can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directly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specified</a:t>
            </a:r>
            <a:endParaRPr sz="1800">
              <a:latin typeface="Microsoft Sans Serif"/>
              <a:cs typeface="Microsoft Sans Serif"/>
            </a:endParaRPr>
          </a:p>
          <a:p>
            <a:pPr marL="140335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single-word</a:t>
            </a:r>
            <a:r>
              <a:rPr sz="1800" spc="-10" dirty="0">
                <a:latin typeface="Microsoft Sans Serif"/>
                <a:cs typeface="Microsoft Sans Serif"/>
              </a:rPr>
              <a:t> instruction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161023" y="4713554"/>
            <a:ext cx="22459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Microsoft Sans Serif"/>
                <a:cs typeface="Microsoft Sans Serif"/>
              </a:rPr>
              <a:t>Two-</a:t>
            </a:r>
            <a:r>
              <a:rPr sz="1800" dirty="0">
                <a:latin typeface="Microsoft Sans Serif"/>
                <a:cs typeface="Microsoft Sans Serif"/>
              </a:rPr>
              <a:t>phase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procedure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Microsoft Sans Serif"/>
                <a:cs typeface="Microsoft Sans Serif"/>
              </a:rPr>
              <a:t>-</a:t>
            </a:r>
            <a:r>
              <a:rPr sz="1800" dirty="0">
                <a:latin typeface="Microsoft Sans Serif"/>
                <a:cs typeface="Microsoft Sans Serif"/>
              </a:rPr>
              <a:t>Instruction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fetch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-</a:t>
            </a:r>
            <a:r>
              <a:rPr sz="1800" dirty="0">
                <a:latin typeface="Microsoft Sans Serif"/>
                <a:cs typeface="Microsoft Sans Serif"/>
              </a:rPr>
              <a:t>Instruction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execute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65947" y="153923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3400" y="152400"/>
            <a:ext cx="118872" cy="11887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1040" y="152400"/>
            <a:ext cx="118871" cy="11887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88680" y="152400"/>
            <a:ext cx="115824" cy="11887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53400" y="320040"/>
            <a:ext cx="118872" cy="11582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21040" y="320040"/>
            <a:ext cx="118871" cy="11582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88680" y="320040"/>
            <a:ext cx="115824" cy="11582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56319" y="320040"/>
            <a:ext cx="109727" cy="11582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3400" y="487680"/>
            <a:ext cx="118872" cy="10972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21040" y="487680"/>
            <a:ext cx="118871" cy="10972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88680" y="487680"/>
            <a:ext cx="115824" cy="10972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656319" y="487680"/>
            <a:ext cx="109727" cy="10972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827007" y="487680"/>
            <a:ext cx="118872" cy="10972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53400" y="655319"/>
            <a:ext cx="118872" cy="12191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488680" y="655319"/>
            <a:ext cx="115824" cy="12191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321040" y="655319"/>
            <a:ext cx="118871" cy="12191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6319" y="655319"/>
            <a:ext cx="109727" cy="12191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153400" y="822960"/>
            <a:ext cx="118872" cy="12191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321040" y="822960"/>
            <a:ext cx="118871" cy="12191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488680" y="822960"/>
            <a:ext cx="115824" cy="12191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6319" y="822960"/>
            <a:ext cx="109727" cy="12191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827007" y="822960"/>
            <a:ext cx="118872" cy="12191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153400" y="990600"/>
            <a:ext cx="118872" cy="118872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321040" y="990600"/>
            <a:ext cx="118871" cy="118872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488680" y="990600"/>
            <a:ext cx="115824" cy="11887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656319" y="990600"/>
            <a:ext cx="109727" cy="118872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53400" y="1161288"/>
            <a:ext cx="118872" cy="10972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21040" y="1161288"/>
            <a:ext cx="118871" cy="10972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488680" y="1161288"/>
            <a:ext cx="115824" cy="109727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656319" y="1161288"/>
            <a:ext cx="109727" cy="109727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321040" y="1328927"/>
            <a:ext cx="118871" cy="118872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228600" y="262127"/>
            <a:ext cx="8610600" cy="6291580"/>
            <a:chOff x="228600" y="262127"/>
            <a:chExt cx="8610600" cy="6291580"/>
          </a:xfrm>
        </p:grpSpPr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656319" y="1328927"/>
              <a:ext cx="109727" cy="11887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28600" y="262127"/>
              <a:ext cx="8610600" cy="62910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244" y="862660"/>
            <a:ext cx="203009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10" dirty="0">
                <a:solidFill>
                  <a:srgbClr val="330066"/>
                </a:solidFill>
                <a:latin typeface="Arial"/>
                <a:cs typeface="Arial"/>
              </a:rPr>
              <a:t>Branching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73063" y="238201"/>
            <a:ext cx="416559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400" spc="-20" dirty="0">
                <a:latin typeface="Microsoft Sans Serif"/>
                <a:cs typeface="Microsoft Sans Serif"/>
              </a:rPr>
              <a:t>N,R1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96178" y="238201"/>
            <a:ext cx="440690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400" spc="-20" dirty="0">
                <a:latin typeface="Microsoft Sans Serif"/>
                <a:cs typeface="Microsoft Sans Serif"/>
              </a:rPr>
              <a:t>Move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29176" y="6202476"/>
            <a:ext cx="53530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20" dirty="0">
                <a:latin typeface="Microsoft Sans Serif"/>
                <a:cs typeface="Microsoft Sans Serif"/>
              </a:rPr>
              <a:t>NUM</a:t>
            </a:r>
            <a:r>
              <a:rPr sz="1400" i="1" spc="-20" dirty="0">
                <a:latin typeface="Arial"/>
                <a:cs typeface="Arial"/>
              </a:rPr>
              <a:t>n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09998" y="3949624"/>
            <a:ext cx="523240" cy="137731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59000"/>
              </a:lnSpc>
              <a:spcBef>
                <a:spcPts val="55"/>
              </a:spcBef>
            </a:pPr>
            <a:r>
              <a:rPr sz="1400" spc="-25" dirty="0">
                <a:latin typeface="Microsoft Sans Serif"/>
                <a:cs typeface="Microsoft Sans Serif"/>
              </a:rPr>
              <a:t>SUM </a:t>
            </a:r>
            <a:r>
              <a:rPr sz="1400" spc="-50" dirty="0">
                <a:latin typeface="Microsoft Sans Serif"/>
                <a:cs typeface="Microsoft Sans Serif"/>
              </a:rPr>
              <a:t>N </a:t>
            </a:r>
            <a:r>
              <a:rPr sz="1400" spc="-30" dirty="0">
                <a:latin typeface="Microsoft Sans Serif"/>
                <a:cs typeface="Microsoft Sans Serif"/>
              </a:rPr>
              <a:t>NUM1 NUM2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5900" y="5085969"/>
            <a:ext cx="3859529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184910" algn="l"/>
              </a:tabLst>
            </a:pPr>
            <a:r>
              <a:rPr sz="1500" dirty="0">
                <a:latin typeface="Microsoft Sans Serif"/>
                <a:cs typeface="Microsoft Sans Serif"/>
              </a:rPr>
              <a:t>Figure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2.10.</a:t>
            </a:r>
            <a:r>
              <a:rPr sz="1500" dirty="0">
                <a:latin typeface="Microsoft Sans Serif"/>
                <a:cs typeface="Microsoft Sans Serif"/>
              </a:rPr>
              <a:t>	Using a loop to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add</a:t>
            </a:r>
            <a:r>
              <a:rPr sz="1500" spc="15" dirty="0">
                <a:latin typeface="Microsoft Sans Serif"/>
                <a:cs typeface="Microsoft Sans Serif"/>
              </a:rPr>
              <a:t> </a:t>
            </a:r>
            <a:r>
              <a:rPr sz="1500" i="1" dirty="0">
                <a:latin typeface="Arial"/>
                <a:cs typeface="Arial"/>
              </a:rPr>
              <a:t>n</a:t>
            </a:r>
            <a:r>
              <a:rPr sz="1500" i="1" spc="-15" dirty="0">
                <a:latin typeface="Arial"/>
                <a:cs typeface="Arial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numbers.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004815" y="100584"/>
            <a:ext cx="2463165" cy="1408430"/>
          </a:xfrm>
          <a:custGeom>
            <a:avLst/>
            <a:gdLst/>
            <a:ahLst/>
            <a:cxnLst/>
            <a:rect l="l" t="t" r="r" b="b"/>
            <a:pathLst>
              <a:path w="2463165" h="1408430">
                <a:moveTo>
                  <a:pt x="2365248" y="115824"/>
                </a:moveTo>
                <a:lnTo>
                  <a:pt x="97536" y="118872"/>
                </a:lnTo>
              </a:path>
              <a:path w="2463165" h="1408430">
                <a:moveTo>
                  <a:pt x="97536" y="1231392"/>
                </a:moveTo>
                <a:lnTo>
                  <a:pt x="97536" y="0"/>
                </a:lnTo>
              </a:path>
              <a:path w="2463165" h="1408430">
                <a:moveTo>
                  <a:pt x="2365248" y="1231392"/>
                </a:moveTo>
                <a:lnTo>
                  <a:pt x="2368295" y="0"/>
                </a:lnTo>
              </a:path>
              <a:path w="2463165" h="1408430">
                <a:moveTo>
                  <a:pt x="216408" y="1289304"/>
                </a:moveTo>
                <a:lnTo>
                  <a:pt x="0" y="1408176"/>
                </a:lnTo>
              </a:path>
              <a:path w="2463165" h="1408430">
                <a:moveTo>
                  <a:pt x="216408" y="1191768"/>
                </a:moveTo>
                <a:lnTo>
                  <a:pt x="0" y="1289304"/>
                </a:lnTo>
              </a:path>
              <a:path w="2463165" h="1408430">
                <a:moveTo>
                  <a:pt x="2462784" y="1289304"/>
                </a:moveTo>
                <a:lnTo>
                  <a:pt x="2249424" y="1408176"/>
                </a:lnTo>
              </a:path>
              <a:path w="2463165" h="1408430">
                <a:moveTo>
                  <a:pt x="2462784" y="1191768"/>
                </a:moveTo>
                <a:lnTo>
                  <a:pt x="2249424" y="1289304"/>
                </a:lnTo>
              </a:path>
              <a:path w="2463165" h="1408430">
                <a:moveTo>
                  <a:pt x="2365248" y="451104"/>
                </a:moveTo>
                <a:lnTo>
                  <a:pt x="97536" y="451104"/>
                </a:lnTo>
              </a:path>
              <a:path w="2463165" h="1408430">
                <a:moveTo>
                  <a:pt x="2365248" y="783336"/>
                </a:moveTo>
                <a:lnTo>
                  <a:pt x="97536" y="783336"/>
                </a:lnTo>
              </a:path>
            </a:pathLst>
          </a:custGeom>
          <a:ln w="18288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348098" y="902588"/>
            <a:ext cx="51562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20" dirty="0">
                <a:latin typeface="Microsoft Sans Serif"/>
                <a:cs typeface="Microsoft Sans Serif"/>
              </a:rPr>
              <a:t>LOOP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90391" y="1450339"/>
            <a:ext cx="700405" cy="45402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89230" marR="5080" indent="-176530">
              <a:lnSpc>
                <a:spcPct val="101299"/>
              </a:lnSpc>
              <a:spcBef>
                <a:spcPts val="70"/>
              </a:spcBef>
            </a:pPr>
            <a:r>
              <a:rPr sz="1400" spc="-20" dirty="0">
                <a:latin typeface="Microsoft Sans Serif"/>
                <a:cs typeface="Microsoft Sans Serif"/>
              </a:rPr>
              <a:t>Program loop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04230" y="570052"/>
            <a:ext cx="1854835" cy="9226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95"/>
              </a:spcBef>
              <a:tabLst>
                <a:tab pos="1068705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Clear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R0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ts val="1535"/>
              </a:lnSpc>
            </a:pPr>
            <a:r>
              <a:rPr sz="1400" dirty="0">
                <a:latin typeface="Microsoft Sans Serif"/>
                <a:cs typeface="Microsoft Sans Serif"/>
              </a:rPr>
              <a:t>Determine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address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of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ts val="1535"/>
              </a:lnSpc>
            </a:pPr>
            <a:r>
              <a:rPr sz="1400" dirty="0">
                <a:latin typeface="Microsoft Sans Serif"/>
                <a:cs typeface="Microsoft Sans Serif"/>
              </a:rPr>
              <a:t>"Next"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number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and</a:t>
            </a:r>
            <a:r>
              <a:rPr sz="1400" spc="-25" dirty="0">
                <a:latin typeface="Microsoft Sans Serif"/>
                <a:cs typeface="Microsoft Sans Serif"/>
              </a:rPr>
              <a:t> add</a:t>
            </a:r>
            <a:endParaRPr sz="1400">
              <a:latin typeface="Microsoft Sans Serif"/>
              <a:cs typeface="Microsoft Sans Serif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091684" y="1441703"/>
          <a:ext cx="2269490" cy="51923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69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31432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"Next"</a:t>
                      </a:r>
                      <a:r>
                        <a:rPr sz="14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number</a:t>
                      </a:r>
                      <a:r>
                        <a:rPr sz="14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to</a:t>
                      </a:r>
                      <a:r>
                        <a:rPr sz="14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R0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B w="19050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060">
                <a:tc>
                  <a:txBody>
                    <a:bodyPr/>
                    <a:lstStyle/>
                    <a:p>
                      <a:pPr marL="39370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Decrement</a:t>
                      </a:r>
                      <a:r>
                        <a:rPr sz="1400" spc="4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R1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FFFF"/>
                      </a:solidFill>
                      <a:prstDash val="solid"/>
                    </a:lnT>
                    <a:lnB w="19050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93700">
                        <a:lnSpc>
                          <a:spcPct val="100000"/>
                        </a:lnSpc>
                        <a:spcBef>
                          <a:spcPts val="240"/>
                        </a:spcBef>
                        <a:tabLst>
                          <a:tab pos="1370330" algn="l"/>
                        </a:tabLst>
                      </a:pP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Branch&gt;0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LOOP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393700">
                        <a:lnSpc>
                          <a:spcPct val="100000"/>
                        </a:lnSpc>
                        <a:spcBef>
                          <a:spcPts val="260"/>
                        </a:spcBef>
                        <a:tabLst>
                          <a:tab pos="1370330" algn="l"/>
                        </a:tabLst>
                      </a:pP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Move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R0,SUM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19050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1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FFFF"/>
                      </a:solidFill>
                      <a:prstDash val="solid"/>
                    </a:lnT>
                    <a:lnB w="19050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1370">
                <a:tc>
                  <a:txBody>
                    <a:bodyPr/>
                    <a:lstStyle/>
                    <a:p>
                      <a:pPr marL="46355" algn="ctr">
                        <a:lnSpc>
                          <a:spcPts val="1630"/>
                        </a:lnSpc>
                        <a:spcBef>
                          <a:spcPts val="755"/>
                        </a:spcBef>
                      </a:pPr>
                      <a:r>
                        <a:rPr sz="1600" spc="-50" dirty="0">
                          <a:latin typeface="Microsoft Sans Serif"/>
                          <a:cs typeface="Microsoft Sans Serif"/>
                        </a:rPr>
                        <a:t>•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46355" algn="ctr">
                        <a:lnSpc>
                          <a:spcPts val="1345"/>
                        </a:lnSpc>
                      </a:pPr>
                      <a:r>
                        <a:rPr sz="1600" spc="-50" dirty="0">
                          <a:latin typeface="Microsoft Sans Serif"/>
                          <a:cs typeface="Microsoft Sans Serif"/>
                        </a:rPr>
                        <a:t>•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46355" algn="ctr">
                        <a:lnSpc>
                          <a:spcPts val="1635"/>
                        </a:lnSpc>
                      </a:pPr>
                      <a:r>
                        <a:rPr sz="1600" spc="-50" dirty="0">
                          <a:latin typeface="Microsoft Sans Serif"/>
                          <a:cs typeface="Microsoft Sans Serif"/>
                        </a:rPr>
                        <a:t>•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885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FFFF"/>
                      </a:solidFill>
                      <a:prstDash val="solid"/>
                    </a:lnT>
                    <a:lnB w="19050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1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FFFF"/>
                      </a:solidFill>
                      <a:prstDash val="solid"/>
                    </a:lnT>
                    <a:lnB w="19050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i="1" spc="-50" dirty="0">
                          <a:latin typeface="Arial"/>
                          <a:cs typeface="Arial"/>
                        </a:rPr>
                        <a:t>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3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19050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82955">
                <a:tc>
                  <a:txBody>
                    <a:bodyPr/>
                    <a:lstStyle/>
                    <a:p>
                      <a:pPr marL="46355" algn="ctr">
                        <a:lnSpc>
                          <a:spcPts val="1630"/>
                        </a:lnSpc>
                        <a:spcBef>
                          <a:spcPts val="740"/>
                        </a:spcBef>
                      </a:pPr>
                      <a:r>
                        <a:rPr sz="1600" spc="-50" dirty="0">
                          <a:latin typeface="Microsoft Sans Serif"/>
                          <a:cs typeface="Microsoft Sans Serif"/>
                        </a:rPr>
                        <a:t>•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46355" algn="ctr">
                        <a:lnSpc>
                          <a:spcPts val="1345"/>
                        </a:lnSpc>
                      </a:pPr>
                      <a:r>
                        <a:rPr sz="1600" spc="-50" dirty="0">
                          <a:latin typeface="Microsoft Sans Serif"/>
                          <a:cs typeface="Microsoft Sans Serif"/>
                        </a:rPr>
                        <a:t>•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46355" algn="ctr">
                        <a:lnSpc>
                          <a:spcPts val="1630"/>
                        </a:lnSpc>
                      </a:pPr>
                      <a:r>
                        <a:rPr sz="1600" spc="-50" dirty="0">
                          <a:latin typeface="Microsoft Sans Serif"/>
                          <a:cs typeface="Microsoft Sans Serif"/>
                        </a:rPr>
                        <a:t>•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398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FFFF"/>
                      </a:solidFill>
                      <a:prstDash val="solid"/>
                    </a:lnT>
                    <a:lnB w="19050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63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4126991" y="902208"/>
            <a:ext cx="94615" cy="1643380"/>
          </a:xfrm>
          <a:custGeom>
            <a:avLst/>
            <a:gdLst/>
            <a:ahLst/>
            <a:cxnLst/>
            <a:rect l="l" t="t" r="r" b="b"/>
            <a:pathLst>
              <a:path w="94614" h="1643380">
                <a:moveTo>
                  <a:pt x="94487" y="0"/>
                </a:moveTo>
                <a:lnTo>
                  <a:pt x="75565" y="19557"/>
                </a:lnTo>
                <a:lnTo>
                  <a:pt x="56642" y="19557"/>
                </a:lnTo>
                <a:lnTo>
                  <a:pt x="56642" y="38988"/>
                </a:lnTo>
                <a:lnTo>
                  <a:pt x="37846" y="38988"/>
                </a:lnTo>
                <a:lnTo>
                  <a:pt x="37846" y="58546"/>
                </a:lnTo>
                <a:lnTo>
                  <a:pt x="37846" y="195199"/>
                </a:lnTo>
                <a:lnTo>
                  <a:pt x="37846" y="800353"/>
                </a:lnTo>
                <a:lnTo>
                  <a:pt x="18923" y="800353"/>
                </a:lnTo>
                <a:lnTo>
                  <a:pt x="0" y="819912"/>
                </a:lnTo>
              </a:path>
              <a:path w="94614" h="1643380">
                <a:moveTo>
                  <a:pt x="94487" y="1642871"/>
                </a:moveTo>
                <a:lnTo>
                  <a:pt x="75565" y="1623314"/>
                </a:lnTo>
                <a:lnTo>
                  <a:pt x="56642" y="1603628"/>
                </a:lnTo>
                <a:lnTo>
                  <a:pt x="37846" y="1603628"/>
                </a:lnTo>
                <a:lnTo>
                  <a:pt x="37846" y="839469"/>
                </a:lnTo>
                <a:lnTo>
                  <a:pt x="18923" y="839469"/>
                </a:lnTo>
                <a:lnTo>
                  <a:pt x="0" y="819912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48995" y="2350770"/>
            <a:ext cx="1948814" cy="949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Branch</a:t>
            </a:r>
            <a:r>
              <a:rPr sz="1800" spc="-10" dirty="0">
                <a:latin typeface="Microsoft Sans Serif"/>
                <a:cs typeface="Microsoft Sans Serif"/>
              </a:rPr>
              <a:t> target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2794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Conditional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branch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5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Condition</a:t>
            </a:r>
            <a:r>
              <a:rPr sz="3200" spc="-60" dirty="0"/>
              <a:t> </a:t>
            </a:r>
            <a:r>
              <a:rPr sz="3200" spc="-10" dirty="0"/>
              <a:t>Codes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177304"/>
            <a:ext cx="5241290" cy="83121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6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Condition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code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flags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Condition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code register</a:t>
            </a:r>
            <a:r>
              <a:rPr sz="2200" spc="-5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/ status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register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6244" y="4866513"/>
            <a:ext cx="544195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Different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instructions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affect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different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flags</a:t>
            </a:r>
            <a:endParaRPr sz="22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127" y="2209800"/>
            <a:ext cx="8603325" cy="2326043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Conditional</a:t>
            </a:r>
            <a:r>
              <a:rPr sz="3200" spc="-70" dirty="0"/>
              <a:t> </a:t>
            </a:r>
            <a:r>
              <a:rPr sz="3200" dirty="0"/>
              <a:t>Branch</a:t>
            </a:r>
            <a:r>
              <a:rPr sz="3200" spc="-95" dirty="0"/>
              <a:t> </a:t>
            </a:r>
            <a:r>
              <a:rPr sz="3200" spc="-10" dirty="0"/>
              <a:t>Instructions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6244" y="1652201"/>
            <a:ext cx="3328670" cy="152527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3000" spc="-10" dirty="0">
                <a:latin typeface="Microsoft Sans Serif"/>
                <a:cs typeface="Microsoft Sans Serif"/>
              </a:rPr>
              <a:t>Example:</a:t>
            </a:r>
            <a:endParaRPr sz="3000">
              <a:latin typeface="Microsoft Sans Serif"/>
              <a:cs typeface="Microsoft Sans Serif"/>
            </a:endParaRPr>
          </a:p>
          <a:p>
            <a:pPr marL="704215" lvl="1" indent="-347345">
              <a:lnSpc>
                <a:spcPct val="100000"/>
              </a:lnSpc>
              <a:spcBef>
                <a:spcPts val="61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  <a:tab pos="1201420" algn="l"/>
              </a:tabLst>
            </a:pPr>
            <a:r>
              <a:rPr sz="2600" spc="-25" dirty="0">
                <a:solidFill>
                  <a:srgbClr val="CCCC00"/>
                </a:solidFill>
                <a:latin typeface="Microsoft Sans Serif"/>
                <a:cs typeface="Microsoft Sans Serif"/>
              </a:rPr>
              <a:t>A</a:t>
            </a:r>
            <a:r>
              <a:rPr sz="2600" spc="-25" dirty="0">
                <a:latin typeface="Microsoft Sans Serif"/>
                <a:cs typeface="Microsoft Sans Serif"/>
              </a:rPr>
              <a:t>:</a:t>
            </a:r>
            <a:r>
              <a:rPr sz="2600" dirty="0">
                <a:latin typeface="Microsoft Sans Serif"/>
                <a:cs typeface="Microsoft Sans Serif"/>
              </a:rPr>
              <a:t>	1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1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1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1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0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0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0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50" dirty="0">
                <a:latin typeface="Microsoft Sans Serif"/>
                <a:cs typeface="Microsoft Sans Serif"/>
              </a:rPr>
              <a:t>0</a:t>
            </a:r>
            <a:endParaRPr sz="2600">
              <a:latin typeface="Microsoft Sans Serif"/>
              <a:cs typeface="Microsoft Sans Serif"/>
            </a:endParaRPr>
          </a:p>
          <a:p>
            <a:pPr marL="704215" lvl="1" indent="-347345">
              <a:lnSpc>
                <a:spcPct val="100000"/>
              </a:lnSpc>
              <a:spcBef>
                <a:spcPts val="62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  <a:tab pos="1201420" algn="l"/>
              </a:tabLst>
            </a:pPr>
            <a:r>
              <a:rPr sz="2600" spc="-25" dirty="0">
                <a:solidFill>
                  <a:srgbClr val="CCCC00"/>
                </a:solidFill>
                <a:latin typeface="Microsoft Sans Serif"/>
                <a:cs typeface="Microsoft Sans Serif"/>
              </a:rPr>
              <a:t>B</a:t>
            </a:r>
            <a:r>
              <a:rPr sz="2600" spc="-25" dirty="0">
                <a:latin typeface="Microsoft Sans Serif"/>
                <a:cs typeface="Microsoft Sans Serif"/>
              </a:rPr>
              <a:t>:</a:t>
            </a:r>
            <a:r>
              <a:rPr sz="2600" dirty="0">
                <a:latin typeface="Microsoft Sans Serif"/>
                <a:cs typeface="Microsoft Sans Serif"/>
              </a:rPr>
              <a:t>	0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0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0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1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0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1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0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50" dirty="0">
                <a:latin typeface="Microsoft Sans Serif"/>
                <a:cs typeface="Microsoft Sans Serif"/>
              </a:rPr>
              <a:t>0</a:t>
            </a:r>
            <a:endParaRPr sz="2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60823" y="1501737"/>
            <a:ext cx="3024505" cy="1106170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75"/>
              </a:spcBef>
              <a:tabLst>
                <a:tab pos="1049020" algn="l"/>
              </a:tabLst>
            </a:pPr>
            <a:r>
              <a:rPr sz="2400" b="1" spc="-25" dirty="0">
                <a:solidFill>
                  <a:srgbClr val="CCCC00"/>
                </a:solidFill>
                <a:latin typeface="Arial"/>
                <a:cs typeface="Arial"/>
              </a:rPr>
              <a:t>A</a:t>
            </a:r>
            <a:r>
              <a:rPr sz="2400" b="1" spc="-25" dirty="0">
                <a:latin typeface="Arial"/>
                <a:cs typeface="Arial"/>
              </a:rPr>
              <a:t>:</a:t>
            </a:r>
            <a:r>
              <a:rPr sz="2400" b="1" dirty="0">
                <a:latin typeface="Arial"/>
                <a:cs typeface="Arial"/>
              </a:rPr>
              <a:t>	1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1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1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1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0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0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0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5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  <a:tabLst>
                <a:tab pos="1061085" algn="l"/>
              </a:tabLst>
            </a:pPr>
            <a:r>
              <a:rPr sz="2400" b="1" spc="-10" dirty="0">
                <a:latin typeface="Arial"/>
                <a:cs typeface="Arial"/>
              </a:rPr>
              <a:t>+(</a:t>
            </a:r>
            <a:r>
              <a:rPr sz="2400" b="1" spc="-10" dirty="0">
                <a:solidFill>
                  <a:srgbClr val="669999"/>
                </a:solidFill>
                <a:latin typeface="Arial"/>
                <a:cs typeface="Arial"/>
              </a:rPr>
              <a:t>−B</a:t>
            </a:r>
            <a:r>
              <a:rPr sz="2400" b="1" spc="-10" dirty="0">
                <a:latin typeface="Arial"/>
                <a:cs typeface="Arial"/>
              </a:rPr>
              <a:t>):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dirty="0">
                <a:solidFill>
                  <a:srgbClr val="669999"/>
                </a:solidFill>
                <a:latin typeface="Arial"/>
                <a:cs typeface="Arial"/>
              </a:rPr>
              <a:t>1</a:t>
            </a:r>
            <a:r>
              <a:rPr sz="2400" b="1" spc="-5" dirty="0">
                <a:solidFill>
                  <a:srgbClr val="6699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69999"/>
                </a:solidFill>
                <a:latin typeface="Arial"/>
                <a:cs typeface="Arial"/>
              </a:rPr>
              <a:t>1</a:t>
            </a:r>
            <a:r>
              <a:rPr sz="2400" b="1" spc="-20" dirty="0">
                <a:solidFill>
                  <a:srgbClr val="6699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69999"/>
                </a:solidFill>
                <a:latin typeface="Arial"/>
                <a:cs typeface="Arial"/>
              </a:rPr>
              <a:t>1</a:t>
            </a:r>
            <a:r>
              <a:rPr sz="2400" b="1" spc="-20" dirty="0">
                <a:solidFill>
                  <a:srgbClr val="6699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69999"/>
                </a:solidFill>
                <a:latin typeface="Arial"/>
                <a:cs typeface="Arial"/>
              </a:rPr>
              <a:t>0</a:t>
            </a:r>
            <a:r>
              <a:rPr sz="2400" b="1" spc="-5" dirty="0">
                <a:solidFill>
                  <a:srgbClr val="6699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69999"/>
                </a:solidFill>
                <a:latin typeface="Arial"/>
                <a:cs typeface="Arial"/>
              </a:rPr>
              <a:t>1</a:t>
            </a:r>
            <a:r>
              <a:rPr sz="2400" b="1" spc="-20" dirty="0">
                <a:solidFill>
                  <a:srgbClr val="6699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69999"/>
                </a:solidFill>
                <a:latin typeface="Arial"/>
                <a:cs typeface="Arial"/>
              </a:rPr>
              <a:t>1</a:t>
            </a:r>
            <a:r>
              <a:rPr sz="2400" b="1" spc="-20" dirty="0">
                <a:solidFill>
                  <a:srgbClr val="6699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69999"/>
                </a:solidFill>
                <a:latin typeface="Arial"/>
                <a:cs typeface="Arial"/>
              </a:rPr>
              <a:t>0</a:t>
            </a:r>
            <a:r>
              <a:rPr sz="2400" b="1" spc="-5" dirty="0">
                <a:solidFill>
                  <a:srgbClr val="669999"/>
                </a:solidFill>
                <a:latin typeface="Arial"/>
                <a:cs typeface="Arial"/>
              </a:rPr>
              <a:t> </a:t>
            </a:r>
            <a:r>
              <a:rPr sz="2400" b="1" spc="-50" dirty="0">
                <a:solidFill>
                  <a:srgbClr val="669999"/>
                </a:solidFill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3523" y="2711195"/>
            <a:ext cx="3060700" cy="0"/>
          </a:xfrm>
          <a:custGeom>
            <a:avLst/>
            <a:gdLst/>
            <a:ahLst/>
            <a:cxnLst/>
            <a:rect l="l" t="t" r="r" b="b"/>
            <a:pathLst>
              <a:path w="3060700">
                <a:moveTo>
                  <a:pt x="0" y="0"/>
                </a:moveTo>
                <a:lnTo>
                  <a:pt x="3060192" y="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612638" y="2756103"/>
            <a:ext cx="19729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1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1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0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1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1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1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0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122926" y="2779776"/>
            <a:ext cx="711200" cy="1370330"/>
            <a:chOff x="5122926" y="2779776"/>
            <a:chExt cx="711200" cy="1370330"/>
          </a:xfrm>
        </p:grpSpPr>
        <p:sp>
          <p:nvSpPr>
            <p:cNvPr id="8" name="object 8"/>
            <p:cNvSpPr/>
            <p:nvPr/>
          </p:nvSpPr>
          <p:spPr>
            <a:xfrm>
              <a:off x="5122926" y="2779776"/>
              <a:ext cx="531495" cy="829310"/>
            </a:xfrm>
            <a:custGeom>
              <a:avLst/>
              <a:gdLst/>
              <a:ahLst/>
              <a:cxnLst/>
              <a:rect l="l" t="t" r="r" b="b"/>
              <a:pathLst>
                <a:path w="531495" h="829310">
                  <a:moveTo>
                    <a:pt x="0" y="623315"/>
                  </a:moveTo>
                  <a:lnTo>
                    <a:pt x="81279" y="829310"/>
                  </a:lnTo>
                  <a:lnTo>
                    <a:pt x="188837" y="654558"/>
                  </a:lnTo>
                  <a:lnTo>
                    <a:pt x="116459" y="654558"/>
                  </a:lnTo>
                  <a:lnTo>
                    <a:pt x="77343" y="648970"/>
                  </a:lnTo>
                  <a:lnTo>
                    <a:pt x="79959" y="630365"/>
                  </a:lnTo>
                  <a:lnTo>
                    <a:pt x="0" y="623315"/>
                  </a:lnTo>
                  <a:close/>
                </a:path>
                <a:path w="531495" h="829310">
                  <a:moveTo>
                    <a:pt x="79959" y="630365"/>
                  </a:moveTo>
                  <a:lnTo>
                    <a:pt x="77343" y="648970"/>
                  </a:lnTo>
                  <a:lnTo>
                    <a:pt x="116459" y="654558"/>
                  </a:lnTo>
                  <a:lnTo>
                    <a:pt x="119426" y="633844"/>
                  </a:lnTo>
                  <a:lnTo>
                    <a:pt x="79959" y="630365"/>
                  </a:lnTo>
                  <a:close/>
                </a:path>
                <a:path w="531495" h="829310">
                  <a:moveTo>
                    <a:pt x="119426" y="633844"/>
                  </a:moveTo>
                  <a:lnTo>
                    <a:pt x="116459" y="654558"/>
                  </a:lnTo>
                  <a:lnTo>
                    <a:pt x="188837" y="654558"/>
                  </a:lnTo>
                  <a:lnTo>
                    <a:pt x="197358" y="640714"/>
                  </a:lnTo>
                  <a:lnTo>
                    <a:pt x="119426" y="633844"/>
                  </a:lnTo>
                  <a:close/>
                </a:path>
                <a:path w="531495" h="829310">
                  <a:moveTo>
                    <a:pt x="530351" y="0"/>
                  </a:moveTo>
                  <a:lnTo>
                    <a:pt x="485013" y="4952"/>
                  </a:lnTo>
                  <a:lnTo>
                    <a:pt x="440054" y="19431"/>
                  </a:lnTo>
                  <a:lnTo>
                    <a:pt x="395986" y="42672"/>
                  </a:lnTo>
                  <a:lnTo>
                    <a:pt x="353568" y="73787"/>
                  </a:lnTo>
                  <a:lnTo>
                    <a:pt x="313054" y="112013"/>
                  </a:lnTo>
                  <a:lnTo>
                    <a:pt x="274574" y="156718"/>
                  </a:lnTo>
                  <a:lnTo>
                    <a:pt x="238506" y="207137"/>
                  </a:lnTo>
                  <a:lnTo>
                    <a:pt x="204724" y="262889"/>
                  </a:lnTo>
                  <a:lnTo>
                    <a:pt x="173862" y="323341"/>
                  </a:lnTo>
                  <a:lnTo>
                    <a:pt x="146050" y="387858"/>
                  </a:lnTo>
                  <a:lnTo>
                    <a:pt x="121665" y="455802"/>
                  </a:lnTo>
                  <a:lnTo>
                    <a:pt x="100964" y="526923"/>
                  </a:lnTo>
                  <a:lnTo>
                    <a:pt x="84200" y="600201"/>
                  </a:lnTo>
                  <a:lnTo>
                    <a:pt x="79959" y="630365"/>
                  </a:lnTo>
                  <a:lnTo>
                    <a:pt x="119426" y="633844"/>
                  </a:lnTo>
                  <a:lnTo>
                    <a:pt x="123062" y="608457"/>
                  </a:lnTo>
                  <a:lnTo>
                    <a:pt x="130556" y="572643"/>
                  </a:lnTo>
                  <a:lnTo>
                    <a:pt x="148716" y="502665"/>
                  </a:lnTo>
                  <a:lnTo>
                    <a:pt x="170561" y="435356"/>
                  </a:lnTo>
                  <a:lnTo>
                    <a:pt x="195707" y="371348"/>
                  </a:lnTo>
                  <a:lnTo>
                    <a:pt x="224027" y="311150"/>
                  </a:lnTo>
                  <a:lnTo>
                    <a:pt x="254762" y="255524"/>
                  </a:lnTo>
                  <a:lnTo>
                    <a:pt x="288036" y="204977"/>
                  </a:lnTo>
                  <a:lnTo>
                    <a:pt x="323088" y="160147"/>
                  </a:lnTo>
                  <a:lnTo>
                    <a:pt x="359537" y="121665"/>
                  </a:lnTo>
                  <a:lnTo>
                    <a:pt x="397001" y="90043"/>
                  </a:lnTo>
                  <a:lnTo>
                    <a:pt x="434975" y="65786"/>
                  </a:lnTo>
                  <a:lnTo>
                    <a:pt x="473075" y="49275"/>
                  </a:lnTo>
                  <a:lnTo>
                    <a:pt x="511428" y="40639"/>
                  </a:lnTo>
                  <a:lnTo>
                    <a:pt x="531368" y="39624"/>
                  </a:lnTo>
                  <a:lnTo>
                    <a:pt x="530478" y="4952"/>
                  </a:lnTo>
                  <a:lnTo>
                    <a:pt x="530351" y="0"/>
                  </a:lnTo>
                  <a:close/>
                </a:path>
              </a:pathLst>
            </a:custGeom>
            <a:solidFill>
              <a:srgbClr val="CC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635752" y="3250692"/>
              <a:ext cx="198120" cy="899160"/>
            </a:xfrm>
            <a:custGeom>
              <a:avLst/>
              <a:gdLst/>
              <a:ahLst/>
              <a:cxnLst/>
              <a:rect l="l" t="t" r="r" b="b"/>
              <a:pathLst>
                <a:path w="198120" h="899160">
                  <a:moveTo>
                    <a:pt x="79248" y="701040"/>
                  </a:moveTo>
                  <a:lnTo>
                    <a:pt x="0" y="701040"/>
                  </a:lnTo>
                  <a:lnTo>
                    <a:pt x="99060" y="899160"/>
                  </a:lnTo>
                  <a:lnTo>
                    <a:pt x="188213" y="720852"/>
                  </a:lnTo>
                  <a:lnTo>
                    <a:pt x="79248" y="720852"/>
                  </a:lnTo>
                  <a:lnTo>
                    <a:pt x="79248" y="701040"/>
                  </a:lnTo>
                  <a:close/>
                </a:path>
                <a:path w="198120" h="899160">
                  <a:moveTo>
                    <a:pt x="118872" y="0"/>
                  </a:moveTo>
                  <a:lnTo>
                    <a:pt x="79248" y="0"/>
                  </a:lnTo>
                  <a:lnTo>
                    <a:pt x="79248" y="720852"/>
                  </a:lnTo>
                  <a:lnTo>
                    <a:pt x="118872" y="720852"/>
                  </a:lnTo>
                  <a:lnTo>
                    <a:pt x="118872" y="0"/>
                  </a:lnTo>
                  <a:close/>
                </a:path>
                <a:path w="198120" h="899160">
                  <a:moveTo>
                    <a:pt x="198120" y="701040"/>
                  </a:moveTo>
                  <a:lnTo>
                    <a:pt x="118872" y="701040"/>
                  </a:lnTo>
                  <a:lnTo>
                    <a:pt x="118872" y="720852"/>
                  </a:lnTo>
                  <a:lnTo>
                    <a:pt x="188213" y="720852"/>
                  </a:lnTo>
                  <a:lnTo>
                    <a:pt x="198120" y="701040"/>
                  </a:lnTo>
                  <a:close/>
                </a:path>
              </a:pathLst>
            </a:custGeom>
            <a:solidFill>
              <a:srgbClr val="66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740402" y="3481197"/>
            <a:ext cx="1285875" cy="1649095"/>
          </a:xfrm>
          <a:prstGeom prst="rect">
            <a:avLst/>
          </a:prstGeom>
        </p:spPr>
        <p:txBody>
          <a:bodyPr vert="horz" wrap="square" lIns="0" tIns="1885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sz="2400" b="1" dirty="0">
                <a:solidFill>
                  <a:srgbClr val="CCCC00"/>
                </a:solidFill>
                <a:latin typeface="Arial"/>
                <a:cs typeface="Arial"/>
              </a:rPr>
              <a:t>C</a:t>
            </a:r>
            <a:r>
              <a:rPr sz="2400" b="1" spc="-10" dirty="0">
                <a:solidFill>
                  <a:srgbClr val="CCCC00"/>
                </a:solidFill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60" dirty="0">
                <a:solidFill>
                  <a:srgbClr val="CCCC00"/>
                </a:solidFill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  <a:p>
            <a:pPr marL="553720">
              <a:lnSpc>
                <a:spcPct val="100000"/>
              </a:lnSpc>
              <a:spcBef>
                <a:spcPts val="1385"/>
              </a:spcBef>
            </a:pPr>
            <a:r>
              <a:rPr sz="2400" b="1" dirty="0">
                <a:solidFill>
                  <a:srgbClr val="669999"/>
                </a:solidFill>
                <a:latin typeface="Arial"/>
                <a:cs typeface="Arial"/>
              </a:rPr>
              <a:t>S</a:t>
            </a:r>
            <a:r>
              <a:rPr sz="2400" b="1" spc="-15" dirty="0">
                <a:solidFill>
                  <a:srgbClr val="669999"/>
                </a:solidFill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50" dirty="0">
                <a:solidFill>
                  <a:srgbClr val="669999"/>
                </a:solidFill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  <a:p>
            <a:pPr marL="553720">
              <a:lnSpc>
                <a:spcPct val="100000"/>
              </a:lnSpc>
              <a:spcBef>
                <a:spcPts val="1370"/>
              </a:spcBef>
            </a:pPr>
            <a:r>
              <a:rPr sz="2400" b="1" dirty="0">
                <a:solidFill>
                  <a:srgbClr val="CC00FF"/>
                </a:solidFill>
                <a:latin typeface="Arial"/>
                <a:cs typeface="Arial"/>
              </a:rPr>
              <a:t>V</a:t>
            </a:r>
            <a:r>
              <a:rPr sz="2400" b="1" spc="-15" dirty="0">
                <a:solidFill>
                  <a:srgbClr val="CC00FF"/>
                </a:solidFill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0" dirty="0">
                <a:solidFill>
                  <a:srgbClr val="CC00FF"/>
                </a:solidFill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61557" y="3657092"/>
            <a:ext cx="7258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96600"/>
                </a:solidFill>
                <a:latin typeface="Arial"/>
                <a:cs typeface="Arial"/>
              </a:rPr>
              <a:t>Z</a:t>
            </a:r>
            <a:r>
              <a:rPr sz="2400" b="1" spc="5" dirty="0">
                <a:solidFill>
                  <a:srgbClr val="996600"/>
                </a:solidFill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0" dirty="0">
                <a:solidFill>
                  <a:srgbClr val="996600"/>
                </a:solidFill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47003" y="3208020"/>
            <a:ext cx="1801495" cy="402590"/>
          </a:xfrm>
          <a:custGeom>
            <a:avLst/>
            <a:gdLst/>
            <a:ahLst/>
            <a:cxnLst/>
            <a:rect l="l" t="t" r="r" b="b"/>
            <a:pathLst>
              <a:path w="1801495" h="402589">
                <a:moveTo>
                  <a:pt x="1801368" y="0"/>
                </a:moveTo>
                <a:lnTo>
                  <a:pt x="1795998" y="53486"/>
                </a:lnTo>
                <a:lnTo>
                  <a:pt x="1780845" y="101543"/>
                </a:lnTo>
                <a:lnTo>
                  <a:pt x="1757346" y="142255"/>
                </a:lnTo>
                <a:lnTo>
                  <a:pt x="1726936" y="173707"/>
                </a:lnTo>
                <a:lnTo>
                  <a:pt x="1691051" y="193983"/>
                </a:lnTo>
                <a:lnTo>
                  <a:pt x="1651127" y="201167"/>
                </a:lnTo>
                <a:lnTo>
                  <a:pt x="1050925" y="201167"/>
                </a:lnTo>
                <a:lnTo>
                  <a:pt x="1011000" y="208352"/>
                </a:lnTo>
                <a:lnTo>
                  <a:pt x="975115" y="228628"/>
                </a:lnTo>
                <a:lnTo>
                  <a:pt x="944705" y="260080"/>
                </a:lnTo>
                <a:lnTo>
                  <a:pt x="921206" y="300792"/>
                </a:lnTo>
                <a:lnTo>
                  <a:pt x="906053" y="348849"/>
                </a:lnTo>
                <a:lnTo>
                  <a:pt x="900684" y="402335"/>
                </a:lnTo>
                <a:lnTo>
                  <a:pt x="895314" y="348849"/>
                </a:lnTo>
                <a:lnTo>
                  <a:pt x="880161" y="300792"/>
                </a:lnTo>
                <a:lnTo>
                  <a:pt x="856662" y="260080"/>
                </a:lnTo>
                <a:lnTo>
                  <a:pt x="826252" y="228628"/>
                </a:lnTo>
                <a:lnTo>
                  <a:pt x="790367" y="208352"/>
                </a:lnTo>
                <a:lnTo>
                  <a:pt x="750443" y="201167"/>
                </a:lnTo>
                <a:lnTo>
                  <a:pt x="150241" y="201167"/>
                </a:lnTo>
                <a:lnTo>
                  <a:pt x="110316" y="193983"/>
                </a:lnTo>
                <a:lnTo>
                  <a:pt x="74431" y="173707"/>
                </a:lnTo>
                <a:lnTo>
                  <a:pt x="44021" y="142255"/>
                </a:lnTo>
                <a:lnTo>
                  <a:pt x="20522" y="101543"/>
                </a:lnTo>
                <a:lnTo>
                  <a:pt x="5369" y="53486"/>
                </a:lnTo>
                <a:lnTo>
                  <a:pt x="0" y="0"/>
                </a:lnTo>
              </a:path>
            </a:pathLst>
          </a:custGeom>
          <a:ln w="27431">
            <a:solidFill>
              <a:srgbClr val="99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677" y="1066821"/>
            <a:ext cx="8527552" cy="1523811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9166" y="2060905"/>
            <a:ext cx="319024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dirty="0"/>
              <a:t>End</a:t>
            </a:r>
            <a:r>
              <a:rPr sz="4000" spc="-20" dirty="0"/>
              <a:t> </a:t>
            </a:r>
            <a:r>
              <a:rPr sz="4000" dirty="0"/>
              <a:t>of</a:t>
            </a:r>
            <a:r>
              <a:rPr sz="4000" spc="15" dirty="0"/>
              <a:t> </a:t>
            </a:r>
            <a:r>
              <a:rPr sz="4000" spc="-10" dirty="0"/>
              <a:t>Unit-</a:t>
            </a:r>
            <a:r>
              <a:rPr sz="4000" spc="-50" dirty="0"/>
              <a:t>1</a:t>
            </a:r>
            <a:endParaRPr sz="400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65947" y="153923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3400" y="152400"/>
            <a:ext cx="118872" cy="11887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1040" y="152400"/>
            <a:ext cx="118871" cy="11887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88680" y="152400"/>
            <a:ext cx="115824" cy="11887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53400" y="320040"/>
            <a:ext cx="118872" cy="11582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21040" y="320040"/>
            <a:ext cx="118871" cy="11582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88680" y="320040"/>
            <a:ext cx="115824" cy="11582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56319" y="320040"/>
            <a:ext cx="109727" cy="11582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3400" y="487680"/>
            <a:ext cx="118872" cy="10972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21040" y="487680"/>
            <a:ext cx="118871" cy="10972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88680" y="487680"/>
            <a:ext cx="115824" cy="10972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656319" y="487680"/>
            <a:ext cx="109727" cy="10972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827007" y="487680"/>
            <a:ext cx="118872" cy="10972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53400" y="655319"/>
            <a:ext cx="118872" cy="12191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488680" y="655319"/>
            <a:ext cx="115824" cy="12191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321040" y="655319"/>
            <a:ext cx="118871" cy="12191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6319" y="655319"/>
            <a:ext cx="109727" cy="12191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153400" y="822960"/>
            <a:ext cx="118872" cy="12191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321040" y="822960"/>
            <a:ext cx="118871" cy="12191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488680" y="822960"/>
            <a:ext cx="115824" cy="12191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6319" y="822960"/>
            <a:ext cx="109727" cy="12191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827007" y="822960"/>
            <a:ext cx="118872" cy="12191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153400" y="990600"/>
            <a:ext cx="118872" cy="118872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321040" y="990600"/>
            <a:ext cx="118871" cy="118872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488680" y="990600"/>
            <a:ext cx="115824" cy="11887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656319" y="990600"/>
            <a:ext cx="109727" cy="118872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53400" y="1161288"/>
            <a:ext cx="118872" cy="10972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21040" y="1161288"/>
            <a:ext cx="118871" cy="10972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488680" y="1161288"/>
            <a:ext cx="115824" cy="109727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656319" y="1161288"/>
            <a:ext cx="109727" cy="109727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321040" y="1328927"/>
            <a:ext cx="118871" cy="118872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656319" y="1328927"/>
            <a:ext cx="109727" cy="118872"/>
          </a:xfrm>
          <a:prstGeom prst="rect">
            <a:avLst/>
          </a:prstGeom>
        </p:spPr>
      </p:pic>
      <p:sp>
        <p:nvSpPr>
          <p:cNvPr id="34" name="object 3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spc="-10" dirty="0"/>
              <a:t>Unit-</a:t>
            </a:r>
            <a:r>
              <a:rPr sz="4000" spc="-25" dirty="0"/>
              <a:t>2.</a:t>
            </a:r>
            <a:endParaRPr sz="4000"/>
          </a:p>
        </p:txBody>
      </p:sp>
      <p:sp>
        <p:nvSpPr>
          <p:cNvPr id="35" name="object 35"/>
          <p:cNvSpPr txBox="1"/>
          <p:nvPr/>
        </p:nvSpPr>
        <p:spPr>
          <a:xfrm>
            <a:off x="1497330" y="2670759"/>
            <a:ext cx="6151880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814069" marR="5080" indent="-802005">
              <a:lnSpc>
                <a:spcPct val="100000"/>
              </a:lnSpc>
              <a:spcBef>
                <a:spcPts val="110"/>
              </a:spcBef>
            </a:pPr>
            <a:r>
              <a:rPr sz="4000" b="1" dirty="0">
                <a:solidFill>
                  <a:srgbClr val="330066"/>
                </a:solidFill>
                <a:latin typeface="Arial"/>
                <a:cs typeface="Arial"/>
              </a:rPr>
              <a:t>Machine</a:t>
            </a:r>
            <a:r>
              <a:rPr sz="4000" b="1" spc="-55" dirty="0">
                <a:solidFill>
                  <a:srgbClr val="330066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330066"/>
                </a:solidFill>
                <a:latin typeface="Arial"/>
                <a:cs typeface="Arial"/>
              </a:rPr>
              <a:t>Instructions</a:t>
            </a:r>
            <a:r>
              <a:rPr sz="4000" b="1" spc="-70" dirty="0">
                <a:solidFill>
                  <a:srgbClr val="330066"/>
                </a:solidFill>
                <a:latin typeface="Arial"/>
                <a:cs typeface="Arial"/>
              </a:rPr>
              <a:t> </a:t>
            </a:r>
            <a:r>
              <a:rPr sz="4000" b="1" spc="-25" dirty="0">
                <a:solidFill>
                  <a:srgbClr val="330066"/>
                </a:solidFill>
                <a:latin typeface="Arial"/>
                <a:cs typeface="Arial"/>
              </a:rPr>
              <a:t>and </a:t>
            </a:r>
            <a:r>
              <a:rPr sz="4000" b="1" dirty="0">
                <a:solidFill>
                  <a:srgbClr val="330066"/>
                </a:solidFill>
                <a:latin typeface="Arial"/>
                <a:cs typeface="Arial"/>
              </a:rPr>
              <a:t>Programs</a:t>
            </a:r>
            <a:r>
              <a:rPr sz="4000" b="1" spc="-60" dirty="0">
                <a:solidFill>
                  <a:srgbClr val="330066"/>
                </a:solidFill>
                <a:latin typeface="Arial"/>
                <a:cs typeface="Arial"/>
              </a:rPr>
              <a:t> </a:t>
            </a:r>
            <a:r>
              <a:rPr sz="4000" b="1" spc="-10" dirty="0">
                <a:solidFill>
                  <a:srgbClr val="330066"/>
                </a:solidFill>
                <a:latin typeface="Arial"/>
                <a:cs typeface="Arial"/>
              </a:rPr>
              <a:t>(contd..)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46782" y="1917903"/>
            <a:ext cx="457517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dirty="0"/>
              <a:t>Addressing</a:t>
            </a:r>
            <a:r>
              <a:rPr sz="4000" spc="-55" dirty="0"/>
              <a:t> </a:t>
            </a:r>
            <a:r>
              <a:rPr sz="4000" spc="-10" dirty="0"/>
              <a:t>Modes</a:t>
            </a:r>
            <a:endParaRPr sz="400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749884"/>
            <a:ext cx="7366000" cy="6223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900" dirty="0"/>
              <a:t>Generating</a:t>
            </a:r>
            <a:r>
              <a:rPr sz="3900" spc="-45" dirty="0"/>
              <a:t> </a:t>
            </a:r>
            <a:r>
              <a:rPr sz="3900" dirty="0"/>
              <a:t>Memory</a:t>
            </a:r>
            <a:r>
              <a:rPr sz="3900" spc="-65" dirty="0"/>
              <a:t> </a:t>
            </a:r>
            <a:r>
              <a:rPr sz="3900" spc="-10" dirty="0"/>
              <a:t>Addresses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536244" y="1678757"/>
            <a:ext cx="7941945" cy="190309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How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 specify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address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branch</a:t>
            </a:r>
            <a:r>
              <a:rPr sz="2200" spc="-10" dirty="0">
                <a:latin typeface="Microsoft Sans Serif"/>
                <a:cs typeface="Microsoft Sans Serif"/>
              </a:rPr>
              <a:t> target?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Can we give the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memory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operand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address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directly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 a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single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200" dirty="0">
                <a:latin typeface="Microsoft Sans Serif"/>
                <a:cs typeface="Microsoft Sans Serif"/>
              </a:rPr>
              <a:t>Add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instruction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loop?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Use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register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hold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address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 NUM1;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then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increment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200" dirty="0">
                <a:latin typeface="Microsoft Sans Serif"/>
                <a:cs typeface="Microsoft Sans Serif"/>
              </a:rPr>
              <a:t>by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4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on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each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pass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through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 </a:t>
            </a:r>
            <a:r>
              <a:rPr sz="2200" spc="-10" dirty="0">
                <a:latin typeface="Microsoft Sans Serif"/>
                <a:cs typeface="Microsoft Sans Serif"/>
              </a:rPr>
              <a:t>loop.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475615"/>
            <a:ext cx="4473575" cy="6216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00" dirty="0"/>
              <a:t>Addressing</a:t>
            </a:r>
            <a:r>
              <a:rPr sz="3900" spc="25" dirty="0"/>
              <a:t> </a:t>
            </a:r>
            <a:r>
              <a:rPr sz="3900" spc="-10" dirty="0"/>
              <a:t>Modes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460044" y="1319606"/>
            <a:ext cx="7611745" cy="11004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1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Addressing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modes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specify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way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which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address</a:t>
            </a:r>
            <a:r>
              <a:rPr sz="2200" spc="-25" dirty="0">
                <a:latin typeface="Microsoft Sans Serif"/>
                <a:cs typeface="Microsoft Sans Serif"/>
              </a:rPr>
              <a:t> of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operand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specified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instruction.</a:t>
            </a:r>
            <a:endParaRPr sz="22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Addressing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mode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gives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flexibility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writing </a:t>
            </a:r>
            <a:r>
              <a:rPr sz="2200" spc="-10" dirty="0">
                <a:latin typeface="Microsoft Sans Serif"/>
                <a:cs typeface="Microsoft Sans Serif"/>
              </a:rPr>
              <a:t>programs.</a:t>
            </a:r>
            <a:endParaRPr sz="22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514" y="2767583"/>
            <a:ext cx="7824177" cy="3151631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Addressing</a:t>
            </a:r>
            <a:r>
              <a:rPr sz="3600" spc="-35" dirty="0"/>
              <a:t> </a:t>
            </a:r>
            <a:r>
              <a:rPr sz="3600" spc="-10" dirty="0"/>
              <a:t>Modes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8739" y="1683257"/>
            <a:ext cx="2272030" cy="203644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356870" marR="5080" indent="-344805">
              <a:lnSpc>
                <a:spcPct val="80000"/>
              </a:lnSpc>
              <a:spcBef>
                <a:spcPts val="57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different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ways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which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location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an </a:t>
            </a:r>
            <a:r>
              <a:rPr sz="2000" dirty="0">
                <a:latin typeface="Times New Roman"/>
                <a:cs typeface="Times New Roman"/>
              </a:rPr>
              <a:t>operand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is </a:t>
            </a:r>
            <a:r>
              <a:rPr sz="2000" dirty="0">
                <a:latin typeface="Times New Roman"/>
                <a:cs typeface="Times New Roman"/>
              </a:rPr>
              <a:t>specified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an </a:t>
            </a:r>
            <a:r>
              <a:rPr sz="2000" dirty="0">
                <a:latin typeface="Times New Roman"/>
                <a:cs typeface="Times New Roman"/>
              </a:rPr>
              <a:t>instruction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are </a:t>
            </a:r>
            <a:r>
              <a:rPr sz="2000" dirty="0">
                <a:latin typeface="Times New Roman"/>
                <a:cs typeface="Times New Roman"/>
              </a:rPr>
              <a:t>referred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as </a:t>
            </a:r>
            <a:r>
              <a:rPr sz="2000" dirty="0">
                <a:latin typeface="Times New Roman"/>
                <a:cs typeface="Times New Roman"/>
              </a:rPr>
              <a:t>addressing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modes.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0800" y="697991"/>
            <a:ext cx="6324600" cy="6007608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5417" rIns="0" bIns="0" rtlCol="0">
            <a:spAutoFit/>
          </a:bodyPr>
          <a:lstStyle/>
          <a:p>
            <a:pPr marL="2464435">
              <a:lnSpc>
                <a:spcPct val="100000"/>
              </a:lnSpc>
              <a:spcBef>
                <a:spcPts val="110"/>
              </a:spcBef>
            </a:pPr>
            <a:r>
              <a:rPr dirty="0"/>
              <a:t>Register</a:t>
            </a:r>
            <a:r>
              <a:rPr spc="-30" dirty="0"/>
              <a:t> </a:t>
            </a:r>
            <a:r>
              <a:rPr spc="-20" dirty="0"/>
              <a:t>Mode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059002"/>
            <a:ext cx="7628255" cy="3806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457200" indent="-34480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1410970" algn="l"/>
              </a:tabLst>
            </a:pPr>
            <a:r>
              <a:rPr sz="2000" b="1" dirty="0">
                <a:latin typeface="Arial"/>
                <a:cs typeface="Arial"/>
              </a:rPr>
              <a:t>Register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mode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-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contents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processor register;</a:t>
            </a:r>
            <a:r>
              <a:rPr sz="2000" dirty="0">
                <a:latin typeface="Microsoft Sans Serif"/>
                <a:cs typeface="Microsoft Sans Serif"/>
              </a:rPr>
              <a:t>	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name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(address)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given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</a:t>
            </a:r>
            <a:r>
              <a:rPr sz="2000" spc="-10" dirty="0">
                <a:latin typeface="Microsoft Sans Serif"/>
                <a:cs typeface="Microsoft Sans Serif"/>
              </a:rPr>
              <a:t>instruction.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Example: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Move R3,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R2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EA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=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R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No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access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required</a:t>
            </a:r>
            <a:endParaRPr sz="2000">
              <a:latin typeface="Microsoft Sans Serif"/>
              <a:cs typeface="Microsoft Sans Serif"/>
            </a:endParaRPr>
          </a:p>
          <a:p>
            <a:pPr marL="356870" marR="5080" indent="-34480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2726055" algn="l"/>
              </a:tabLst>
            </a:pPr>
            <a:r>
              <a:rPr sz="2000" dirty="0">
                <a:latin typeface="Microsoft Sans Serif"/>
                <a:cs typeface="Microsoft Sans Serif"/>
              </a:rPr>
              <a:t>Very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fast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execution:</a:t>
            </a:r>
            <a:r>
              <a:rPr sz="2000" dirty="0">
                <a:latin typeface="Microsoft Sans Serif"/>
                <a:cs typeface="Microsoft Sans Serif"/>
              </a:rPr>
              <a:t>	because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processing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between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registers </a:t>
            </a:r>
            <a:r>
              <a:rPr sz="2000" dirty="0">
                <a:latin typeface="Microsoft Sans Serif"/>
                <a:cs typeface="Microsoft Sans Serif"/>
              </a:rPr>
              <a:t>does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not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involve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memory</a:t>
            </a:r>
            <a:endParaRPr sz="2000">
              <a:latin typeface="Microsoft Sans Serif"/>
              <a:cs typeface="Microsoft Sans Serif"/>
            </a:endParaRPr>
          </a:p>
          <a:p>
            <a:pPr marL="426720" indent="-41402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426720" algn="l"/>
              </a:tabLst>
            </a:pPr>
            <a:r>
              <a:rPr sz="2000" dirty="0">
                <a:latin typeface="Microsoft Sans Serif"/>
                <a:cs typeface="Microsoft Sans Serif"/>
              </a:rPr>
              <a:t>Faster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fetch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Limited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number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registers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Very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small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field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needed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244" y="5347817"/>
            <a:ext cx="17716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Microsoft Sans Serif"/>
                <a:cs typeface="Microsoft Sans Serif"/>
              </a:rPr>
              <a:t>Example: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77089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Move</a:t>
            </a:r>
            <a:r>
              <a:rPr sz="2000" dirty="0">
                <a:latin typeface="Microsoft Sans Serif"/>
                <a:cs typeface="Microsoft Sans Serif"/>
              </a:rPr>
              <a:t>	LOC,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R2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9818" y="3505200"/>
            <a:ext cx="6172936" cy="175371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36244" y="1018158"/>
            <a:ext cx="8031480" cy="24638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10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location;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 of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this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location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given explicitly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instruction.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(In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some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assembly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languages,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this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mode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 called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i="1" spc="-10" dirty="0">
                <a:latin typeface="Arial"/>
                <a:cs typeface="Arial"/>
              </a:rPr>
              <a:t>Direct.)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tabLst>
                <a:tab pos="6475095" algn="l"/>
              </a:tabLst>
            </a:pP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Direct</a:t>
            </a:r>
            <a:r>
              <a:rPr sz="2000" spc="-1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Addressing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mode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effective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 is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given </a:t>
            </a:r>
            <a:r>
              <a:rPr sz="2000" dirty="0">
                <a:latin typeface="Microsoft Sans Serif"/>
                <a:cs typeface="Microsoft Sans Serif"/>
              </a:rPr>
              <a:t>directly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instruction.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So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it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require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extra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1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reference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to </a:t>
            </a:r>
            <a:r>
              <a:rPr sz="2000" dirty="0">
                <a:latin typeface="Microsoft Sans Serif"/>
                <a:cs typeface="Microsoft Sans Serif"/>
              </a:rPr>
              <a:t>access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operand.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direct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addressing mode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0" dirty="0">
                <a:latin typeface="Microsoft Sans Serif"/>
                <a:cs typeface="Microsoft Sans Serif"/>
              </a:rPr>
              <a:t> slow</a:t>
            </a:r>
            <a:r>
              <a:rPr sz="2000" dirty="0">
                <a:latin typeface="Microsoft Sans Serif"/>
                <a:cs typeface="Microsoft Sans Serif"/>
              </a:rPr>
              <a:t>	compared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to </a:t>
            </a:r>
            <a:r>
              <a:rPr sz="2000" dirty="0">
                <a:latin typeface="Microsoft Sans Serif"/>
                <a:cs typeface="Microsoft Sans Serif"/>
              </a:rPr>
              <a:t>immediate</a:t>
            </a:r>
            <a:r>
              <a:rPr sz="2000" spc="-1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addressing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mode.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120" rIns="0" bIns="0" rtlCol="0">
            <a:spAutoFit/>
          </a:bodyPr>
          <a:lstStyle/>
          <a:p>
            <a:pPr marL="1317625">
              <a:lnSpc>
                <a:spcPct val="100000"/>
              </a:lnSpc>
              <a:spcBef>
                <a:spcPts val="95"/>
              </a:spcBef>
            </a:pPr>
            <a:r>
              <a:rPr sz="3200" dirty="0">
                <a:solidFill>
                  <a:srgbClr val="000000"/>
                </a:solidFill>
              </a:rPr>
              <a:t>Absolute</a:t>
            </a:r>
            <a:r>
              <a:rPr sz="3200" spc="45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Mode</a:t>
            </a:r>
            <a:r>
              <a:rPr sz="3200" spc="-40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(</a:t>
            </a:r>
            <a:r>
              <a:rPr sz="3200" spc="-60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Direct</a:t>
            </a:r>
            <a:r>
              <a:rPr sz="3200" spc="-60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mode)</a:t>
            </a:r>
            <a:endParaRPr sz="320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5417" rIns="0" bIns="0" rtlCol="0">
            <a:spAutoFit/>
          </a:bodyPr>
          <a:lstStyle/>
          <a:p>
            <a:pPr marL="149860">
              <a:lnSpc>
                <a:spcPct val="100000"/>
              </a:lnSpc>
              <a:spcBef>
                <a:spcPts val="110"/>
              </a:spcBef>
            </a:pPr>
            <a:r>
              <a:rPr dirty="0"/>
              <a:t>Register</a:t>
            </a:r>
            <a:r>
              <a:rPr spc="-60" dirty="0"/>
              <a:t> </a:t>
            </a:r>
            <a:r>
              <a:rPr dirty="0"/>
              <a:t>Mode</a:t>
            </a:r>
            <a:r>
              <a:rPr spc="-70" dirty="0"/>
              <a:t> </a:t>
            </a:r>
            <a:r>
              <a:rPr dirty="0"/>
              <a:t>and</a:t>
            </a:r>
            <a:r>
              <a:rPr spc="-60" dirty="0"/>
              <a:t> </a:t>
            </a:r>
            <a:r>
              <a:rPr dirty="0"/>
              <a:t>Direct(Absolute)</a:t>
            </a:r>
            <a:r>
              <a:rPr spc="-5" dirty="0"/>
              <a:t> </a:t>
            </a:r>
            <a:r>
              <a:rPr spc="-20" dirty="0"/>
              <a:t>Mode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996554"/>
            <a:ext cx="7901940" cy="313690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58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b="1" dirty="0">
                <a:latin typeface="Arial"/>
                <a:cs typeface="Arial"/>
              </a:rPr>
              <a:t>Consider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following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example</a:t>
            </a:r>
            <a:endParaRPr sz="20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Microsoft Sans Serif"/>
                <a:cs typeface="Microsoft Sans Serif"/>
              </a:rPr>
              <a:t>Move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LOC,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R2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356870" marR="5080" indent="-344805">
              <a:lnSpc>
                <a:spcPct val="100000"/>
              </a:lnSpc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Processor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used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temporary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storage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locations </a:t>
            </a:r>
            <a:r>
              <a:rPr sz="2000" spc="-10" dirty="0">
                <a:latin typeface="Microsoft Sans Serif"/>
                <a:cs typeface="Microsoft Sans Serif"/>
              </a:rPr>
              <a:t>where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accessed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using 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mode.</a:t>
            </a:r>
            <a:endParaRPr sz="2000">
              <a:latin typeface="Microsoft Sans Serif"/>
              <a:cs typeface="Microsoft Sans Serif"/>
            </a:endParaRPr>
          </a:p>
          <a:p>
            <a:pPr marL="356870" marR="52705" indent="-344805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6329045" algn="l"/>
              </a:tabLst>
            </a:pP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locations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(symbolically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represented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LOC,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A,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etc..)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if </a:t>
            </a:r>
            <a:r>
              <a:rPr sz="2000" dirty="0">
                <a:latin typeface="Microsoft Sans Serif"/>
                <a:cs typeface="Microsoft Sans Serif"/>
              </a:rPr>
              <a:t>they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used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assembly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instructions,</a:t>
            </a:r>
            <a:r>
              <a:rPr sz="2000" dirty="0">
                <a:latin typeface="Microsoft Sans Serif"/>
                <a:cs typeface="Microsoft Sans Serif"/>
              </a:rPr>
              <a:t>	are </a:t>
            </a:r>
            <a:r>
              <a:rPr sz="2000" spc="-10" dirty="0">
                <a:latin typeface="Microsoft Sans Serif"/>
                <a:cs typeface="Microsoft Sans Serif"/>
              </a:rPr>
              <a:t>accessed </a:t>
            </a:r>
            <a:r>
              <a:rPr sz="2000" dirty="0">
                <a:latin typeface="Microsoft Sans Serif"/>
                <a:cs typeface="Microsoft Sans Serif"/>
              </a:rPr>
              <a:t>by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using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Direct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mode.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3994785" algn="l"/>
              </a:tabLst>
            </a:pPr>
            <a:r>
              <a:rPr sz="2000" dirty="0">
                <a:latin typeface="Microsoft Sans Serif"/>
                <a:cs typeface="Microsoft Sans Serif"/>
              </a:rPr>
              <a:t>Above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example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Move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LOC,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R2</a:t>
            </a:r>
            <a:r>
              <a:rPr sz="2000" dirty="0">
                <a:latin typeface="Microsoft Sans Serif"/>
                <a:cs typeface="Microsoft Sans Serif"/>
              </a:rPr>
              <a:t>	uses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these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two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modes.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65947" y="153923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3400" y="152400"/>
            <a:ext cx="118872" cy="11887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1040" y="152400"/>
            <a:ext cx="118871" cy="11887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88680" y="152400"/>
            <a:ext cx="115824" cy="11887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53400" y="320040"/>
            <a:ext cx="118872" cy="11582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21040" y="320040"/>
            <a:ext cx="118871" cy="11582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88680" y="320040"/>
            <a:ext cx="115824" cy="11582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56319" y="320040"/>
            <a:ext cx="109727" cy="11582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3400" y="487680"/>
            <a:ext cx="118872" cy="10972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21040" y="487680"/>
            <a:ext cx="118871" cy="10972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88680" y="487680"/>
            <a:ext cx="115824" cy="10972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656319" y="487680"/>
            <a:ext cx="109727" cy="10972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827007" y="487680"/>
            <a:ext cx="118872" cy="10972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53400" y="655319"/>
            <a:ext cx="118872" cy="12191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488680" y="655319"/>
            <a:ext cx="115824" cy="12191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321040" y="655319"/>
            <a:ext cx="118871" cy="12191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6319" y="655319"/>
            <a:ext cx="109727" cy="12191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153400" y="822960"/>
            <a:ext cx="118872" cy="12191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321040" y="822960"/>
            <a:ext cx="118871" cy="12191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488680" y="822960"/>
            <a:ext cx="115824" cy="12191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6319" y="822960"/>
            <a:ext cx="109727" cy="12191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827007" y="822960"/>
            <a:ext cx="118872" cy="12191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153400" y="990600"/>
            <a:ext cx="118872" cy="118872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321040" y="990600"/>
            <a:ext cx="118871" cy="118872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488680" y="990600"/>
            <a:ext cx="115824" cy="11887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656319" y="990600"/>
            <a:ext cx="109727" cy="118872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53400" y="1161288"/>
            <a:ext cx="118872" cy="10972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21040" y="1161288"/>
            <a:ext cx="118871" cy="10972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488680" y="1161288"/>
            <a:ext cx="115824" cy="109727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656319" y="1161288"/>
            <a:ext cx="109727" cy="109727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321040" y="1328927"/>
            <a:ext cx="118871" cy="118872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656319" y="1328927"/>
            <a:ext cx="109727" cy="118872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85766" y="1143082"/>
            <a:ext cx="6409614" cy="2496229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921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Immediate</a:t>
            </a:r>
            <a:r>
              <a:rPr spc="-95" dirty="0"/>
              <a:t> </a:t>
            </a:r>
            <a:r>
              <a:rPr spc="-20" dirty="0"/>
              <a:t>Mode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2744" y="1094358"/>
            <a:ext cx="7936230" cy="37445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20370" marR="55880" indent="-344805">
              <a:lnSpc>
                <a:spcPct val="100000"/>
              </a:lnSpc>
              <a:spcBef>
                <a:spcPts val="9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420370" algn="l"/>
                <a:tab pos="77089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In</a:t>
            </a:r>
            <a:r>
              <a:rPr sz="2000" dirty="0">
                <a:latin typeface="Microsoft Sans Serif"/>
                <a:cs typeface="Microsoft Sans Serif"/>
              </a:rPr>
              <a:t>	Immediate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Addressing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mode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itself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present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</a:t>
            </a:r>
            <a:r>
              <a:rPr sz="2000" dirty="0">
                <a:latin typeface="Microsoft Sans Serif"/>
                <a:cs typeface="Microsoft Sans Serif"/>
              </a:rPr>
              <a:t>instruction.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It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generally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used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accessing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constants.</a:t>
            </a:r>
            <a:endParaRPr sz="2000">
              <a:latin typeface="Microsoft Sans Serif"/>
              <a:cs typeface="Microsoft Sans Serif"/>
            </a:endParaRPr>
          </a:p>
          <a:p>
            <a:pPr marL="4203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420370" algn="l"/>
              </a:tabLst>
            </a:pP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constants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represented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using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this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mode.</a:t>
            </a:r>
            <a:endParaRPr sz="2000">
              <a:latin typeface="Microsoft Sans Serif"/>
              <a:cs typeface="Microsoft Sans Serif"/>
            </a:endParaRPr>
          </a:p>
          <a:p>
            <a:pPr marL="420370" marR="99060" indent="-34480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4203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advantage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Immediate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Addressing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mode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no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extra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10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reference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needed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fetch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since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value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</a:t>
            </a:r>
            <a:r>
              <a:rPr sz="2000" dirty="0">
                <a:latin typeface="Microsoft Sans Serif"/>
                <a:cs typeface="Microsoft Sans Serif"/>
              </a:rPr>
              <a:t>operand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given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itself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instruction.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Immediate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Addressing </a:t>
            </a:r>
            <a:r>
              <a:rPr sz="2000" dirty="0">
                <a:latin typeface="Microsoft Sans Serif"/>
                <a:cs typeface="Microsoft Sans Serif"/>
              </a:rPr>
              <a:t>mode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faster.</a:t>
            </a:r>
            <a:endParaRPr sz="2000">
              <a:latin typeface="Microsoft Sans Serif"/>
              <a:cs typeface="Microsoft Sans Serif"/>
            </a:endParaRPr>
          </a:p>
          <a:p>
            <a:pPr marL="420370" marR="1492885" indent="-344805">
              <a:lnSpc>
                <a:spcPct val="120000"/>
              </a:lnSpc>
              <a:spcBef>
                <a:spcPts val="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990600" algn="l"/>
                <a:tab pos="1050925" algn="l"/>
                <a:tab pos="1883410" algn="l"/>
                <a:tab pos="3399790" algn="l"/>
                <a:tab pos="3905885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e.g.</a:t>
            </a:r>
            <a:r>
              <a:rPr sz="2000" dirty="0">
                <a:latin typeface="Microsoft Sans Serif"/>
                <a:cs typeface="Microsoft Sans Serif"/>
              </a:rPr>
              <a:t>		</a:t>
            </a:r>
            <a:r>
              <a:rPr sz="2000" spc="-20" dirty="0">
                <a:latin typeface="Microsoft Sans Serif"/>
                <a:cs typeface="Microsoft Sans Serif"/>
              </a:rPr>
              <a:t>Move</a:t>
            </a:r>
            <a:r>
              <a:rPr sz="2000" dirty="0">
                <a:latin typeface="Microsoft Sans Serif"/>
                <a:cs typeface="Microsoft Sans Serif"/>
              </a:rPr>
              <a:t>	#200,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R0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25" dirty="0">
                <a:latin typeface="Microsoft Sans Serif"/>
                <a:cs typeface="Microsoft Sans Serif"/>
              </a:rPr>
              <a:t>=&gt;</a:t>
            </a:r>
            <a:r>
              <a:rPr sz="2000" dirty="0">
                <a:latin typeface="Microsoft Sans Serif"/>
                <a:cs typeface="Microsoft Sans Serif"/>
              </a:rPr>
              <a:t>	(Move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200</a:t>
            </a:r>
            <a:r>
              <a:rPr sz="2025" spc="-15" baseline="-20576" dirty="0">
                <a:latin typeface="Microsoft Sans Serif"/>
                <a:cs typeface="Microsoft Sans Serif"/>
              </a:rPr>
              <a:t>immediate</a:t>
            </a:r>
            <a:r>
              <a:rPr sz="2000" spc="-10" dirty="0">
                <a:latin typeface="Microsoft Sans Serif"/>
                <a:cs typeface="Microsoft Sans Serif"/>
              </a:rPr>
              <a:t>,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R0) 	</a:t>
            </a:r>
            <a:r>
              <a:rPr sz="2000" dirty="0">
                <a:latin typeface="Microsoft Sans Serif"/>
                <a:cs typeface="Microsoft Sans Serif"/>
              </a:rPr>
              <a:t>(Place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value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200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R0)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420370">
              <a:lnSpc>
                <a:spcPct val="100000"/>
              </a:lnSpc>
              <a:tabLst>
                <a:tab pos="2461260" algn="l"/>
              </a:tabLst>
            </a:pPr>
            <a:r>
              <a:rPr sz="2000" dirty="0">
                <a:latin typeface="Microsoft Sans Serif"/>
                <a:cs typeface="Microsoft Sans Serif"/>
              </a:rPr>
              <a:t>Other</a:t>
            </a:r>
            <a:r>
              <a:rPr sz="2000" spc="-10" dirty="0">
                <a:latin typeface="Microsoft Sans Serif"/>
                <a:cs typeface="Microsoft Sans Serif"/>
              </a:rPr>
              <a:t> Example:</a:t>
            </a:r>
            <a:r>
              <a:rPr sz="2000" dirty="0">
                <a:latin typeface="Microsoft Sans Serif"/>
                <a:cs typeface="Microsoft Sans Serif"/>
              </a:rPr>
              <a:t>	ADD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#5,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R1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921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Immediate</a:t>
            </a:r>
            <a:r>
              <a:rPr spc="-95" dirty="0"/>
              <a:t> </a:t>
            </a:r>
            <a:r>
              <a:rPr spc="-20" dirty="0"/>
              <a:t>Mode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031925"/>
            <a:ext cx="7853045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5080" indent="-344805">
              <a:lnSpc>
                <a:spcPct val="1201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2964180" algn="l"/>
              </a:tabLst>
            </a:pPr>
            <a:r>
              <a:rPr sz="2000" dirty="0">
                <a:latin typeface="Microsoft Sans Serif"/>
                <a:cs typeface="Microsoft Sans Serif"/>
              </a:rPr>
              <a:t>Consider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example</a:t>
            </a:r>
            <a:r>
              <a:rPr sz="2000" dirty="0">
                <a:latin typeface="Microsoft Sans Serif"/>
                <a:cs typeface="Microsoft Sans Serif"/>
              </a:rPr>
              <a:t>	A=B+6,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assembly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program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segment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be </a:t>
            </a:r>
            <a:r>
              <a:rPr sz="2000" dirty="0">
                <a:latin typeface="Microsoft Sans Serif"/>
                <a:cs typeface="Microsoft Sans Serif"/>
              </a:rPr>
              <a:t>written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as</a:t>
            </a:r>
            <a:endParaRPr sz="2000">
              <a:latin typeface="Microsoft Sans Serif"/>
              <a:cs typeface="Microsoft Sans Serif"/>
            </a:endParaRPr>
          </a:p>
          <a:p>
            <a:pPr marL="927100">
              <a:lnSpc>
                <a:spcPct val="100000"/>
              </a:lnSpc>
              <a:spcBef>
                <a:spcPts val="480"/>
              </a:spcBef>
              <a:tabLst>
                <a:tab pos="184150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Move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20" dirty="0">
                <a:latin typeface="Microsoft Sans Serif"/>
                <a:cs typeface="Microsoft Sans Serif"/>
              </a:rPr>
              <a:t>B,R1</a:t>
            </a:r>
            <a:endParaRPr sz="2000">
              <a:latin typeface="Microsoft Sans Serif"/>
              <a:cs typeface="Microsoft Sans Serif"/>
            </a:endParaRPr>
          </a:p>
          <a:p>
            <a:pPr marL="927100">
              <a:lnSpc>
                <a:spcPct val="100000"/>
              </a:lnSpc>
              <a:spcBef>
                <a:spcPts val="484"/>
              </a:spcBef>
              <a:tabLst>
                <a:tab pos="184150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Add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20" dirty="0">
                <a:latin typeface="Microsoft Sans Serif"/>
                <a:cs typeface="Microsoft Sans Serif"/>
              </a:rPr>
              <a:t>#6,R1</a:t>
            </a:r>
            <a:endParaRPr sz="2000">
              <a:latin typeface="Microsoft Sans Serif"/>
              <a:cs typeface="Microsoft Sans Serif"/>
            </a:endParaRPr>
          </a:p>
          <a:p>
            <a:pPr marL="927100">
              <a:lnSpc>
                <a:spcPct val="100000"/>
              </a:lnSpc>
              <a:spcBef>
                <a:spcPts val="480"/>
              </a:spcBef>
              <a:tabLst>
                <a:tab pos="184150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Move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20" dirty="0">
                <a:latin typeface="Microsoft Sans Serif"/>
                <a:cs typeface="Microsoft Sans Serif"/>
              </a:rPr>
              <a:t>R1,A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188722"/>
            <a:ext cx="512381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INDIRECTION</a:t>
            </a:r>
            <a:r>
              <a:rPr spc="-110" dirty="0"/>
              <a:t> </a:t>
            </a:r>
            <a:r>
              <a:rPr dirty="0"/>
              <a:t>AND</a:t>
            </a:r>
            <a:r>
              <a:rPr spc="-10" dirty="0"/>
              <a:t> 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789558"/>
            <a:ext cx="8189595" cy="19151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178435" indent="-344805">
              <a:lnSpc>
                <a:spcPct val="100000"/>
              </a:lnSpc>
              <a:spcBef>
                <a:spcPts val="9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Indirect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mode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515" dirty="0">
                <a:latin typeface="Microsoft Sans Serif"/>
                <a:cs typeface="Microsoft Sans Serif"/>
              </a:rPr>
              <a:t>–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effective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contents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or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10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whose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appears in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</a:t>
            </a:r>
            <a:r>
              <a:rPr sz="2000" spc="-10" dirty="0">
                <a:latin typeface="Microsoft Sans Serif"/>
                <a:cs typeface="Microsoft Sans Serif"/>
              </a:rPr>
              <a:t>instruction.</a:t>
            </a:r>
            <a:endParaRPr sz="2000">
              <a:latin typeface="Microsoft Sans Serif"/>
              <a:cs typeface="Microsoft Sans Serif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Indirect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addressing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mode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reference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effective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	</a:t>
            </a:r>
            <a:r>
              <a:rPr sz="2000" dirty="0">
                <a:latin typeface="Microsoft Sans Serif"/>
                <a:cs typeface="Microsoft Sans Serif"/>
              </a:rPr>
              <a:t>operand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given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i.e</a:t>
            </a:r>
            <a:r>
              <a:rPr sz="2000" spc="4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part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tells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where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	</a:t>
            </a:r>
            <a:r>
              <a:rPr sz="2000" dirty="0">
                <a:latin typeface="Microsoft Sans Serif"/>
                <a:cs typeface="Microsoft Sans Serif"/>
              </a:rPr>
              <a:t>effective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stored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memory.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3445" y="2935083"/>
            <a:ext cx="6076337" cy="3320106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940" y="547072"/>
            <a:ext cx="3306963" cy="55919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0000" y="533400"/>
            <a:ext cx="4998720" cy="31242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61409" y="3990797"/>
            <a:ext cx="5022850" cy="2800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register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or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memory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location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that contains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the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ts val="2155"/>
              </a:lnSpc>
              <a:spcBef>
                <a:spcPts val="5"/>
              </a:spcBef>
            </a:pPr>
            <a:r>
              <a:rPr sz="1800" dirty="0">
                <a:latin typeface="Microsoft Sans Serif"/>
                <a:cs typeface="Microsoft Sans Serif"/>
              </a:rPr>
              <a:t>address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operand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called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i="1" spc="-10" dirty="0">
                <a:latin typeface="Arial"/>
                <a:cs typeface="Arial"/>
              </a:rPr>
              <a:t>pointer.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395"/>
              </a:lnSpc>
            </a:pPr>
            <a:r>
              <a:rPr sz="1800" dirty="0">
                <a:latin typeface="Microsoft Sans Serif"/>
                <a:cs typeface="Microsoft Sans Serif"/>
              </a:rPr>
              <a:t>Consider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 C-language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statement</a:t>
            </a:r>
            <a:r>
              <a:rPr sz="1800" spc="-1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A=</a:t>
            </a:r>
            <a:r>
              <a:rPr sz="2000" spc="-10" dirty="0">
                <a:latin typeface="Cambria Math"/>
                <a:cs typeface="Cambria Math"/>
              </a:rPr>
              <a:t>∗</a:t>
            </a:r>
            <a:r>
              <a:rPr sz="1800" spc="-10" dirty="0">
                <a:latin typeface="Microsoft Sans Serif"/>
                <a:cs typeface="Microsoft Sans Serif"/>
              </a:rPr>
              <a:t>B;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sz="1800" dirty="0">
                <a:latin typeface="Microsoft Sans Serif"/>
                <a:cs typeface="Microsoft Sans Serif"/>
              </a:rPr>
              <a:t>where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 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pointer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variable.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This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statement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may </a:t>
            </a:r>
            <a:r>
              <a:rPr sz="1800" dirty="0">
                <a:latin typeface="Microsoft Sans Serif"/>
                <a:cs typeface="Microsoft Sans Serif"/>
              </a:rPr>
              <a:t>be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compiled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into</a:t>
            </a:r>
            <a:endParaRPr sz="1800">
              <a:latin typeface="Microsoft Sans Serif"/>
              <a:cs typeface="Microsoft Sans Serif"/>
            </a:endParaRPr>
          </a:p>
          <a:p>
            <a:pPr marL="927100" marR="2804795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Move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B,R1 </a:t>
            </a:r>
            <a:r>
              <a:rPr sz="1800" dirty="0">
                <a:latin typeface="Microsoft Sans Serif"/>
                <a:cs typeface="Microsoft Sans Serif"/>
              </a:rPr>
              <a:t>Move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(R1),A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Using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indirect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addressing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through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memory,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the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Microsoft Sans Serif"/>
                <a:cs typeface="Microsoft Sans Serif"/>
              </a:rPr>
              <a:t>same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action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achieved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with</a:t>
            </a:r>
            <a:endParaRPr sz="1800">
              <a:latin typeface="Microsoft Sans Serif"/>
              <a:cs typeface="Microsoft Sans Serif"/>
            </a:endParaRPr>
          </a:p>
          <a:p>
            <a:pPr marL="92710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Move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(B),A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188722"/>
            <a:ext cx="420052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INDEXING</a:t>
            </a:r>
            <a:r>
              <a:rPr spc="-100" dirty="0"/>
              <a:t> </a:t>
            </a:r>
            <a:r>
              <a:rPr dirty="0"/>
              <a:t>AND </a:t>
            </a:r>
            <a:r>
              <a:rPr spc="-10" dirty="0"/>
              <a:t>ARRAYS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789558"/>
            <a:ext cx="7821930" cy="1000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Index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mode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515" dirty="0">
                <a:latin typeface="Microsoft Sans Serif"/>
                <a:cs typeface="Microsoft Sans Serif"/>
              </a:rPr>
              <a:t>–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effective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generated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by </a:t>
            </a:r>
            <a:r>
              <a:rPr sz="2000" dirty="0">
                <a:latin typeface="Microsoft Sans Serif"/>
                <a:cs typeface="Microsoft Sans Serif"/>
              </a:rPr>
              <a:t>adding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constant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value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contents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register.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It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useful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dealing</a:t>
            </a:r>
            <a:r>
              <a:rPr sz="2000" spc="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with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lists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arrays.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5094" y="2119393"/>
            <a:ext cx="8492969" cy="2619213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2490" y="573604"/>
            <a:ext cx="5408839" cy="5749181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130555"/>
            <a:ext cx="36023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INDEXING</a:t>
            </a:r>
            <a:r>
              <a:rPr sz="2400" spc="-110" dirty="0"/>
              <a:t> </a:t>
            </a:r>
            <a:r>
              <a:rPr sz="2400" dirty="0"/>
              <a:t>AND</a:t>
            </a:r>
            <a:r>
              <a:rPr sz="2400" spc="-25" dirty="0"/>
              <a:t> </a:t>
            </a:r>
            <a:r>
              <a:rPr sz="2400" spc="-10" dirty="0"/>
              <a:t>ARRAYS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72907" y="74497"/>
            <a:ext cx="4781715" cy="5214804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130555"/>
            <a:ext cx="36023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INDEXING</a:t>
            </a:r>
            <a:r>
              <a:rPr sz="2400" spc="-110" dirty="0"/>
              <a:t> </a:t>
            </a:r>
            <a:r>
              <a:rPr sz="2400" dirty="0"/>
              <a:t>AND</a:t>
            </a:r>
            <a:r>
              <a:rPr sz="2400" spc="-25" dirty="0"/>
              <a:t> </a:t>
            </a:r>
            <a:r>
              <a:rPr sz="2400" spc="-10" dirty="0"/>
              <a:t>ARRAYS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59081" y="120459"/>
            <a:ext cx="4849376" cy="5601366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398729"/>
            <a:ext cx="4797425" cy="6223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900" dirty="0"/>
              <a:t>Indexing</a:t>
            </a:r>
            <a:r>
              <a:rPr sz="3900" spc="-35" dirty="0"/>
              <a:t> </a:t>
            </a:r>
            <a:r>
              <a:rPr sz="3900" dirty="0"/>
              <a:t>and</a:t>
            </a:r>
            <a:r>
              <a:rPr sz="3900" spc="-5" dirty="0"/>
              <a:t> </a:t>
            </a:r>
            <a:r>
              <a:rPr sz="3900" spc="-10" dirty="0"/>
              <a:t>Arrays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370840" y="1246454"/>
            <a:ext cx="7964170" cy="2708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9570" indent="-344170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695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Index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mode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515" dirty="0">
                <a:latin typeface="Microsoft Sans Serif"/>
                <a:cs typeface="Microsoft Sans Serif"/>
              </a:rPr>
              <a:t>–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effective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generated </a:t>
            </a:r>
            <a:r>
              <a:rPr sz="2000" spc="-25" dirty="0">
                <a:latin typeface="Microsoft Sans Serif"/>
                <a:cs typeface="Microsoft Sans Serif"/>
              </a:rPr>
              <a:t>by</a:t>
            </a:r>
            <a:endParaRPr sz="2000">
              <a:latin typeface="Microsoft Sans Serif"/>
              <a:cs typeface="Microsoft Sans Serif"/>
            </a:endParaRPr>
          </a:p>
          <a:p>
            <a:pPr marL="3695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adding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constant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value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contents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register.</a:t>
            </a:r>
            <a:endParaRPr sz="2000">
              <a:latin typeface="Microsoft Sans Serif"/>
              <a:cs typeface="Microsoft Sans Serif"/>
            </a:endParaRPr>
          </a:p>
          <a:p>
            <a:pPr marL="3695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695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Index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register</a:t>
            </a:r>
            <a:endParaRPr sz="2000">
              <a:latin typeface="Microsoft Sans Serif"/>
              <a:cs typeface="Microsoft Sans Serif"/>
            </a:endParaRPr>
          </a:p>
          <a:p>
            <a:pPr marL="3695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69570" algn="l"/>
              </a:tabLst>
            </a:pPr>
            <a:r>
              <a:rPr sz="2000" dirty="0">
                <a:latin typeface="Microsoft Sans Serif"/>
                <a:cs typeface="Microsoft Sans Serif"/>
              </a:rPr>
              <a:t>X(R</a:t>
            </a:r>
            <a:r>
              <a:rPr sz="2025" baseline="-20576" dirty="0">
                <a:latin typeface="Microsoft Sans Serif"/>
                <a:cs typeface="Microsoft Sans Serif"/>
              </a:rPr>
              <a:t>i</a:t>
            </a:r>
            <a:r>
              <a:rPr sz="2000" dirty="0">
                <a:latin typeface="Microsoft Sans Serif"/>
                <a:cs typeface="Microsoft Sans Serif"/>
              </a:rPr>
              <a:t>):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EA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= X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+ </a:t>
            </a:r>
            <a:r>
              <a:rPr sz="2000" spc="-20" dirty="0">
                <a:latin typeface="Microsoft Sans Serif"/>
                <a:cs typeface="Microsoft Sans Serif"/>
              </a:rPr>
              <a:t>[R</a:t>
            </a:r>
            <a:r>
              <a:rPr sz="2025" spc="-30" baseline="-20576" dirty="0">
                <a:latin typeface="Microsoft Sans Serif"/>
                <a:cs typeface="Microsoft Sans Serif"/>
              </a:rPr>
              <a:t>i</a:t>
            </a:r>
            <a:r>
              <a:rPr sz="2000" spc="-20" dirty="0">
                <a:latin typeface="Microsoft Sans Serif"/>
                <a:cs typeface="Microsoft Sans Serif"/>
              </a:rPr>
              <a:t>]</a:t>
            </a:r>
            <a:endParaRPr sz="2000">
              <a:latin typeface="Microsoft Sans Serif"/>
              <a:cs typeface="Microsoft Sans Serif"/>
            </a:endParaRPr>
          </a:p>
          <a:p>
            <a:pPr marL="3695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695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constant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X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may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given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either as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explicit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number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or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a</a:t>
            </a:r>
            <a:endParaRPr sz="2000">
              <a:latin typeface="Microsoft Sans Serif"/>
              <a:cs typeface="Microsoft Sans Serif"/>
            </a:endParaRPr>
          </a:p>
          <a:p>
            <a:pPr marL="3695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symbolic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name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representing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numerical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value.</a:t>
            </a:r>
            <a:endParaRPr sz="2000">
              <a:latin typeface="Microsoft Sans Serif"/>
              <a:cs typeface="Microsoft Sans Serif"/>
            </a:endParaRPr>
          </a:p>
          <a:p>
            <a:pPr marL="3695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695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If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X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shorter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 and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also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signed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integer,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sign-extension</a:t>
            </a:r>
            <a:endParaRPr sz="2000">
              <a:latin typeface="Microsoft Sans Serif"/>
              <a:cs typeface="Microsoft Sans Serif"/>
            </a:endParaRPr>
          </a:p>
          <a:p>
            <a:pPr marL="3695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needed.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398729"/>
            <a:ext cx="4797425" cy="6223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900" dirty="0"/>
              <a:t>Indexing</a:t>
            </a:r>
            <a:r>
              <a:rPr sz="3900" spc="-35" dirty="0"/>
              <a:t> </a:t>
            </a:r>
            <a:r>
              <a:rPr sz="3900" dirty="0"/>
              <a:t>and</a:t>
            </a:r>
            <a:r>
              <a:rPr sz="3900" spc="-5" dirty="0"/>
              <a:t> </a:t>
            </a:r>
            <a:r>
              <a:rPr sz="3900" spc="-10" dirty="0"/>
              <a:t>Arrays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523544" y="1399412"/>
            <a:ext cx="7830820" cy="19151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69570" marR="17780" indent="-344805">
              <a:lnSpc>
                <a:spcPct val="100000"/>
              </a:lnSpc>
              <a:spcBef>
                <a:spcPts val="9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695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general, 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Index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mode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facilitates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access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 </a:t>
            </a:r>
            <a:r>
              <a:rPr sz="2000" spc="-10" dirty="0">
                <a:latin typeface="Microsoft Sans Serif"/>
                <a:cs typeface="Microsoft Sans Serif"/>
              </a:rPr>
              <a:t>whose </a:t>
            </a:r>
            <a:r>
              <a:rPr sz="2000" dirty="0">
                <a:latin typeface="Microsoft Sans Serif"/>
                <a:cs typeface="Microsoft Sans Serif"/>
              </a:rPr>
              <a:t>location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defined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relative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reference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point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within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data </a:t>
            </a:r>
            <a:r>
              <a:rPr sz="2000" dirty="0">
                <a:latin typeface="Microsoft Sans Serif"/>
                <a:cs typeface="Microsoft Sans Serif"/>
              </a:rPr>
              <a:t>structure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which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</a:t>
            </a:r>
            <a:r>
              <a:rPr sz="2000" spc="-10" dirty="0">
                <a:latin typeface="Microsoft Sans Serif"/>
                <a:cs typeface="Microsoft Sans Serif"/>
              </a:rPr>
              <a:t> appears.</a:t>
            </a:r>
            <a:endParaRPr sz="2000">
              <a:latin typeface="Microsoft Sans Serif"/>
              <a:cs typeface="Microsoft Sans Serif"/>
            </a:endParaRPr>
          </a:p>
          <a:p>
            <a:pPr marL="3695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69570" algn="l"/>
              </a:tabLst>
            </a:pPr>
            <a:r>
              <a:rPr sz="2000" dirty="0">
                <a:latin typeface="Microsoft Sans Serif"/>
                <a:cs typeface="Microsoft Sans Serif"/>
              </a:rPr>
              <a:t>Several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variations:</a:t>
            </a:r>
            <a:endParaRPr sz="2000">
              <a:latin typeface="Microsoft Sans Serif"/>
              <a:cs typeface="Microsoft Sans Serif"/>
            </a:endParaRPr>
          </a:p>
          <a:p>
            <a:pPr marL="3695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(R</a:t>
            </a:r>
            <a:r>
              <a:rPr sz="2025" baseline="-20576" dirty="0">
                <a:latin typeface="Microsoft Sans Serif"/>
                <a:cs typeface="Microsoft Sans Serif"/>
              </a:rPr>
              <a:t>i</a:t>
            </a:r>
            <a:r>
              <a:rPr sz="2000" dirty="0">
                <a:latin typeface="Microsoft Sans Serif"/>
                <a:cs typeface="Microsoft Sans Serif"/>
              </a:rPr>
              <a:t>,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</a:t>
            </a:r>
            <a:r>
              <a:rPr sz="2025" baseline="-20576" dirty="0">
                <a:latin typeface="Microsoft Sans Serif"/>
                <a:cs typeface="Microsoft Sans Serif"/>
              </a:rPr>
              <a:t>j</a:t>
            </a:r>
            <a:r>
              <a:rPr sz="2000" dirty="0">
                <a:latin typeface="Microsoft Sans Serif"/>
                <a:cs typeface="Microsoft Sans Serif"/>
              </a:rPr>
              <a:t>): EA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=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[R</a:t>
            </a:r>
            <a:r>
              <a:rPr sz="2025" baseline="-20576" dirty="0">
                <a:latin typeface="Microsoft Sans Serif"/>
                <a:cs typeface="Microsoft Sans Serif"/>
              </a:rPr>
              <a:t>i</a:t>
            </a:r>
            <a:r>
              <a:rPr sz="2000" dirty="0">
                <a:latin typeface="Microsoft Sans Serif"/>
                <a:cs typeface="Microsoft Sans Serif"/>
              </a:rPr>
              <a:t>] +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[R</a:t>
            </a:r>
            <a:r>
              <a:rPr sz="2025" spc="-30" baseline="-20576" dirty="0">
                <a:latin typeface="Microsoft Sans Serif"/>
                <a:cs typeface="Microsoft Sans Serif"/>
              </a:rPr>
              <a:t>j</a:t>
            </a:r>
            <a:r>
              <a:rPr sz="2000" spc="-20" dirty="0">
                <a:latin typeface="Microsoft Sans Serif"/>
                <a:cs typeface="Microsoft Sans Serif"/>
              </a:rPr>
              <a:t>]</a:t>
            </a:r>
            <a:endParaRPr sz="2000">
              <a:latin typeface="Microsoft Sans Serif"/>
              <a:cs typeface="Microsoft Sans Serif"/>
            </a:endParaRPr>
          </a:p>
          <a:p>
            <a:pPr marL="3695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X(R</a:t>
            </a:r>
            <a:r>
              <a:rPr sz="2025" baseline="-20576" dirty="0">
                <a:latin typeface="Microsoft Sans Serif"/>
                <a:cs typeface="Microsoft Sans Serif"/>
              </a:rPr>
              <a:t>i</a:t>
            </a:r>
            <a:r>
              <a:rPr sz="2000" dirty="0">
                <a:latin typeface="Microsoft Sans Serif"/>
                <a:cs typeface="Microsoft Sans Serif"/>
              </a:rPr>
              <a:t>,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</a:t>
            </a:r>
            <a:r>
              <a:rPr sz="2025" baseline="-20576" dirty="0">
                <a:latin typeface="Microsoft Sans Serif"/>
                <a:cs typeface="Microsoft Sans Serif"/>
              </a:rPr>
              <a:t>j</a:t>
            </a:r>
            <a:r>
              <a:rPr sz="2000" dirty="0">
                <a:latin typeface="Microsoft Sans Serif"/>
                <a:cs typeface="Microsoft Sans Serif"/>
              </a:rPr>
              <a:t>):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EA</a:t>
            </a:r>
            <a:r>
              <a:rPr sz="2000" spc="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= X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+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[R</a:t>
            </a:r>
            <a:r>
              <a:rPr sz="2025" baseline="-20576" dirty="0">
                <a:latin typeface="Microsoft Sans Serif"/>
                <a:cs typeface="Microsoft Sans Serif"/>
              </a:rPr>
              <a:t>i</a:t>
            </a:r>
            <a:r>
              <a:rPr sz="2000" dirty="0">
                <a:latin typeface="Microsoft Sans Serif"/>
                <a:cs typeface="Microsoft Sans Serif"/>
              </a:rPr>
              <a:t>]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+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[R</a:t>
            </a:r>
            <a:r>
              <a:rPr sz="2025" spc="-30" baseline="-20576" dirty="0">
                <a:latin typeface="Microsoft Sans Serif"/>
                <a:cs typeface="Microsoft Sans Serif"/>
              </a:rPr>
              <a:t>j</a:t>
            </a:r>
            <a:r>
              <a:rPr sz="2000" spc="-20" dirty="0">
                <a:latin typeface="Microsoft Sans Serif"/>
                <a:cs typeface="Microsoft Sans Serif"/>
              </a:rPr>
              <a:t>]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-39877"/>
            <a:ext cx="42551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Variations</a:t>
            </a:r>
            <a:r>
              <a:rPr spc="-7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index</a:t>
            </a:r>
            <a:r>
              <a:rPr spc="-55" dirty="0"/>
              <a:t> </a:t>
            </a:r>
            <a:r>
              <a:rPr spc="-20" dirty="0"/>
              <a:t>mode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5440" y="484073"/>
            <a:ext cx="7976234" cy="5086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latin typeface="Microsoft Sans Serif"/>
                <a:cs typeface="Microsoft Sans Serif"/>
              </a:rPr>
              <a:t>Base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with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Index: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615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3949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Assembler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Syntax=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(R</a:t>
            </a:r>
            <a:r>
              <a:rPr sz="2025" baseline="-20576" dirty="0">
                <a:latin typeface="Microsoft Sans Serif"/>
                <a:cs typeface="Microsoft Sans Serif"/>
              </a:rPr>
              <a:t>i</a:t>
            </a:r>
            <a:r>
              <a:rPr sz="2000" dirty="0">
                <a:latin typeface="Microsoft Sans Serif"/>
                <a:cs typeface="Microsoft Sans Serif"/>
              </a:rPr>
              <a:t>,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</a:t>
            </a:r>
            <a:r>
              <a:rPr sz="2025" spc="-37" baseline="-20576" dirty="0">
                <a:latin typeface="Microsoft Sans Serif"/>
                <a:cs typeface="Microsoft Sans Serif"/>
              </a:rPr>
              <a:t>j</a:t>
            </a:r>
            <a:r>
              <a:rPr sz="2000" spc="-25" dirty="0">
                <a:latin typeface="Microsoft Sans Serif"/>
                <a:cs typeface="Microsoft Sans Serif"/>
              </a:rPr>
              <a:t>)</a:t>
            </a:r>
            <a:endParaRPr sz="2000">
              <a:latin typeface="Microsoft Sans Serif"/>
              <a:cs typeface="Microsoft Sans Serif"/>
            </a:endParaRPr>
          </a:p>
          <a:p>
            <a:pPr marL="394970">
              <a:lnSpc>
                <a:spcPct val="100000"/>
              </a:lnSpc>
              <a:spcBef>
                <a:spcPts val="484"/>
              </a:spcBef>
              <a:tabLst>
                <a:tab pos="2313305" algn="l"/>
                <a:tab pos="2785745" algn="l"/>
              </a:tabLst>
            </a:pPr>
            <a:r>
              <a:rPr sz="2000" dirty="0">
                <a:latin typeface="Microsoft Sans Serif"/>
                <a:cs typeface="Microsoft Sans Serif"/>
              </a:rPr>
              <a:t>EA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=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[R</a:t>
            </a:r>
            <a:r>
              <a:rPr sz="2025" baseline="-20576" dirty="0">
                <a:latin typeface="Microsoft Sans Serif"/>
                <a:cs typeface="Microsoft Sans Serif"/>
              </a:rPr>
              <a:t>i</a:t>
            </a:r>
            <a:r>
              <a:rPr sz="2000" dirty="0">
                <a:latin typeface="Microsoft Sans Serif"/>
                <a:cs typeface="Microsoft Sans Serif"/>
              </a:rPr>
              <a:t>]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+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[R</a:t>
            </a:r>
            <a:r>
              <a:rPr sz="2025" spc="-30" baseline="-20576" dirty="0">
                <a:latin typeface="Microsoft Sans Serif"/>
                <a:cs typeface="Microsoft Sans Serif"/>
              </a:rPr>
              <a:t>j</a:t>
            </a:r>
            <a:r>
              <a:rPr sz="2000" spc="-20" dirty="0">
                <a:latin typeface="Microsoft Sans Serif"/>
                <a:cs typeface="Microsoft Sans Serif"/>
              </a:rPr>
              <a:t>]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25" dirty="0">
                <a:latin typeface="Microsoft Sans Serif"/>
                <a:cs typeface="Microsoft Sans Serif"/>
              </a:rPr>
              <a:t>(R</a:t>
            </a:r>
            <a:r>
              <a:rPr sz="2025" spc="-37" baseline="-20576" dirty="0">
                <a:latin typeface="Microsoft Sans Serif"/>
                <a:cs typeface="Microsoft Sans Serif"/>
              </a:rPr>
              <a:t>j</a:t>
            </a:r>
            <a:r>
              <a:rPr sz="2025" baseline="-20576" dirty="0">
                <a:latin typeface="Microsoft Sans Serif"/>
                <a:cs typeface="Microsoft Sans Serif"/>
              </a:rPr>
              <a:t>	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called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Base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Register)</a:t>
            </a:r>
            <a:endParaRPr sz="2000">
              <a:latin typeface="Microsoft Sans Serif"/>
              <a:cs typeface="Microsoft Sans Serif"/>
            </a:endParaRPr>
          </a:p>
          <a:p>
            <a:pPr marL="394970" marR="6858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effective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sum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contents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Ri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and </a:t>
            </a:r>
            <a:r>
              <a:rPr sz="2000" dirty="0">
                <a:latin typeface="Microsoft Sans Serif"/>
                <a:cs typeface="Microsoft Sans Serif"/>
              </a:rPr>
              <a:t>Rj.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This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form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indexed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addressing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provides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more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flexibility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in </a:t>
            </a:r>
            <a:r>
              <a:rPr sz="2000" dirty="0">
                <a:latin typeface="Microsoft Sans Serif"/>
                <a:cs typeface="Microsoft Sans Serif"/>
              </a:rPr>
              <a:t>accessing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operands,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because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both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components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effective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changed.</a:t>
            </a:r>
            <a:endParaRPr sz="2000">
              <a:latin typeface="Microsoft Sans Serif"/>
              <a:cs typeface="Microsoft Sans Serif"/>
            </a:endParaRPr>
          </a:p>
          <a:p>
            <a:pPr marL="394970" marR="4384675" indent="-344805">
              <a:lnSpc>
                <a:spcPct val="220100"/>
              </a:lnSpc>
              <a:spcBef>
                <a:spcPts val="484"/>
              </a:spcBef>
            </a:pPr>
            <a:r>
              <a:rPr sz="2000" dirty="0">
                <a:latin typeface="Microsoft Sans Serif"/>
                <a:cs typeface="Microsoft Sans Serif"/>
              </a:rPr>
              <a:t>Base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with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Index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offset: </a:t>
            </a:r>
            <a:r>
              <a:rPr sz="2000" dirty="0">
                <a:latin typeface="Microsoft Sans Serif"/>
                <a:cs typeface="Microsoft Sans Serif"/>
              </a:rPr>
              <a:t>Assembler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Syntax=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X(R</a:t>
            </a:r>
            <a:r>
              <a:rPr sz="2025" baseline="-20576" dirty="0">
                <a:latin typeface="Microsoft Sans Serif"/>
                <a:cs typeface="Microsoft Sans Serif"/>
              </a:rPr>
              <a:t>i</a:t>
            </a:r>
            <a:r>
              <a:rPr sz="2000" dirty="0">
                <a:latin typeface="Microsoft Sans Serif"/>
                <a:cs typeface="Microsoft Sans Serif"/>
              </a:rPr>
              <a:t>,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</a:t>
            </a:r>
            <a:r>
              <a:rPr sz="2025" spc="-37" baseline="-20576" dirty="0">
                <a:latin typeface="Microsoft Sans Serif"/>
                <a:cs typeface="Microsoft Sans Serif"/>
              </a:rPr>
              <a:t>j</a:t>
            </a:r>
            <a:r>
              <a:rPr sz="2000" spc="-25" dirty="0">
                <a:latin typeface="Microsoft Sans Serif"/>
                <a:cs typeface="Microsoft Sans Serif"/>
              </a:rPr>
              <a:t>)</a:t>
            </a:r>
            <a:endParaRPr sz="2000">
              <a:latin typeface="Microsoft Sans Serif"/>
              <a:cs typeface="Microsoft Sans Serif"/>
            </a:endParaRPr>
          </a:p>
          <a:p>
            <a:pPr marL="40132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Microsoft Sans Serif"/>
                <a:cs typeface="Microsoft Sans Serif"/>
              </a:rPr>
              <a:t>EA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=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X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+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[R</a:t>
            </a:r>
            <a:r>
              <a:rPr sz="2025" baseline="-20576" dirty="0">
                <a:latin typeface="Microsoft Sans Serif"/>
                <a:cs typeface="Microsoft Sans Serif"/>
              </a:rPr>
              <a:t>i</a:t>
            </a:r>
            <a:r>
              <a:rPr sz="2000" dirty="0">
                <a:latin typeface="Microsoft Sans Serif"/>
                <a:cs typeface="Microsoft Sans Serif"/>
              </a:rPr>
              <a:t>]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+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[R</a:t>
            </a:r>
            <a:r>
              <a:rPr sz="2025" spc="-30" baseline="-20576" dirty="0">
                <a:latin typeface="Microsoft Sans Serif"/>
                <a:cs typeface="Microsoft Sans Serif"/>
              </a:rPr>
              <a:t>j</a:t>
            </a:r>
            <a:r>
              <a:rPr sz="2000" spc="-20" dirty="0">
                <a:latin typeface="Microsoft Sans Serif"/>
                <a:cs typeface="Microsoft Sans Serif"/>
              </a:rPr>
              <a:t>]</a:t>
            </a:r>
            <a:endParaRPr sz="2000">
              <a:latin typeface="Microsoft Sans Serif"/>
              <a:cs typeface="Microsoft Sans Serif"/>
            </a:endParaRPr>
          </a:p>
          <a:p>
            <a:pPr marL="39497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effective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sum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constant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X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contents</a:t>
            </a:r>
            <a:endParaRPr sz="2000">
              <a:latin typeface="Microsoft Sans Serif"/>
              <a:cs typeface="Microsoft Sans Serif"/>
            </a:endParaRPr>
          </a:p>
          <a:p>
            <a:pPr marL="3949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Ri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Rj.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322529"/>
            <a:ext cx="4804410" cy="6223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900" dirty="0"/>
              <a:t>Relative</a:t>
            </a:r>
            <a:r>
              <a:rPr sz="3900" spc="-35" dirty="0"/>
              <a:t> </a:t>
            </a:r>
            <a:r>
              <a:rPr sz="3900" spc="-10" dirty="0"/>
              <a:t>Addressing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383540" y="1094358"/>
            <a:ext cx="4610735" cy="45370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Relative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mode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515" dirty="0">
                <a:latin typeface="Microsoft Sans Serif"/>
                <a:cs typeface="Microsoft Sans Serif"/>
              </a:rPr>
              <a:t>–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effective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address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determined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Index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mode </a:t>
            </a:r>
            <a:r>
              <a:rPr sz="2000" dirty="0">
                <a:latin typeface="Microsoft Sans Serif"/>
                <a:cs typeface="Microsoft Sans Serif"/>
              </a:rPr>
              <a:t>using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program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counter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place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of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general-</a:t>
            </a:r>
            <a:r>
              <a:rPr sz="2000" dirty="0">
                <a:latin typeface="Microsoft Sans Serif"/>
                <a:cs typeface="Microsoft Sans Serif"/>
              </a:rPr>
              <a:t>purpose</a:t>
            </a:r>
            <a:r>
              <a:rPr sz="2000" spc="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register.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X(PC)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515" dirty="0">
                <a:latin typeface="Microsoft Sans Serif"/>
                <a:cs typeface="Microsoft Sans Serif"/>
              </a:rPr>
              <a:t>–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note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X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10" dirty="0">
                <a:latin typeface="Microsoft Sans Serif"/>
                <a:cs typeface="Microsoft Sans Serif"/>
              </a:rPr>
              <a:t> signed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spc="-10" dirty="0">
                <a:latin typeface="Microsoft Sans Serif"/>
                <a:cs typeface="Microsoft Sans Serif"/>
              </a:rPr>
              <a:t>number</a:t>
            </a:r>
            <a:endParaRPr sz="2000">
              <a:latin typeface="Microsoft Sans Serif"/>
              <a:cs typeface="Microsoft Sans Serif"/>
            </a:endParaRPr>
          </a:p>
          <a:p>
            <a:pPr marL="344170" marR="890269" indent="-344170" algn="r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441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calculate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branch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target</a:t>
            </a:r>
            <a:endParaRPr sz="2000">
              <a:latin typeface="Microsoft Sans Serif"/>
              <a:cs typeface="Microsoft Sans Serif"/>
            </a:endParaRPr>
          </a:p>
          <a:p>
            <a:pPr marR="906780" algn="r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e.g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Branch</a:t>
            </a:r>
            <a:r>
              <a:rPr sz="2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&gt;0</a:t>
            </a:r>
            <a:r>
              <a:rPr sz="2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LOOP</a:t>
            </a:r>
            <a:endParaRPr sz="2000">
              <a:latin typeface="Microsoft Sans Serif"/>
              <a:cs typeface="Microsoft Sans Serif"/>
            </a:endParaRPr>
          </a:p>
          <a:p>
            <a:pPr marL="356870" marR="544195" indent="-34480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This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computed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by </a:t>
            </a:r>
            <a:r>
              <a:rPr sz="2000" dirty="0">
                <a:latin typeface="Microsoft Sans Serif"/>
                <a:cs typeface="Microsoft Sans Serif"/>
              </a:rPr>
              <a:t>specifying</a:t>
            </a:r>
            <a:r>
              <a:rPr sz="2000" spc="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it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offset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from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</a:t>
            </a:r>
            <a:r>
              <a:rPr sz="2000" dirty="0">
                <a:latin typeface="Microsoft Sans Serif"/>
                <a:cs typeface="Microsoft Sans Serif"/>
              </a:rPr>
              <a:t>current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value of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PC.</a:t>
            </a:r>
            <a:endParaRPr sz="2000">
              <a:latin typeface="Microsoft Sans Serif"/>
              <a:cs typeface="Microsoft Sans Serif"/>
            </a:endParaRPr>
          </a:p>
          <a:p>
            <a:pPr marL="356870" marR="36195" indent="-344805" algn="just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Branch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target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may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either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before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or </a:t>
            </a:r>
            <a:r>
              <a:rPr sz="2000" dirty="0">
                <a:latin typeface="Microsoft Sans Serif"/>
                <a:cs typeface="Microsoft Sans Serif"/>
              </a:rPr>
              <a:t>after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branch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instruction, the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offset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given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singed </a:t>
            </a:r>
            <a:r>
              <a:rPr sz="2000" spc="-20" dirty="0">
                <a:latin typeface="Microsoft Sans Serif"/>
                <a:cs typeface="Microsoft Sans Serif"/>
              </a:rPr>
              <a:t>num.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7800" y="1066800"/>
            <a:ext cx="3304032" cy="2563368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53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900" dirty="0"/>
              <a:t>Additional</a:t>
            </a:r>
            <a:r>
              <a:rPr sz="3900" spc="-65" dirty="0"/>
              <a:t> </a:t>
            </a:r>
            <a:r>
              <a:rPr sz="3900" spc="-10" dirty="0"/>
              <a:t>Modes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370840" y="990727"/>
            <a:ext cx="8188325" cy="294894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369570" marR="17780" indent="-344805">
              <a:lnSpc>
                <a:spcPct val="90000"/>
              </a:lnSpc>
              <a:spcBef>
                <a:spcPts val="315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69570" algn="l"/>
              </a:tabLst>
            </a:pPr>
            <a:r>
              <a:rPr sz="1800" dirty="0">
                <a:latin typeface="Microsoft Sans Serif"/>
                <a:cs typeface="Microsoft Sans Serif"/>
              </a:rPr>
              <a:t>Autoincrement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mode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470" dirty="0">
                <a:latin typeface="Microsoft Sans Serif"/>
                <a:cs typeface="Microsoft Sans Serif"/>
              </a:rPr>
              <a:t>–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effective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address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operand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contents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of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register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specified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instruction.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After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accessing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operand,</a:t>
            </a:r>
            <a:r>
              <a:rPr sz="1800" spc="-25" dirty="0">
                <a:latin typeface="Microsoft Sans Serif"/>
                <a:cs typeface="Microsoft Sans Serif"/>
              </a:rPr>
              <a:t> the </a:t>
            </a:r>
            <a:r>
              <a:rPr sz="1800" dirty="0">
                <a:latin typeface="Microsoft Sans Serif"/>
                <a:cs typeface="Microsoft Sans Serif"/>
              </a:rPr>
              <a:t>contents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this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register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are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automatically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incremented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point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next </a:t>
            </a:r>
            <a:r>
              <a:rPr sz="1800" dirty="0">
                <a:latin typeface="Microsoft Sans Serif"/>
                <a:cs typeface="Microsoft Sans Serif"/>
              </a:rPr>
              <a:t>item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list.</a:t>
            </a:r>
            <a:endParaRPr sz="1800">
              <a:latin typeface="Microsoft Sans Serif"/>
              <a:cs typeface="Microsoft Sans Serif"/>
            </a:endParaRPr>
          </a:p>
          <a:p>
            <a:pPr marL="369570" indent="-344170">
              <a:lnSpc>
                <a:spcPct val="100000"/>
              </a:lnSpc>
              <a:spcBef>
                <a:spcPts val="215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69570" algn="l"/>
              </a:tabLst>
            </a:pPr>
            <a:r>
              <a:rPr sz="1800" dirty="0">
                <a:latin typeface="Microsoft Sans Serif"/>
                <a:cs typeface="Microsoft Sans Serif"/>
              </a:rPr>
              <a:t>Useful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for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accessing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data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items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successive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locations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memory.</a:t>
            </a:r>
            <a:endParaRPr sz="1800">
              <a:latin typeface="Microsoft Sans Serif"/>
              <a:cs typeface="Microsoft Sans Serif"/>
            </a:endParaRPr>
          </a:p>
          <a:p>
            <a:pPr marL="369570" indent="-344170">
              <a:lnSpc>
                <a:spcPct val="100000"/>
              </a:lnSpc>
              <a:spcBef>
                <a:spcPts val="22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69570" algn="l"/>
              </a:tabLst>
            </a:pPr>
            <a:r>
              <a:rPr sz="1800" dirty="0">
                <a:latin typeface="Microsoft Sans Serif"/>
                <a:cs typeface="Microsoft Sans Serif"/>
              </a:rPr>
              <a:t>Written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(R</a:t>
            </a:r>
            <a:r>
              <a:rPr sz="1800" baseline="-20833" dirty="0">
                <a:latin typeface="Microsoft Sans Serif"/>
                <a:cs typeface="Microsoft Sans Serif"/>
              </a:rPr>
              <a:t>i</a:t>
            </a:r>
            <a:r>
              <a:rPr sz="1800" dirty="0">
                <a:latin typeface="Microsoft Sans Serif"/>
                <a:cs typeface="Microsoft Sans Serif"/>
              </a:rPr>
              <a:t>)+.</a:t>
            </a:r>
            <a:r>
              <a:rPr sz="1800" spc="1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EA=[Ri]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Ri=[Ri]+1;</a:t>
            </a:r>
            <a:endParaRPr sz="1800">
              <a:latin typeface="Microsoft Sans Serif"/>
              <a:cs typeface="Microsoft Sans Serif"/>
            </a:endParaRPr>
          </a:p>
          <a:p>
            <a:pPr marL="369570" indent="-344170">
              <a:lnSpc>
                <a:spcPct val="100000"/>
              </a:lnSpc>
              <a:spcBef>
                <a:spcPts val="215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69570" algn="l"/>
              </a:tabLst>
            </a:pPr>
            <a:r>
              <a:rPr sz="1800" dirty="0">
                <a:latin typeface="Microsoft Sans Serif"/>
                <a:cs typeface="Microsoft Sans Serif"/>
              </a:rPr>
              <a:t>Implicitly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increment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amount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 </a:t>
            </a:r>
            <a:r>
              <a:rPr sz="1800" spc="-25" dirty="0">
                <a:latin typeface="Microsoft Sans Serif"/>
                <a:cs typeface="Microsoft Sans Serif"/>
              </a:rPr>
              <a:t>1;</a:t>
            </a:r>
            <a:endParaRPr sz="1800">
              <a:latin typeface="Microsoft Sans Serif"/>
              <a:cs typeface="Microsoft Sans Serif"/>
            </a:endParaRPr>
          </a:p>
          <a:p>
            <a:pPr marL="369570" indent="-344170">
              <a:lnSpc>
                <a:spcPts val="2050"/>
              </a:lnSpc>
              <a:spcBef>
                <a:spcPts val="219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69570" algn="l"/>
              </a:tabLst>
            </a:pP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byte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addresable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memory,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increment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1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for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byte-sized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operands,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2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for</a:t>
            </a:r>
            <a:endParaRPr sz="1800">
              <a:latin typeface="Microsoft Sans Serif"/>
              <a:cs typeface="Microsoft Sans Serif"/>
            </a:endParaRPr>
          </a:p>
          <a:p>
            <a:pPr marL="369570">
              <a:lnSpc>
                <a:spcPts val="2050"/>
              </a:lnSpc>
            </a:pPr>
            <a:r>
              <a:rPr sz="1800" dirty="0">
                <a:latin typeface="Microsoft Sans Serif"/>
                <a:cs typeface="Microsoft Sans Serif"/>
              </a:rPr>
              <a:t>16-bit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operands,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4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for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32-bit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operands.</a:t>
            </a:r>
            <a:endParaRPr sz="1800">
              <a:latin typeface="Microsoft Sans Serif"/>
              <a:cs typeface="Microsoft Sans Serif"/>
            </a:endParaRPr>
          </a:p>
          <a:p>
            <a:pPr marL="101600">
              <a:lnSpc>
                <a:spcPct val="100000"/>
              </a:lnSpc>
              <a:spcBef>
                <a:spcPts val="1170"/>
              </a:spcBef>
            </a:pPr>
            <a:r>
              <a:rPr sz="2000" spc="-10" dirty="0">
                <a:latin typeface="Microsoft Sans Serif"/>
                <a:cs typeface="Microsoft Sans Serif"/>
              </a:rPr>
              <a:t>Example: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7400" y="3581400"/>
            <a:ext cx="5596128" cy="1999488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65947" y="153923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3400" y="152400"/>
            <a:ext cx="118872" cy="11887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1040" y="152400"/>
            <a:ext cx="118871" cy="11887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88680" y="152400"/>
            <a:ext cx="115824" cy="11887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53400" y="320040"/>
            <a:ext cx="118872" cy="11582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21040" y="320040"/>
            <a:ext cx="118871" cy="11582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88680" y="320040"/>
            <a:ext cx="115824" cy="11582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56319" y="320040"/>
            <a:ext cx="109727" cy="11582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3400" y="487680"/>
            <a:ext cx="118872" cy="10972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21040" y="487680"/>
            <a:ext cx="118871" cy="10972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88680" y="487680"/>
            <a:ext cx="115824" cy="10972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656319" y="487680"/>
            <a:ext cx="109727" cy="10972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827007" y="487680"/>
            <a:ext cx="118872" cy="10972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53400" y="655319"/>
            <a:ext cx="118872" cy="12191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488680" y="655319"/>
            <a:ext cx="115824" cy="12191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321040" y="655319"/>
            <a:ext cx="118871" cy="12191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6319" y="655319"/>
            <a:ext cx="109727" cy="12191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153400" y="822960"/>
            <a:ext cx="118872" cy="12191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321040" y="822960"/>
            <a:ext cx="118871" cy="12191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488680" y="822960"/>
            <a:ext cx="115824" cy="12191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6319" y="822960"/>
            <a:ext cx="109727" cy="12191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827007" y="822960"/>
            <a:ext cx="118872" cy="12191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153400" y="990600"/>
            <a:ext cx="118872" cy="118872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321040" y="990600"/>
            <a:ext cx="118871" cy="118872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488680" y="990600"/>
            <a:ext cx="115824" cy="11887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656319" y="990600"/>
            <a:ext cx="109727" cy="118872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53400" y="1161288"/>
            <a:ext cx="118872" cy="10972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21040" y="1161288"/>
            <a:ext cx="118871" cy="10972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488680" y="1161288"/>
            <a:ext cx="115824" cy="109727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656319" y="1161288"/>
            <a:ext cx="109727" cy="109727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321040" y="1328927"/>
            <a:ext cx="118871" cy="118872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656319" y="1328927"/>
            <a:ext cx="109727" cy="118872"/>
          </a:xfrm>
          <a:prstGeom prst="rect">
            <a:avLst/>
          </a:prstGeom>
        </p:spPr>
      </p:pic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536244" y="475615"/>
            <a:ext cx="4164329" cy="6216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00" dirty="0"/>
              <a:t>Additional</a:t>
            </a:r>
            <a:r>
              <a:rPr sz="3900" spc="-55" dirty="0"/>
              <a:t> </a:t>
            </a:r>
            <a:r>
              <a:rPr sz="3900" spc="-10" dirty="0"/>
              <a:t>Modes</a:t>
            </a:r>
            <a:endParaRPr sz="3900"/>
          </a:p>
        </p:txBody>
      </p:sp>
      <p:sp>
        <p:nvSpPr>
          <p:cNvPr id="35" name="object 35"/>
          <p:cNvSpPr txBox="1"/>
          <p:nvPr/>
        </p:nvSpPr>
        <p:spPr>
          <a:xfrm>
            <a:off x="243840" y="1170254"/>
            <a:ext cx="8150225" cy="4188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0370" marR="96520" indent="-34480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420370" algn="l"/>
              </a:tabLst>
            </a:pPr>
            <a:r>
              <a:rPr sz="2000" i="1" dirty="0">
                <a:latin typeface="Arial"/>
                <a:cs typeface="Arial"/>
              </a:rPr>
              <a:t>Autodecrement</a:t>
            </a:r>
            <a:r>
              <a:rPr sz="2000" i="1" spc="-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mode</a:t>
            </a:r>
            <a:r>
              <a:rPr sz="2000" i="1" spc="-4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—</a:t>
            </a:r>
            <a:r>
              <a:rPr sz="2000" i="1" spc="-6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The</a:t>
            </a:r>
            <a:r>
              <a:rPr sz="2000" i="1" spc="-4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contents</a:t>
            </a:r>
            <a:r>
              <a:rPr sz="2000" i="1" spc="-5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of</a:t>
            </a:r>
            <a:r>
              <a:rPr sz="2000" i="1" spc="-6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register</a:t>
            </a:r>
            <a:r>
              <a:rPr sz="2000" i="1" spc="-5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specified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in</a:t>
            </a:r>
            <a:r>
              <a:rPr sz="2000" i="1" spc="-45" dirty="0">
                <a:latin typeface="Arial"/>
                <a:cs typeface="Arial"/>
              </a:rPr>
              <a:t> </a:t>
            </a:r>
            <a:r>
              <a:rPr sz="2000" i="1" spc="-25" dirty="0">
                <a:latin typeface="Arial"/>
                <a:cs typeface="Arial"/>
              </a:rPr>
              <a:t>the </a:t>
            </a:r>
            <a:r>
              <a:rPr sz="2000" i="1" dirty="0">
                <a:latin typeface="Arial"/>
                <a:cs typeface="Arial"/>
              </a:rPr>
              <a:t>instruction</a:t>
            </a:r>
            <a:r>
              <a:rPr sz="2000" i="1" spc="-4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are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first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automatically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decremented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used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as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effective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 of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operand.</a:t>
            </a:r>
            <a:endParaRPr sz="2000">
              <a:latin typeface="Microsoft Sans Serif"/>
              <a:cs typeface="Microsoft Sans Serif"/>
            </a:endParaRPr>
          </a:p>
          <a:p>
            <a:pPr marL="420370" indent="-344170">
              <a:lnSpc>
                <a:spcPct val="100000"/>
              </a:lnSpc>
              <a:spcBef>
                <a:spcPts val="24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420370" algn="l"/>
                <a:tab pos="2317115" algn="l"/>
                <a:tab pos="4015104" algn="l"/>
              </a:tabLst>
            </a:pPr>
            <a:r>
              <a:rPr sz="2000" dirty="0">
                <a:latin typeface="Microsoft Sans Serif"/>
                <a:cs typeface="Microsoft Sans Serif"/>
              </a:rPr>
              <a:t>Written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-</a:t>
            </a:r>
            <a:r>
              <a:rPr sz="2000" spc="-20" dirty="0">
                <a:latin typeface="Microsoft Sans Serif"/>
                <a:cs typeface="Microsoft Sans Serif"/>
              </a:rPr>
              <a:t>(R</a:t>
            </a:r>
            <a:r>
              <a:rPr sz="2025" spc="-30" baseline="-20576" dirty="0">
                <a:latin typeface="Microsoft Sans Serif"/>
                <a:cs typeface="Microsoft Sans Serif"/>
              </a:rPr>
              <a:t>i</a:t>
            </a:r>
            <a:r>
              <a:rPr sz="2000" spc="-20" dirty="0">
                <a:latin typeface="Microsoft Sans Serif"/>
                <a:cs typeface="Microsoft Sans Serif"/>
              </a:rPr>
              <a:t>).</a:t>
            </a:r>
            <a:r>
              <a:rPr sz="2000" dirty="0">
                <a:latin typeface="Microsoft Sans Serif"/>
                <a:cs typeface="Microsoft Sans Serif"/>
              </a:rPr>
              <a:t>	First</a:t>
            </a:r>
            <a:r>
              <a:rPr sz="2000" spc="4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Ri=[Ri]-</a:t>
            </a:r>
            <a:r>
              <a:rPr sz="2000" spc="-50" dirty="0">
                <a:latin typeface="Microsoft Sans Serif"/>
                <a:cs typeface="Microsoft Sans Serif"/>
              </a:rPr>
              <a:t>1</a:t>
            </a:r>
            <a:r>
              <a:rPr sz="2000" dirty="0">
                <a:latin typeface="Microsoft Sans Serif"/>
                <a:cs typeface="Microsoft Sans Serif"/>
              </a:rPr>
              <a:t>	then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EA=[Ri]</a:t>
            </a:r>
            <a:endParaRPr sz="2000">
              <a:latin typeface="Microsoft Sans Serif"/>
              <a:cs typeface="Microsoft Sans Serif"/>
            </a:endParaRPr>
          </a:p>
          <a:p>
            <a:pPr marL="420370" indent="-344170">
              <a:lnSpc>
                <a:spcPct val="100000"/>
              </a:lnSpc>
              <a:spcBef>
                <a:spcPts val="24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4203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Implicitly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decrement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amount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1;</a:t>
            </a:r>
            <a:endParaRPr sz="2000">
              <a:latin typeface="Microsoft Sans Serif"/>
              <a:cs typeface="Microsoft Sans Serif"/>
            </a:endParaRPr>
          </a:p>
          <a:p>
            <a:pPr marL="4203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4203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decrement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 1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25" dirty="0">
                <a:latin typeface="Microsoft Sans Serif"/>
                <a:cs typeface="Microsoft Sans Serif"/>
              </a:rPr>
              <a:t> byte-</a:t>
            </a:r>
            <a:r>
              <a:rPr sz="2000" dirty="0">
                <a:latin typeface="Microsoft Sans Serif"/>
                <a:cs typeface="Microsoft Sans Serif"/>
              </a:rPr>
              <a:t>sized</a:t>
            </a:r>
            <a:r>
              <a:rPr sz="2000" spc="10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operands,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2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16-</a:t>
            </a:r>
            <a:r>
              <a:rPr sz="2000" dirty="0">
                <a:latin typeface="Microsoft Sans Serif"/>
                <a:cs typeface="Microsoft Sans Serif"/>
              </a:rPr>
              <a:t>bit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operands,</a:t>
            </a:r>
            <a:endParaRPr sz="2000">
              <a:latin typeface="Microsoft Sans Serif"/>
              <a:cs typeface="Microsoft Sans Serif"/>
            </a:endParaRPr>
          </a:p>
          <a:p>
            <a:pPr marL="4203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4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32-</a:t>
            </a:r>
            <a:r>
              <a:rPr sz="2000" dirty="0">
                <a:latin typeface="Microsoft Sans Serif"/>
                <a:cs typeface="Microsoft Sans Serif"/>
              </a:rPr>
              <a:t>bit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operands.</a:t>
            </a:r>
            <a:endParaRPr sz="2000">
              <a:latin typeface="Microsoft Sans Serif"/>
              <a:cs typeface="Microsoft Sans Serif"/>
            </a:endParaRPr>
          </a:p>
          <a:p>
            <a:pPr marL="304800">
              <a:lnSpc>
                <a:spcPct val="100000"/>
              </a:lnSpc>
              <a:spcBef>
                <a:spcPts val="2050"/>
              </a:spcBef>
            </a:pP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this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mode,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operands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are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accessed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descending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address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order.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30480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Why</a:t>
            </a:r>
            <a:r>
              <a:rPr sz="1800" spc="39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39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address</a:t>
            </a:r>
            <a:r>
              <a:rPr sz="1800" spc="4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39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decremented</a:t>
            </a:r>
            <a:r>
              <a:rPr sz="1800" spc="40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before</a:t>
            </a:r>
            <a:r>
              <a:rPr sz="1800" spc="40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it</a:t>
            </a:r>
            <a:r>
              <a:rPr sz="1800" spc="409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39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used</a:t>
            </a:r>
            <a:r>
              <a:rPr sz="1800" spc="4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4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39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Autodecrement</a:t>
            </a:r>
            <a:endParaRPr sz="1800">
              <a:latin typeface="Microsoft Sans Serif"/>
              <a:cs typeface="Microsoft Sans Serif"/>
            </a:endParaRPr>
          </a:p>
          <a:p>
            <a:pPr marL="30480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mode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incremented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after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it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used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-8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Autoincrement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mode?.</a:t>
            </a:r>
            <a:endParaRPr sz="1800">
              <a:latin typeface="Microsoft Sans Serif"/>
              <a:cs typeface="Microsoft Sans Serif"/>
            </a:endParaRPr>
          </a:p>
          <a:p>
            <a:pPr marL="304800" marR="1778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39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main</a:t>
            </a:r>
            <a:r>
              <a:rPr sz="1800" spc="40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reason</a:t>
            </a:r>
            <a:r>
              <a:rPr sz="1800" spc="40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for</a:t>
            </a:r>
            <a:r>
              <a:rPr sz="1800" spc="38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this</a:t>
            </a:r>
            <a:r>
              <a:rPr sz="1800" spc="40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40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39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show</a:t>
            </a:r>
            <a:r>
              <a:rPr sz="1800" spc="3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how</a:t>
            </a:r>
            <a:r>
              <a:rPr sz="1800" spc="3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these</a:t>
            </a:r>
            <a:r>
              <a:rPr sz="1800" spc="40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two</a:t>
            </a:r>
            <a:r>
              <a:rPr sz="1800" spc="39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modes</a:t>
            </a:r>
            <a:r>
              <a:rPr sz="1800" spc="40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can</a:t>
            </a:r>
            <a:r>
              <a:rPr sz="1800" spc="40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</a:t>
            </a:r>
            <a:r>
              <a:rPr sz="1800" spc="39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used </a:t>
            </a:r>
            <a:r>
              <a:rPr sz="1800" dirty="0">
                <a:latin typeface="Microsoft Sans Serif"/>
                <a:cs typeface="Microsoft Sans Serif"/>
              </a:rPr>
              <a:t>together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implement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important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data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structure called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stack.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475615"/>
            <a:ext cx="2071370" cy="6216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00" spc="-10" dirty="0"/>
              <a:t>Exercise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307340" y="1170254"/>
            <a:ext cx="8034655" cy="1976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Write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five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basic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addressing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modes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with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assembler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syntax,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tabLst>
                <a:tab pos="2696845" algn="l"/>
              </a:tabLst>
            </a:pPr>
            <a:r>
              <a:rPr sz="2000" dirty="0">
                <a:latin typeface="Microsoft Sans Serif"/>
                <a:cs typeface="Microsoft Sans Serif"/>
              </a:rPr>
              <a:t>addressing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function</a:t>
            </a:r>
            <a:r>
              <a:rPr sz="2000" dirty="0">
                <a:latin typeface="Microsoft Sans Serif"/>
                <a:cs typeface="Microsoft Sans Serif"/>
              </a:rPr>
              <a:t>	and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give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example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each.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356870" marR="5080" indent="-344805">
              <a:lnSpc>
                <a:spcPct val="100000"/>
              </a:lnSpc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Registers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R1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R2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computer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contain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decimal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values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1200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4600.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What</a:t>
            </a:r>
            <a:r>
              <a:rPr sz="2000" spc="-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effective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in </a:t>
            </a:r>
            <a:r>
              <a:rPr sz="2000" dirty="0">
                <a:latin typeface="Microsoft Sans Serif"/>
                <a:cs typeface="Microsoft Sans Serif"/>
              </a:rPr>
              <a:t>each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following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instructions?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36775" y="3120375"/>
            <a:ext cx="158877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5"/>
              </a:spcBef>
            </a:pPr>
            <a:r>
              <a:rPr sz="2000" spc="-10" dirty="0">
                <a:latin typeface="Microsoft Sans Serif"/>
                <a:cs typeface="Microsoft Sans Serif"/>
              </a:rPr>
              <a:t>20(R1),R5 #3000,R5 R5,30(R1,R2)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2000" spc="-10" dirty="0">
                <a:latin typeface="Microsoft Sans Serif"/>
                <a:cs typeface="Microsoft Sans Serif"/>
              </a:rPr>
              <a:t>−(R2),R5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2068" y="3120375"/>
            <a:ext cx="1212850" cy="18554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582295" indent="-569595">
              <a:lnSpc>
                <a:spcPct val="100000"/>
              </a:lnSpc>
              <a:spcBef>
                <a:spcPts val="585"/>
              </a:spcBef>
              <a:buAutoNum type="alphaLcParenBoth"/>
              <a:tabLst>
                <a:tab pos="582295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Load</a:t>
            </a:r>
            <a:endParaRPr sz="2000">
              <a:latin typeface="Microsoft Sans Serif"/>
              <a:cs typeface="Microsoft Sans Serif"/>
            </a:endParaRPr>
          </a:p>
          <a:p>
            <a:pPr marL="582295" indent="-569595">
              <a:lnSpc>
                <a:spcPct val="100000"/>
              </a:lnSpc>
              <a:spcBef>
                <a:spcPts val="480"/>
              </a:spcBef>
              <a:buAutoNum type="alphaLcParenBoth"/>
              <a:tabLst>
                <a:tab pos="582295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Move</a:t>
            </a:r>
            <a:endParaRPr sz="2000">
              <a:latin typeface="Microsoft Sans Serif"/>
              <a:cs typeface="Microsoft Sans Serif"/>
            </a:endParaRPr>
          </a:p>
          <a:p>
            <a:pPr marL="582295" indent="-569595">
              <a:lnSpc>
                <a:spcPct val="100000"/>
              </a:lnSpc>
              <a:spcBef>
                <a:spcPts val="480"/>
              </a:spcBef>
              <a:buAutoNum type="alphaLcParenBoth"/>
              <a:tabLst>
                <a:tab pos="58229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Store</a:t>
            </a:r>
            <a:endParaRPr sz="2000">
              <a:latin typeface="Microsoft Sans Serif"/>
              <a:cs typeface="Microsoft Sans Serif"/>
            </a:endParaRPr>
          </a:p>
          <a:p>
            <a:pPr marL="582295" indent="-569595">
              <a:lnSpc>
                <a:spcPct val="100000"/>
              </a:lnSpc>
              <a:spcBef>
                <a:spcPts val="484"/>
              </a:spcBef>
              <a:buAutoNum type="alphaLcParenBoth"/>
              <a:tabLst>
                <a:tab pos="582295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Add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spc="-25" dirty="0">
                <a:latin typeface="Microsoft Sans Serif"/>
                <a:cs typeface="Microsoft Sans Serif"/>
              </a:rPr>
              <a:t>(e)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22044" y="4646498"/>
            <a:ext cx="221742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6903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Subtract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10" dirty="0">
                <a:latin typeface="Microsoft Sans Serif"/>
                <a:cs typeface="Microsoft Sans Serif"/>
              </a:rPr>
              <a:t>(R1)+,R5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40100" y="661187"/>
            <a:ext cx="3683000" cy="1885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marR="5080" indent="-3175">
              <a:lnSpc>
                <a:spcPct val="100000"/>
              </a:lnSpc>
              <a:spcBef>
                <a:spcPts val="100"/>
              </a:spcBef>
            </a:pPr>
            <a:r>
              <a:rPr sz="6100" spc="-10" dirty="0"/>
              <a:t>Assembly Language</a:t>
            </a:r>
            <a:endParaRPr sz="610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4817" y="417017"/>
            <a:ext cx="348107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Assembly</a:t>
            </a:r>
            <a:r>
              <a:rPr spc="-55" dirty="0"/>
              <a:t> </a:t>
            </a:r>
            <a:r>
              <a:rPr spc="-10" dirty="0"/>
              <a:t>Language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039241"/>
            <a:ext cx="7908925" cy="375856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dirty="0">
                <a:latin typeface="Microsoft Sans Serif"/>
                <a:cs typeface="Microsoft Sans Serif"/>
              </a:rPr>
              <a:t>Use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symbolic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names-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i="1" spc="-10" dirty="0">
                <a:latin typeface="Arial"/>
                <a:cs typeface="Arial"/>
              </a:rPr>
              <a:t>mnemonics</a:t>
            </a:r>
            <a:endParaRPr sz="1800">
              <a:latin typeface="Arial"/>
              <a:cs typeface="Arial"/>
            </a:endParaRPr>
          </a:p>
          <a:p>
            <a:pPr marL="356870" marR="79375" indent="-344805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i="1" dirty="0">
                <a:latin typeface="Arial"/>
                <a:cs typeface="Arial"/>
              </a:rPr>
              <a:t>Assembly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language:</a:t>
            </a:r>
            <a:r>
              <a:rPr sz="1800" i="1" spc="-35" dirty="0"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complete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set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such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symbolic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names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rules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for </a:t>
            </a:r>
            <a:r>
              <a:rPr sz="1800" dirty="0">
                <a:latin typeface="Microsoft Sans Serif"/>
                <a:cs typeface="Microsoft Sans Serif"/>
              </a:rPr>
              <a:t>their use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constitute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programming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language,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generally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referred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an </a:t>
            </a:r>
            <a:r>
              <a:rPr sz="1800" i="1" dirty="0">
                <a:latin typeface="Arial"/>
                <a:cs typeface="Arial"/>
              </a:rPr>
              <a:t>assembly</a:t>
            </a:r>
            <a:r>
              <a:rPr sz="1800" i="1" spc="-40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language.</a:t>
            </a:r>
            <a:endParaRPr sz="18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i="1" dirty="0">
                <a:latin typeface="Arial"/>
                <a:cs typeface="Arial"/>
              </a:rPr>
              <a:t>Assembler:</a:t>
            </a:r>
            <a:r>
              <a:rPr sz="1800" i="1" spc="-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A</a:t>
            </a:r>
            <a:r>
              <a:rPr sz="1800" i="1" spc="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program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that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translates</a:t>
            </a:r>
            <a:r>
              <a:rPr sz="1800" i="1" spc="-8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assembly</a:t>
            </a:r>
            <a:r>
              <a:rPr sz="1800" i="1" spc="-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language</a:t>
            </a:r>
            <a:r>
              <a:rPr sz="1800" i="1" spc="-6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program</a:t>
            </a:r>
            <a:r>
              <a:rPr sz="1800" i="1" spc="-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in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to</a:t>
            </a:r>
            <a:r>
              <a:rPr sz="1800" i="1" spc="10" dirty="0">
                <a:latin typeface="Arial"/>
                <a:cs typeface="Arial"/>
              </a:rPr>
              <a:t> </a:t>
            </a:r>
            <a:r>
              <a:rPr sz="1800" i="1" spc="-5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R="4148454" algn="r">
              <a:lnSpc>
                <a:spcPct val="100000"/>
              </a:lnSpc>
            </a:pPr>
            <a:r>
              <a:rPr sz="1800" i="1" dirty="0">
                <a:latin typeface="Arial"/>
                <a:cs typeface="Arial"/>
              </a:rPr>
              <a:t>sequence</a:t>
            </a:r>
            <a:r>
              <a:rPr sz="1800" i="1" spc="-6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of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machine</a:t>
            </a:r>
            <a:r>
              <a:rPr sz="1800" i="1" spc="-40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instructions</a:t>
            </a:r>
            <a:endParaRPr sz="1800">
              <a:latin typeface="Arial"/>
              <a:cs typeface="Arial"/>
            </a:endParaRPr>
          </a:p>
          <a:p>
            <a:pPr marL="344170" marR="4100829" indent="-344170" algn="r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44170" algn="l"/>
              </a:tabLst>
            </a:pPr>
            <a:r>
              <a:rPr sz="1800" i="1" dirty="0">
                <a:latin typeface="Arial"/>
                <a:cs typeface="Arial"/>
              </a:rPr>
              <a:t>Source</a:t>
            </a:r>
            <a:r>
              <a:rPr sz="1800" i="1" spc="-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program</a:t>
            </a:r>
            <a:r>
              <a:rPr sz="1800" i="1" spc="-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&amp;</a:t>
            </a:r>
            <a:r>
              <a:rPr sz="1800" i="1" spc="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object</a:t>
            </a:r>
            <a:r>
              <a:rPr sz="1800" i="1" spc="-3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program</a:t>
            </a:r>
            <a:endParaRPr sz="18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  <a:spcBef>
                <a:spcPts val="869"/>
              </a:spcBef>
            </a:pPr>
            <a:r>
              <a:rPr sz="1600" dirty="0">
                <a:latin typeface="Microsoft Sans Serif"/>
                <a:cs typeface="Microsoft Sans Serif"/>
              </a:rPr>
              <a:t>The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user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program in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its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original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alphanumeric</a:t>
            </a:r>
            <a:r>
              <a:rPr sz="1600" spc="-6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text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format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is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called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source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program</a:t>
            </a:r>
            <a:endParaRPr sz="16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484"/>
              </a:spcBef>
            </a:pPr>
            <a:r>
              <a:rPr sz="1600" dirty="0">
                <a:latin typeface="Microsoft Sans Serif"/>
                <a:cs typeface="Microsoft Sans Serif"/>
              </a:rPr>
              <a:t>Assembled</a:t>
            </a:r>
            <a:r>
              <a:rPr sz="1600" spc="-8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machine</a:t>
            </a:r>
            <a:r>
              <a:rPr sz="1600" spc="-8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language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program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is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called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an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i="1" dirty="0">
                <a:latin typeface="Arial"/>
                <a:cs typeface="Arial"/>
              </a:rPr>
              <a:t>object</a:t>
            </a:r>
            <a:r>
              <a:rPr sz="1600" i="1" spc="-3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program</a:t>
            </a:r>
            <a:endParaRPr sz="1600">
              <a:latin typeface="Arial"/>
              <a:cs typeface="Arial"/>
            </a:endParaRPr>
          </a:p>
          <a:p>
            <a:pPr marL="344170" marR="59690" indent="-344170" algn="r">
              <a:lnSpc>
                <a:spcPct val="100000"/>
              </a:lnSpc>
              <a:spcBef>
                <a:spcPts val="425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44170" algn="l"/>
              </a:tabLst>
            </a:pPr>
            <a:r>
              <a:rPr sz="1800" dirty="0">
                <a:latin typeface="Microsoft Sans Serif"/>
                <a:cs typeface="Microsoft Sans Serif"/>
              </a:rPr>
              <a:t>Since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there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are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several possible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addressing</a:t>
            </a:r>
            <a:r>
              <a:rPr sz="1800" spc="-7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modes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for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specifying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operand</a:t>
            </a:r>
            <a:endParaRPr sz="18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locations,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assembly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language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must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indicate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which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mode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being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used.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800" i="1" dirty="0">
                <a:latin typeface="Arial"/>
                <a:cs typeface="Arial"/>
              </a:rPr>
              <a:t>Example </a:t>
            </a:r>
            <a:r>
              <a:rPr sz="1800" i="1" spc="-10" dirty="0">
                <a:latin typeface="Arial"/>
                <a:cs typeface="Arial"/>
              </a:rPr>
              <a:t>instructions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64490" y="4861243"/>
          <a:ext cx="5274309" cy="913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52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7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38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00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2100">
                <a:tc>
                  <a:txBody>
                    <a:bodyPr/>
                    <a:lstStyle/>
                    <a:p>
                      <a:pPr marL="375920" indent="-344170">
                        <a:lnSpc>
                          <a:spcPts val="1989"/>
                        </a:lnSpc>
                        <a:buClr>
                          <a:srgbClr val="330066"/>
                        </a:buClr>
                        <a:buSzPct val="69444"/>
                        <a:buFont typeface="Wingdings"/>
                        <a:buChar char=""/>
                        <a:tabLst>
                          <a:tab pos="375920" algn="l"/>
                        </a:tabLst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MOVE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1989"/>
                        </a:lnSpc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R0,</a:t>
                      </a:r>
                      <a:r>
                        <a:rPr sz="18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SUM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375920" indent="-344170">
                        <a:lnSpc>
                          <a:spcPct val="100000"/>
                        </a:lnSpc>
                        <a:spcBef>
                          <a:spcPts val="120"/>
                        </a:spcBef>
                        <a:buClr>
                          <a:srgbClr val="330066"/>
                        </a:buClr>
                        <a:buSzPct val="69444"/>
                        <a:buFont typeface="Wingdings"/>
                        <a:buChar char=""/>
                        <a:tabLst>
                          <a:tab pos="375920" algn="l"/>
                        </a:tabLst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ADD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#5, 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R3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45021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ADDI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5, 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R3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375920" indent="-344170">
                        <a:lnSpc>
                          <a:spcPts val="2080"/>
                        </a:lnSpc>
                        <a:spcBef>
                          <a:spcPts val="120"/>
                        </a:spcBef>
                        <a:buClr>
                          <a:srgbClr val="330066"/>
                        </a:buClr>
                        <a:buSzPct val="69444"/>
                        <a:buFont typeface="Wingdings"/>
                        <a:buChar char=""/>
                        <a:tabLst>
                          <a:tab pos="375920" algn="l"/>
                        </a:tabLst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MOVE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080"/>
                        </a:lnSpc>
                        <a:spcBef>
                          <a:spcPts val="120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#5,(R2)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450215">
                        <a:lnSpc>
                          <a:spcPts val="2080"/>
                        </a:lnSpc>
                        <a:spcBef>
                          <a:spcPts val="120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MOVEI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80"/>
                        </a:lnSpc>
                        <a:spcBef>
                          <a:spcPts val="120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5,(R2)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4817" y="417017"/>
            <a:ext cx="3649979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Assembler</a:t>
            </a:r>
            <a:r>
              <a:rPr spc="-55" dirty="0"/>
              <a:t> </a:t>
            </a:r>
            <a:r>
              <a:rPr spc="-10" dirty="0"/>
              <a:t>Directives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4380" y="4187757"/>
            <a:ext cx="4353486" cy="102140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07340" y="1094359"/>
            <a:ext cx="7823834" cy="4356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3070" marR="50800" indent="-34480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433070" algn="l"/>
              </a:tabLst>
            </a:pPr>
            <a:r>
              <a:rPr sz="1800" dirty="0">
                <a:latin typeface="Microsoft Sans Serif"/>
                <a:cs typeface="Microsoft Sans Serif"/>
              </a:rPr>
              <a:t>Assembler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directives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(or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commands):</a:t>
            </a:r>
            <a:r>
              <a:rPr sz="1800" spc="495" dirty="0">
                <a:latin typeface="Microsoft Sans Serif"/>
                <a:cs typeface="Microsoft Sans Serif"/>
              </a:rPr>
              <a:t> </a:t>
            </a:r>
            <a:r>
              <a:rPr sz="1800" i="1" dirty="0">
                <a:latin typeface="Arial"/>
                <a:cs typeface="Arial"/>
              </a:rPr>
              <a:t>Assembler</a:t>
            </a:r>
            <a:r>
              <a:rPr sz="1800" i="1" spc="-4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directives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are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the </a:t>
            </a:r>
            <a:r>
              <a:rPr sz="1800" dirty="0">
                <a:latin typeface="Microsoft Sans Serif"/>
                <a:cs typeface="Microsoft Sans Serif"/>
              </a:rPr>
              <a:t>commands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i="1" dirty="0">
                <a:latin typeface="Arial"/>
                <a:cs typeface="Arial"/>
              </a:rPr>
              <a:t>assembler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that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direct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i="1" dirty="0">
                <a:latin typeface="Arial"/>
                <a:cs typeface="Arial"/>
              </a:rPr>
              <a:t>assembly</a:t>
            </a:r>
            <a:r>
              <a:rPr sz="1800" i="1" spc="-45" dirty="0"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process.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They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also </a:t>
            </a:r>
            <a:r>
              <a:rPr sz="1800" dirty="0">
                <a:latin typeface="Microsoft Sans Serif"/>
                <a:cs typeface="Microsoft Sans Serif"/>
              </a:rPr>
              <a:t>direct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i="1" dirty="0">
                <a:latin typeface="Arial"/>
                <a:cs typeface="Arial"/>
              </a:rPr>
              <a:t>assembler</a:t>
            </a:r>
            <a:r>
              <a:rPr sz="1800" i="1" spc="-35" dirty="0"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how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program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data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should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arranged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the </a:t>
            </a:r>
            <a:r>
              <a:rPr sz="1800" dirty="0">
                <a:latin typeface="Microsoft Sans Serif"/>
                <a:cs typeface="Microsoft Sans Serif"/>
              </a:rPr>
              <a:t>memory.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They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do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not generate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any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machine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code.</a:t>
            </a:r>
            <a:endParaRPr sz="1800">
              <a:latin typeface="Microsoft Sans Serif"/>
              <a:cs typeface="Microsoft Sans Serif"/>
            </a:endParaRPr>
          </a:p>
          <a:p>
            <a:pPr marL="433070" indent="-344170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433070" algn="l"/>
              </a:tabLst>
            </a:pPr>
            <a:r>
              <a:rPr sz="1800" dirty="0">
                <a:latin typeface="Microsoft Sans Serif"/>
                <a:cs typeface="Microsoft Sans Serif"/>
              </a:rPr>
              <a:t>SUM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EQU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200:</a:t>
            </a:r>
            <a:r>
              <a:rPr sz="1800" spc="484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This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EQU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directive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informs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assembler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that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 </a:t>
            </a:r>
            <a:r>
              <a:rPr sz="1800" spc="-20" dirty="0">
                <a:latin typeface="Microsoft Sans Serif"/>
                <a:cs typeface="Microsoft Sans Serif"/>
              </a:rPr>
              <a:t>name</a:t>
            </a:r>
            <a:endParaRPr sz="1800">
              <a:latin typeface="Microsoft Sans Serif"/>
              <a:cs typeface="Microsoft Sans Serif"/>
            </a:endParaRPr>
          </a:p>
          <a:p>
            <a:pPr marL="43307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SUM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should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replaced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by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value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200</a:t>
            </a:r>
            <a:endParaRPr sz="1800">
              <a:latin typeface="Microsoft Sans Serif"/>
              <a:cs typeface="Microsoft Sans Serif"/>
            </a:endParaRPr>
          </a:p>
          <a:p>
            <a:pPr marL="433070" marR="188595" indent="-344805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433070" algn="l"/>
              </a:tabLst>
            </a:pPr>
            <a:r>
              <a:rPr sz="1800" dirty="0">
                <a:latin typeface="Microsoft Sans Serif"/>
                <a:cs typeface="Microsoft Sans Serif"/>
              </a:rPr>
              <a:t>ORIGIN,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tells the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assembler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program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where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memory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place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the </a:t>
            </a:r>
            <a:r>
              <a:rPr sz="1800" dirty="0">
                <a:latin typeface="Microsoft Sans Serif"/>
                <a:cs typeface="Microsoft Sans Serif"/>
              </a:rPr>
              <a:t>data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block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that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follows.</a:t>
            </a:r>
            <a:endParaRPr sz="1800">
              <a:latin typeface="Microsoft Sans Serif"/>
              <a:cs typeface="Microsoft Sans Serif"/>
            </a:endParaRPr>
          </a:p>
          <a:p>
            <a:pPr marL="433070" marR="338455" indent="-344805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433070" algn="l"/>
              </a:tabLst>
            </a:pPr>
            <a:r>
              <a:rPr sz="1800" dirty="0">
                <a:latin typeface="Microsoft Sans Serif"/>
                <a:cs typeface="Microsoft Sans Serif"/>
              </a:rPr>
              <a:t>DATAWORD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directive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used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inform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assembler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place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data </a:t>
            </a:r>
            <a:r>
              <a:rPr sz="1800" dirty="0">
                <a:latin typeface="Microsoft Sans Serif"/>
                <a:cs typeface="Microsoft Sans Serif"/>
              </a:rPr>
              <a:t>value at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specified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location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475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 marR="2579370">
              <a:lnSpc>
                <a:spcPct val="100000"/>
              </a:lnSpc>
            </a:pPr>
            <a:r>
              <a:rPr sz="1600" dirty="0">
                <a:latin typeface="Microsoft Sans Serif"/>
                <a:cs typeface="Microsoft Sans Serif"/>
              </a:rPr>
              <a:t>The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RESERVE</a:t>
            </a:r>
            <a:r>
              <a:rPr sz="1600" spc="-7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directive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declares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that a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memory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block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of </a:t>
            </a:r>
            <a:r>
              <a:rPr sz="1600" dirty="0">
                <a:latin typeface="Microsoft Sans Serif"/>
                <a:cs typeface="Microsoft Sans Serif"/>
              </a:rPr>
              <a:t>400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bytes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is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to be reserved for data,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and that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the</a:t>
            </a:r>
            <a:r>
              <a:rPr sz="1600" spc="-20" dirty="0">
                <a:latin typeface="Microsoft Sans Serif"/>
                <a:cs typeface="Microsoft Sans Serif"/>
              </a:rPr>
              <a:t> name </a:t>
            </a:r>
            <a:r>
              <a:rPr sz="1600" dirty="0">
                <a:latin typeface="Microsoft Sans Serif"/>
                <a:cs typeface="Microsoft Sans Serif"/>
              </a:rPr>
              <a:t>NUM1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is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to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be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associated</a:t>
            </a:r>
            <a:r>
              <a:rPr sz="1600" spc="-6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with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address 208.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This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directive </a:t>
            </a:r>
            <a:r>
              <a:rPr sz="1600" dirty="0">
                <a:latin typeface="Microsoft Sans Serif"/>
                <a:cs typeface="Microsoft Sans Serif"/>
              </a:rPr>
              <a:t>does not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cause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any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data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to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be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loaded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in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these</a:t>
            </a:r>
            <a:r>
              <a:rPr sz="1600" spc="-10" dirty="0">
                <a:latin typeface="Microsoft Sans Serif"/>
                <a:cs typeface="Microsoft Sans Serif"/>
              </a:rPr>
              <a:t> locations.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33591" y="5739829"/>
            <a:ext cx="832402" cy="372450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9200" y="1524000"/>
            <a:ext cx="3352800" cy="41136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0791" y="1600200"/>
            <a:ext cx="3493008" cy="44958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444" y="201291"/>
            <a:ext cx="6790690" cy="134239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dirty="0">
                <a:latin typeface="Microsoft Sans Serif"/>
                <a:cs typeface="Microsoft Sans Serif"/>
              </a:rPr>
              <a:t>If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assembler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produce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object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program,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it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has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know</a:t>
            </a:r>
            <a:endParaRPr sz="1800">
              <a:latin typeface="Microsoft Sans Serif"/>
              <a:cs typeface="Microsoft Sans Serif"/>
            </a:endParaRPr>
          </a:p>
          <a:p>
            <a:pPr marL="1216660" lvl="1" indent="-405130">
              <a:lnSpc>
                <a:spcPct val="100000"/>
              </a:lnSpc>
              <a:spcBef>
                <a:spcPts val="43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1216660" algn="l"/>
              </a:tabLst>
            </a:pPr>
            <a:r>
              <a:rPr sz="1800" dirty="0">
                <a:latin typeface="Microsoft Sans Serif"/>
                <a:cs typeface="Microsoft Sans Serif"/>
              </a:rPr>
              <a:t>How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interpret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names</a:t>
            </a:r>
            <a:endParaRPr sz="1800">
              <a:latin typeface="Microsoft Sans Serif"/>
              <a:cs typeface="Microsoft Sans Serif"/>
            </a:endParaRPr>
          </a:p>
          <a:p>
            <a:pPr marL="1216660" lvl="1" indent="-405130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1216660" algn="l"/>
              </a:tabLst>
            </a:pPr>
            <a:r>
              <a:rPr sz="1800" dirty="0">
                <a:latin typeface="Microsoft Sans Serif"/>
                <a:cs typeface="Microsoft Sans Serif"/>
              </a:rPr>
              <a:t>Where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place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instructions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memory</a:t>
            </a:r>
            <a:endParaRPr sz="1800">
              <a:latin typeface="Microsoft Sans Serif"/>
              <a:cs typeface="Microsoft Sans Serif"/>
            </a:endParaRPr>
          </a:p>
          <a:p>
            <a:pPr marL="1216660" lvl="1" indent="-405130">
              <a:lnSpc>
                <a:spcPct val="100000"/>
              </a:lnSpc>
              <a:spcBef>
                <a:spcPts val="43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1216660" algn="l"/>
              </a:tabLst>
            </a:pPr>
            <a:r>
              <a:rPr sz="1800" dirty="0">
                <a:latin typeface="Microsoft Sans Serif"/>
                <a:cs typeface="Microsoft Sans Serif"/>
              </a:rPr>
              <a:t>Where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place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data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operands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 the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memory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6464" y="5687059"/>
            <a:ext cx="4685665" cy="758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dirty="0">
                <a:latin typeface="Microsoft Sans Serif"/>
                <a:cs typeface="Microsoft Sans Serif"/>
              </a:rPr>
              <a:t>In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most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assembly</a:t>
            </a:r>
            <a:r>
              <a:rPr sz="1600" spc="-6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languages,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the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statements</a:t>
            </a:r>
            <a:r>
              <a:rPr sz="1600" spc="-6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in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0" dirty="0">
                <a:latin typeface="Microsoft Sans Serif"/>
                <a:cs typeface="Microsoft Sans Serif"/>
              </a:rPr>
              <a:t>a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Microsoft Sans Serif"/>
                <a:cs typeface="Microsoft Sans Serif"/>
              </a:rPr>
              <a:t>source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program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are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written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in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the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form</a:t>
            </a:r>
            <a:endParaRPr sz="1600">
              <a:latin typeface="Microsoft Sans Serif"/>
              <a:cs typeface="Microsoft Sans Serif"/>
            </a:endParaRPr>
          </a:p>
          <a:p>
            <a:pPr marL="927100">
              <a:lnSpc>
                <a:spcPct val="100000"/>
              </a:lnSpc>
            </a:pPr>
            <a:r>
              <a:rPr sz="1600" b="1" dirty="0">
                <a:latin typeface="Arial"/>
                <a:cs typeface="Arial"/>
              </a:rPr>
              <a:t>Label</a:t>
            </a:r>
            <a:r>
              <a:rPr sz="1600" b="1" spc="40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Operation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Operand(s)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Comment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4817" y="328929"/>
            <a:ext cx="67005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ASSEMBLY</a:t>
            </a:r>
            <a:r>
              <a:rPr sz="2400" spc="-40" dirty="0"/>
              <a:t> </a:t>
            </a:r>
            <a:r>
              <a:rPr sz="2400" dirty="0"/>
              <a:t>AND</a:t>
            </a:r>
            <a:r>
              <a:rPr sz="2400" spc="-5" dirty="0"/>
              <a:t> </a:t>
            </a:r>
            <a:r>
              <a:rPr sz="2400" dirty="0"/>
              <a:t>EXECUTION</a:t>
            </a:r>
            <a:r>
              <a:rPr sz="2400" spc="-105" dirty="0"/>
              <a:t> </a:t>
            </a:r>
            <a:r>
              <a:rPr sz="2400" dirty="0"/>
              <a:t>OF</a:t>
            </a:r>
            <a:r>
              <a:rPr sz="2400" spc="-100" dirty="0"/>
              <a:t> </a:t>
            </a:r>
            <a:r>
              <a:rPr sz="2400" spc="-10" dirty="0"/>
              <a:t>PROGRAMS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83540" y="887472"/>
            <a:ext cx="8248650" cy="53003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dirty="0">
                <a:latin typeface="Microsoft Sans Serif"/>
                <a:cs typeface="Microsoft Sans Serif"/>
              </a:rPr>
              <a:t>Any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ALP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must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assembled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machine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(object)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program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for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execution</a:t>
            </a:r>
            <a:endParaRPr sz="1800">
              <a:latin typeface="Microsoft Sans Serif"/>
              <a:cs typeface="Microsoft Sans Serif"/>
            </a:endParaRPr>
          </a:p>
          <a:p>
            <a:pPr marL="356870" marR="246379" indent="-344805">
              <a:lnSpc>
                <a:spcPct val="100000"/>
              </a:lnSpc>
              <a:spcBef>
                <a:spcPts val="43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dirty="0">
                <a:latin typeface="Microsoft Sans Serif"/>
                <a:cs typeface="Microsoft Sans Serif"/>
              </a:rPr>
              <a:t>Assembler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replaces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all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symbols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denoting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operations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addressing</a:t>
            </a:r>
            <a:r>
              <a:rPr sz="1800" spc="-8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modes </a:t>
            </a:r>
            <a:r>
              <a:rPr sz="1800" dirty="0">
                <a:latin typeface="Microsoft Sans Serif"/>
                <a:cs typeface="Microsoft Sans Serif"/>
              </a:rPr>
              <a:t>with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 binary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codes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used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machine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instructions,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replaces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all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names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labels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with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their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actual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values.</a:t>
            </a:r>
            <a:endParaRPr sz="1800">
              <a:latin typeface="Microsoft Sans Serif"/>
              <a:cs typeface="Microsoft Sans Serif"/>
            </a:endParaRPr>
          </a:p>
          <a:p>
            <a:pPr marL="356870" marR="359410" indent="-344805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dirty="0">
                <a:latin typeface="Microsoft Sans Serif"/>
                <a:cs typeface="Microsoft Sans Serif"/>
              </a:rPr>
              <a:t>Symbol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table:</a:t>
            </a:r>
            <a:r>
              <a:rPr sz="1800" spc="2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assembler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must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keep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track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addresses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successive </a:t>
            </a:r>
            <a:r>
              <a:rPr sz="1800" dirty="0">
                <a:latin typeface="Microsoft Sans Serif"/>
                <a:cs typeface="Microsoft Sans Serif"/>
              </a:rPr>
              <a:t>instructions,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 the</a:t>
            </a:r>
            <a:r>
              <a:rPr sz="1800" spc="484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labels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(names)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with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their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numerical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values</a:t>
            </a:r>
            <a:r>
              <a:rPr sz="1800" spc="4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which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are </a:t>
            </a:r>
            <a:r>
              <a:rPr sz="1800" dirty="0">
                <a:latin typeface="Microsoft Sans Serif"/>
                <a:cs typeface="Microsoft Sans Serif"/>
              </a:rPr>
              <a:t>stored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table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called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symbol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table.</a:t>
            </a:r>
            <a:endParaRPr sz="18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spc="-25" dirty="0">
                <a:latin typeface="Microsoft Sans Serif"/>
                <a:cs typeface="Microsoft Sans Serif"/>
              </a:rPr>
              <a:t>Two-</a:t>
            </a:r>
            <a:r>
              <a:rPr sz="1800" dirty="0">
                <a:latin typeface="Microsoft Sans Serif"/>
                <a:cs typeface="Microsoft Sans Serif"/>
              </a:rPr>
              <a:t>pass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assembler</a:t>
            </a:r>
            <a:endParaRPr sz="18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dirty="0">
                <a:latin typeface="Microsoft Sans Serif"/>
                <a:cs typeface="Microsoft Sans Serif"/>
              </a:rPr>
              <a:t>Loader:</a:t>
            </a:r>
            <a:r>
              <a:rPr sz="1800" spc="4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program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which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loads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object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program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into memory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for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execution</a:t>
            </a:r>
            <a:endParaRPr sz="18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3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dirty="0">
                <a:latin typeface="Microsoft Sans Serif"/>
                <a:cs typeface="Microsoft Sans Serif"/>
              </a:rPr>
              <a:t>Debugger:</a:t>
            </a:r>
            <a:r>
              <a:rPr sz="1800" spc="47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program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which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detects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&amp; reports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syntax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other </a:t>
            </a:r>
            <a:r>
              <a:rPr sz="1800" spc="-10" dirty="0">
                <a:latin typeface="Microsoft Sans Serif"/>
                <a:cs typeface="Microsoft Sans Serif"/>
              </a:rPr>
              <a:t>programming</a:t>
            </a:r>
            <a:endParaRPr sz="18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errors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during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execution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1800" b="1" dirty="0">
                <a:latin typeface="Arial"/>
                <a:cs typeface="Arial"/>
              </a:rPr>
              <a:t>NUMBER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NOTATION</a:t>
            </a:r>
            <a:endParaRPr sz="18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43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  <a:tab pos="966469" algn="l"/>
              </a:tabLst>
            </a:pPr>
            <a:r>
              <a:rPr sz="1800" spc="-25" dirty="0">
                <a:latin typeface="Microsoft Sans Serif"/>
                <a:cs typeface="Microsoft Sans Serif"/>
              </a:rPr>
              <a:t>ADD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#93,R1</a:t>
            </a:r>
            <a:endParaRPr sz="18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i="1" dirty="0">
                <a:latin typeface="Arial"/>
                <a:cs typeface="Arial"/>
              </a:rPr>
              <a:t>binary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number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identified</a:t>
            </a:r>
            <a:r>
              <a:rPr sz="1800" i="1" spc="-6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by a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prefix symbol</a:t>
            </a:r>
            <a:r>
              <a:rPr sz="1800" i="1" spc="-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such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as a</a:t>
            </a:r>
            <a:r>
              <a:rPr sz="1800" i="1" spc="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percent</a:t>
            </a:r>
            <a:r>
              <a:rPr sz="1800" i="1" spc="-5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sign:</a:t>
            </a:r>
            <a:endParaRPr sz="18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  <a:spcBef>
                <a:spcPts val="434"/>
              </a:spcBef>
              <a:tabLst>
                <a:tab pos="966469" algn="l"/>
              </a:tabLst>
            </a:pPr>
            <a:r>
              <a:rPr sz="1800" spc="-25" dirty="0">
                <a:latin typeface="Microsoft Sans Serif"/>
                <a:cs typeface="Microsoft Sans Serif"/>
              </a:rPr>
              <a:t>ADD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#%01011101,R1</a:t>
            </a:r>
            <a:endParaRPr sz="1800">
              <a:latin typeface="Microsoft Sans Serif"/>
              <a:cs typeface="Microsoft Sans Serif"/>
            </a:endParaRPr>
          </a:p>
          <a:p>
            <a:pPr marL="421005" indent="-408305">
              <a:lnSpc>
                <a:spcPct val="100000"/>
              </a:lnSpc>
              <a:spcBef>
                <a:spcPts val="43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421005" algn="l"/>
              </a:tabLst>
            </a:pPr>
            <a:r>
              <a:rPr sz="1800" dirty="0">
                <a:latin typeface="Microsoft Sans Serif"/>
                <a:cs typeface="Microsoft Sans Serif"/>
              </a:rPr>
              <a:t>hex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representation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identified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by 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dollar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sign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prefix.</a:t>
            </a:r>
            <a:endParaRPr sz="1800">
              <a:latin typeface="Microsoft Sans Serif"/>
              <a:cs typeface="Microsoft Sans Serif"/>
            </a:endParaRPr>
          </a:p>
          <a:p>
            <a:pPr marL="381635">
              <a:lnSpc>
                <a:spcPct val="100000"/>
              </a:lnSpc>
              <a:tabLst>
                <a:tab pos="991235" algn="l"/>
              </a:tabLst>
            </a:pPr>
            <a:r>
              <a:rPr sz="1800" spc="-25" dirty="0">
                <a:latin typeface="Microsoft Sans Serif"/>
                <a:cs typeface="Microsoft Sans Serif"/>
              </a:rPr>
              <a:t>ADD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#$5D,R1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43733" y="1308049"/>
            <a:ext cx="4578350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10"/>
              </a:spcBef>
            </a:pPr>
            <a:r>
              <a:rPr sz="4000" dirty="0"/>
              <a:t>Basic</a:t>
            </a:r>
            <a:r>
              <a:rPr sz="4000" spc="-25" dirty="0"/>
              <a:t> </a:t>
            </a:r>
            <a:r>
              <a:rPr sz="4000" spc="-10" dirty="0"/>
              <a:t>Input/Output</a:t>
            </a:r>
            <a:endParaRPr sz="4000"/>
          </a:p>
          <a:p>
            <a:pPr marR="5080" algn="r">
              <a:lnSpc>
                <a:spcPct val="100000"/>
              </a:lnSpc>
            </a:pPr>
            <a:r>
              <a:rPr sz="4000" spc="-10" dirty="0"/>
              <a:t>Operations</a:t>
            </a:r>
            <a:endParaRPr sz="400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Basic</a:t>
            </a:r>
            <a:r>
              <a:rPr sz="3000" spc="-135" dirty="0"/>
              <a:t> </a:t>
            </a:r>
            <a:r>
              <a:rPr sz="3000" dirty="0"/>
              <a:t>Input/Output</a:t>
            </a:r>
            <a:r>
              <a:rPr sz="3000" spc="-65" dirty="0"/>
              <a:t> </a:t>
            </a:r>
            <a:r>
              <a:rPr sz="3000" spc="-10" dirty="0"/>
              <a:t>Operations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536244" y="1018158"/>
            <a:ext cx="8004175" cy="19761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which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not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necessarily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already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stored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memory.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need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transferred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between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processor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outside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world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(disk,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keyboard,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etc.)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I/O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operations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essential, the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way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they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performed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have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a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significant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effect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performance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0" dirty="0">
                <a:latin typeface="Microsoft Sans Serif"/>
                <a:cs typeface="Microsoft Sans Serif"/>
              </a:rPr>
              <a:t> computer.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0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/>
              <a:t>Program-</a:t>
            </a:r>
            <a:r>
              <a:rPr sz="3000" dirty="0"/>
              <a:t>Controlled</a:t>
            </a:r>
            <a:r>
              <a:rPr sz="3000" spc="-65" dirty="0"/>
              <a:t> </a:t>
            </a:r>
            <a:r>
              <a:rPr sz="3000" dirty="0"/>
              <a:t>I/O</a:t>
            </a:r>
            <a:r>
              <a:rPr sz="3000" spc="-60" dirty="0"/>
              <a:t> </a:t>
            </a:r>
            <a:r>
              <a:rPr sz="3000" spc="-10" dirty="0"/>
              <a:t>Example</a:t>
            </a:r>
            <a:endParaRPr sz="30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170">
              <a:lnSpc>
                <a:spcPts val="2280"/>
              </a:lnSpc>
              <a:spcBef>
                <a:spcPts val="9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dirty="0"/>
              <a:t>Read</a:t>
            </a:r>
            <a:r>
              <a:rPr spc="-30" dirty="0"/>
              <a:t> </a:t>
            </a:r>
            <a:r>
              <a:rPr dirty="0"/>
              <a:t>in</a:t>
            </a:r>
            <a:r>
              <a:rPr spc="-25" dirty="0"/>
              <a:t> </a:t>
            </a:r>
            <a:r>
              <a:rPr dirty="0"/>
              <a:t>character</a:t>
            </a:r>
            <a:r>
              <a:rPr spc="-35" dirty="0"/>
              <a:t> </a:t>
            </a:r>
            <a:r>
              <a:rPr dirty="0"/>
              <a:t>input from</a:t>
            </a:r>
            <a:r>
              <a:rPr spc="-70" dirty="0"/>
              <a:t> </a:t>
            </a:r>
            <a:r>
              <a:rPr dirty="0"/>
              <a:t>a</a:t>
            </a:r>
            <a:r>
              <a:rPr spc="-35" dirty="0"/>
              <a:t> </a:t>
            </a:r>
            <a:r>
              <a:rPr dirty="0"/>
              <a:t>keyboard</a:t>
            </a:r>
            <a:r>
              <a:rPr spc="25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dirty="0"/>
              <a:t>produce</a:t>
            </a:r>
            <a:r>
              <a:rPr spc="-20" dirty="0"/>
              <a:t> </a:t>
            </a:r>
            <a:r>
              <a:rPr spc="-10" dirty="0"/>
              <a:t>character</a:t>
            </a:r>
          </a:p>
          <a:p>
            <a:pPr marL="356870">
              <a:lnSpc>
                <a:spcPts val="2280"/>
              </a:lnSpc>
            </a:pPr>
            <a:r>
              <a:rPr dirty="0"/>
              <a:t>output</a:t>
            </a:r>
            <a:r>
              <a:rPr spc="-20" dirty="0"/>
              <a:t> </a:t>
            </a:r>
            <a:r>
              <a:rPr dirty="0"/>
              <a:t>on</a:t>
            </a:r>
            <a:r>
              <a:rPr spc="-20" dirty="0"/>
              <a:t> </a:t>
            </a:r>
            <a:r>
              <a:rPr dirty="0"/>
              <a:t>a</a:t>
            </a:r>
            <a:r>
              <a:rPr spc="-35" dirty="0"/>
              <a:t> </a:t>
            </a:r>
            <a:r>
              <a:rPr dirty="0"/>
              <a:t>display</a:t>
            </a:r>
            <a:r>
              <a:rPr spc="15" dirty="0"/>
              <a:t> </a:t>
            </a:r>
            <a:r>
              <a:rPr spc="-10" dirty="0"/>
              <a:t>screen.</a:t>
            </a:r>
          </a:p>
          <a:p>
            <a:pPr marL="356870" indent="-344170">
              <a:lnSpc>
                <a:spcPct val="100000"/>
              </a:lnSpc>
              <a:spcBef>
                <a:spcPts val="240"/>
              </a:spcBef>
              <a:buClr>
                <a:srgbClr val="330066"/>
              </a:buClr>
              <a:buSzPct val="70000"/>
              <a:buFont typeface="Wingdings"/>
              <a:buChar char=""/>
              <a:tabLst>
                <a:tab pos="356870" algn="l"/>
                <a:tab pos="1173480" algn="l"/>
              </a:tabLst>
            </a:pPr>
            <a:r>
              <a:rPr spc="-10" dirty="0"/>
              <a:t>Issue:</a:t>
            </a:r>
            <a:r>
              <a:rPr dirty="0"/>
              <a:t>	Rate</a:t>
            </a:r>
            <a:r>
              <a:rPr spc="-45" dirty="0"/>
              <a:t> </a:t>
            </a:r>
            <a:r>
              <a:rPr dirty="0"/>
              <a:t>of</a:t>
            </a:r>
            <a:r>
              <a:rPr spc="-60" dirty="0"/>
              <a:t> </a:t>
            </a:r>
            <a:r>
              <a:rPr dirty="0"/>
              <a:t>data</a:t>
            </a:r>
            <a:r>
              <a:rPr spc="-45" dirty="0"/>
              <a:t> </a:t>
            </a:r>
            <a:r>
              <a:rPr dirty="0"/>
              <a:t>transfer</a:t>
            </a:r>
            <a:r>
              <a:rPr spc="-90" dirty="0"/>
              <a:t> </a:t>
            </a:r>
            <a:r>
              <a:rPr dirty="0"/>
              <a:t>(keyboard,</a:t>
            </a:r>
            <a:r>
              <a:rPr spc="5" dirty="0"/>
              <a:t> </a:t>
            </a:r>
            <a:r>
              <a:rPr dirty="0"/>
              <a:t>display,</a:t>
            </a:r>
            <a:r>
              <a:rPr spc="25" dirty="0"/>
              <a:t> </a:t>
            </a:r>
            <a:r>
              <a:rPr spc="-10" dirty="0"/>
              <a:t>processor)</a:t>
            </a:r>
          </a:p>
          <a:p>
            <a:pPr marL="356870" indent="-344170">
              <a:lnSpc>
                <a:spcPts val="2280"/>
              </a:lnSpc>
              <a:spcBef>
                <a:spcPts val="240"/>
              </a:spcBef>
              <a:buClr>
                <a:srgbClr val="330066"/>
              </a:buClr>
              <a:buSzPct val="70000"/>
              <a:buFont typeface="Wingdings"/>
              <a:buChar char=""/>
              <a:tabLst>
                <a:tab pos="356870" algn="l"/>
              </a:tabLst>
            </a:pPr>
            <a:r>
              <a:rPr dirty="0"/>
              <a:t>Difference</a:t>
            </a:r>
            <a:r>
              <a:rPr spc="-60" dirty="0"/>
              <a:t> </a:t>
            </a:r>
            <a:r>
              <a:rPr dirty="0"/>
              <a:t>in</a:t>
            </a:r>
            <a:r>
              <a:rPr spc="-35" dirty="0"/>
              <a:t> </a:t>
            </a:r>
            <a:r>
              <a:rPr dirty="0"/>
              <a:t>speed</a:t>
            </a:r>
            <a:r>
              <a:rPr spc="-45" dirty="0"/>
              <a:t> </a:t>
            </a:r>
            <a:r>
              <a:rPr dirty="0"/>
              <a:t>between</a:t>
            </a:r>
            <a:r>
              <a:rPr spc="5" dirty="0"/>
              <a:t> </a:t>
            </a:r>
            <a:r>
              <a:rPr dirty="0"/>
              <a:t>processor</a:t>
            </a:r>
            <a:r>
              <a:rPr spc="-70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I/O</a:t>
            </a:r>
            <a:r>
              <a:rPr spc="-50" dirty="0"/>
              <a:t> </a:t>
            </a:r>
            <a:r>
              <a:rPr dirty="0"/>
              <a:t>device</a:t>
            </a:r>
            <a:r>
              <a:rPr spc="-15" dirty="0"/>
              <a:t> </a:t>
            </a:r>
            <a:r>
              <a:rPr dirty="0"/>
              <a:t>creates</a:t>
            </a:r>
            <a:r>
              <a:rPr spc="-65" dirty="0"/>
              <a:t> </a:t>
            </a:r>
            <a:r>
              <a:rPr spc="-25" dirty="0"/>
              <a:t>the</a:t>
            </a:r>
          </a:p>
          <a:p>
            <a:pPr marL="356870">
              <a:lnSpc>
                <a:spcPts val="2280"/>
              </a:lnSpc>
            </a:pPr>
            <a:r>
              <a:rPr dirty="0"/>
              <a:t>need</a:t>
            </a:r>
            <a:r>
              <a:rPr spc="-25" dirty="0"/>
              <a:t> </a:t>
            </a:r>
            <a:r>
              <a:rPr dirty="0"/>
              <a:t>for</a:t>
            </a:r>
            <a:r>
              <a:rPr spc="-55" dirty="0"/>
              <a:t> </a:t>
            </a:r>
            <a:r>
              <a:rPr dirty="0"/>
              <a:t>mechanisms</a:t>
            </a:r>
            <a:r>
              <a:rPr spc="-70" dirty="0"/>
              <a:t> </a:t>
            </a:r>
            <a:r>
              <a:rPr dirty="0"/>
              <a:t>to</a:t>
            </a:r>
            <a:r>
              <a:rPr spc="-40" dirty="0"/>
              <a:t> </a:t>
            </a:r>
            <a:r>
              <a:rPr dirty="0"/>
              <a:t>synchronize</a:t>
            </a:r>
            <a:r>
              <a:rPr spc="70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dirty="0"/>
              <a:t>transfer</a:t>
            </a:r>
            <a:r>
              <a:rPr spc="-50" dirty="0"/>
              <a:t> </a:t>
            </a:r>
            <a:r>
              <a:rPr dirty="0"/>
              <a:t>of</a:t>
            </a:r>
            <a:r>
              <a:rPr spc="-40" dirty="0"/>
              <a:t> </a:t>
            </a:r>
            <a:r>
              <a:rPr spc="-10" dirty="0"/>
              <a:t>data.</a:t>
            </a:r>
          </a:p>
          <a:p>
            <a:pPr marL="12700">
              <a:lnSpc>
                <a:spcPct val="100000"/>
              </a:lnSpc>
              <a:spcBef>
                <a:spcPts val="244"/>
              </a:spcBef>
            </a:pPr>
            <a:r>
              <a:rPr dirty="0"/>
              <a:t>A</a:t>
            </a:r>
            <a:r>
              <a:rPr spc="15" dirty="0"/>
              <a:t> </a:t>
            </a:r>
            <a:r>
              <a:rPr spc="-10" dirty="0"/>
              <a:t>solution:</a:t>
            </a:r>
          </a:p>
          <a:p>
            <a:pPr marL="356870" marR="112395" indent="-344805">
              <a:lnSpc>
                <a:spcPts val="2160"/>
              </a:lnSpc>
              <a:spcBef>
                <a:spcPts val="509"/>
              </a:spcBef>
              <a:buClr>
                <a:srgbClr val="330066"/>
              </a:buClr>
              <a:buSzPct val="70000"/>
              <a:buFont typeface="Wingdings"/>
              <a:buChar char=""/>
              <a:tabLst>
                <a:tab pos="356870" algn="l"/>
              </a:tabLst>
            </a:pPr>
            <a:r>
              <a:rPr dirty="0"/>
              <a:t>on</a:t>
            </a:r>
            <a:r>
              <a:rPr spc="-25" dirty="0"/>
              <a:t> </a:t>
            </a:r>
            <a:r>
              <a:rPr dirty="0"/>
              <a:t>output,</a:t>
            </a:r>
            <a:r>
              <a:rPr spc="-20" dirty="0"/>
              <a:t> </a:t>
            </a:r>
            <a:r>
              <a:rPr dirty="0"/>
              <a:t>the</a:t>
            </a:r>
            <a:r>
              <a:rPr spc="-40" dirty="0"/>
              <a:t> </a:t>
            </a:r>
            <a:r>
              <a:rPr dirty="0"/>
              <a:t>processor</a:t>
            </a:r>
            <a:r>
              <a:rPr spc="-30" dirty="0"/>
              <a:t> </a:t>
            </a:r>
            <a:r>
              <a:rPr dirty="0"/>
              <a:t>sends</a:t>
            </a:r>
            <a:r>
              <a:rPr spc="-30" dirty="0"/>
              <a:t> </a:t>
            </a:r>
            <a:r>
              <a:rPr dirty="0"/>
              <a:t>the</a:t>
            </a:r>
            <a:r>
              <a:rPr spc="-20" dirty="0"/>
              <a:t> </a:t>
            </a:r>
            <a:r>
              <a:rPr dirty="0"/>
              <a:t>first</a:t>
            </a:r>
            <a:r>
              <a:rPr spc="-75" dirty="0"/>
              <a:t> </a:t>
            </a:r>
            <a:r>
              <a:rPr dirty="0"/>
              <a:t>character</a:t>
            </a:r>
            <a:r>
              <a:rPr spc="-30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dirty="0"/>
              <a:t>then</a:t>
            </a:r>
            <a:r>
              <a:rPr spc="-20" dirty="0"/>
              <a:t> </a:t>
            </a:r>
            <a:r>
              <a:rPr dirty="0"/>
              <a:t>waits</a:t>
            </a:r>
            <a:r>
              <a:rPr spc="15" dirty="0"/>
              <a:t> </a:t>
            </a:r>
            <a:r>
              <a:rPr spc="-25" dirty="0"/>
              <a:t>for </a:t>
            </a:r>
            <a:r>
              <a:rPr dirty="0"/>
              <a:t>a</a:t>
            </a:r>
            <a:r>
              <a:rPr spc="-45" dirty="0"/>
              <a:t> </a:t>
            </a:r>
            <a:r>
              <a:rPr dirty="0"/>
              <a:t>signal</a:t>
            </a:r>
            <a:r>
              <a:rPr spc="-10" dirty="0"/>
              <a:t> </a:t>
            </a:r>
            <a:r>
              <a:rPr dirty="0"/>
              <a:t>from</a:t>
            </a:r>
            <a:r>
              <a:rPr spc="-65" dirty="0"/>
              <a:t> </a:t>
            </a:r>
            <a:r>
              <a:rPr dirty="0"/>
              <a:t>the</a:t>
            </a:r>
            <a:r>
              <a:rPr spc="-20" dirty="0"/>
              <a:t> </a:t>
            </a:r>
            <a:r>
              <a:rPr dirty="0"/>
              <a:t>display</a:t>
            </a:r>
            <a:r>
              <a:rPr spc="10" dirty="0"/>
              <a:t> </a:t>
            </a:r>
            <a:r>
              <a:rPr dirty="0"/>
              <a:t>that</a:t>
            </a:r>
            <a:r>
              <a:rPr spc="-35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dirty="0"/>
              <a:t>character</a:t>
            </a:r>
            <a:r>
              <a:rPr spc="-25" dirty="0"/>
              <a:t> </a:t>
            </a:r>
            <a:r>
              <a:rPr dirty="0"/>
              <a:t>has</a:t>
            </a:r>
            <a:r>
              <a:rPr spc="-35" dirty="0"/>
              <a:t> </a:t>
            </a:r>
            <a:r>
              <a:rPr dirty="0"/>
              <a:t>been</a:t>
            </a:r>
            <a:r>
              <a:rPr spc="-25" dirty="0"/>
              <a:t> </a:t>
            </a:r>
            <a:r>
              <a:rPr dirty="0"/>
              <a:t>received.</a:t>
            </a:r>
            <a:r>
              <a:rPr spc="5" dirty="0"/>
              <a:t> </a:t>
            </a:r>
            <a:r>
              <a:rPr spc="-25" dirty="0"/>
              <a:t>It </a:t>
            </a:r>
            <a:r>
              <a:rPr dirty="0"/>
              <a:t>then</a:t>
            </a:r>
            <a:r>
              <a:rPr spc="-25" dirty="0"/>
              <a:t> </a:t>
            </a:r>
            <a:r>
              <a:rPr dirty="0"/>
              <a:t>sends</a:t>
            </a:r>
            <a:r>
              <a:rPr spc="-30" dirty="0"/>
              <a:t> </a:t>
            </a:r>
            <a:r>
              <a:rPr dirty="0"/>
              <a:t>the</a:t>
            </a:r>
            <a:r>
              <a:rPr spc="-20" dirty="0"/>
              <a:t> </a:t>
            </a:r>
            <a:r>
              <a:rPr dirty="0"/>
              <a:t>second</a:t>
            </a:r>
            <a:r>
              <a:rPr spc="-35" dirty="0"/>
              <a:t> </a:t>
            </a:r>
            <a:r>
              <a:rPr spc="-10" dirty="0"/>
              <a:t>character.</a:t>
            </a:r>
          </a:p>
          <a:p>
            <a:pPr marL="356870" marR="5080" indent="-344805">
              <a:lnSpc>
                <a:spcPct val="90000"/>
              </a:lnSpc>
              <a:spcBef>
                <a:spcPts val="450"/>
              </a:spcBef>
              <a:buClr>
                <a:srgbClr val="330066"/>
              </a:buClr>
              <a:buSzPct val="70000"/>
              <a:buFont typeface="Wingdings"/>
              <a:buChar char=""/>
              <a:tabLst>
                <a:tab pos="356870" algn="l"/>
              </a:tabLst>
            </a:pPr>
            <a:r>
              <a:rPr dirty="0"/>
              <a:t>Input</a:t>
            </a:r>
            <a:r>
              <a:rPr spc="-20" dirty="0"/>
              <a:t> </a:t>
            </a:r>
            <a:r>
              <a:rPr dirty="0"/>
              <a:t>is</a:t>
            </a:r>
            <a:r>
              <a:rPr spc="-25" dirty="0"/>
              <a:t> </a:t>
            </a:r>
            <a:r>
              <a:rPr dirty="0"/>
              <a:t>sent</a:t>
            </a:r>
            <a:r>
              <a:rPr spc="-35" dirty="0"/>
              <a:t> </a:t>
            </a:r>
            <a:r>
              <a:rPr dirty="0"/>
              <a:t>from</a:t>
            </a:r>
            <a:r>
              <a:rPr spc="-65" dirty="0"/>
              <a:t> </a:t>
            </a:r>
            <a:r>
              <a:rPr dirty="0"/>
              <a:t>the</a:t>
            </a:r>
            <a:r>
              <a:rPr spc="-20" dirty="0"/>
              <a:t> </a:t>
            </a:r>
            <a:r>
              <a:rPr dirty="0"/>
              <a:t>keyboard</a:t>
            </a:r>
            <a:r>
              <a:rPr spc="25" dirty="0"/>
              <a:t> </a:t>
            </a:r>
            <a:r>
              <a:rPr dirty="0"/>
              <a:t>in</a:t>
            </a:r>
            <a:r>
              <a:rPr spc="-25" dirty="0"/>
              <a:t> </a:t>
            </a:r>
            <a:r>
              <a:rPr dirty="0"/>
              <a:t>a</a:t>
            </a:r>
            <a:r>
              <a:rPr spc="-40" dirty="0"/>
              <a:t> </a:t>
            </a:r>
            <a:r>
              <a:rPr dirty="0"/>
              <a:t>similar</a:t>
            </a:r>
            <a:r>
              <a:rPr spc="-35" dirty="0"/>
              <a:t> </a:t>
            </a:r>
            <a:r>
              <a:rPr dirty="0"/>
              <a:t>way.</a:t>
            </a:r>
            <a:r>
              <a:rPr spc="4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dirty="0"/>
              <a:t>processor</a:t>
            </a:r>
            <a:r>
              <a:rPr spc="-55" dirty="0"/>
              <a:t> </a:t>
            </a:r>
            <a:r>
              <a:rPr spc="-10" dirty="0"/>
              <a:t>waits </a:t>
            </a:r>
            <a:r>
              <a:rPr dirty="0"/>
              <a:t>for</a:t>
            </a:r>
            <a:r>
              <a:rPr spc="-50" dirty="0"/>
              <a:t> 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signal</a:t>
            </a:r>
            <a:r>
              <a:rPr spc="-5" dirty="0"/>
              <a:t> </a:t>
            </a:r>
            <a:r>
              <a:rPr dirty="0"/>
              <a:t>indicating</a:t>
            </a:r>
            <a:r>
              <a:rPr spc="50" dirty="0"/>
              <a:t> </a:t>
            </a:r>
            <a:r>
              <a:rPr dirty="0"/>
              <a:t>that</a:t>
            </a:r>
            <a:r>
              <a:rPr spc="-30" dirty="0"/>
              <a:t> </a:t>
            </a:r>
            <a:r>
              <a:rPr dirty="0"/>
              <a:t>a</a:t>
            </a:r>
            <a:r>
              <a:rPr spc="-40" dirty="0"/>
              <a:t> </a:t>
            </a:r>
            <a:r>
              <a:rPr dirty="0"/>
              <a:t>character</a:t>
            </a:r>
            <a:r>
              <a:rPr spc="-30" dirty="0"/>
              <a:t> </a:t>
            </a:r>
            <a:r>
              <a:rPr dirty="0"/>
              <a:t>has</a:t>
            </a:r>
            <a:r>
              <a:rPr spc="-5" dirty="0"/>
              <a:t> </a:t>
            </a:r>
            <a:r>
              <a:rPr dirty="0"/>
              <a:t>been</a:t>
            </a:r>
            <a:r>
              <a:rPr spc="-20" dirty="0"/>
              <a:t> </a:t>
            </a:r>
            <a:r>
              <a:rPr dirty="0"/>
              <a:t>struck</a:t>
            </a:r>
            <a:r>
              <a:rPr spc="-45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the</a:t>
            </a:r>
            <a:r>
              <a:rPr spc="-40" dirty="0"/>
              <a:t> </a:t>
            </a:r>
            <a:r>
              <a:rPr spc="-20" dirty="0"/>
              <a:t>code </a:t>
            </a:r>
            <a:r>
              <a:rPr dirty="0"/>
              <a:t>is</a:t>
            </a:r>
            <a:r>
              <a:rPr spc="-35" dirty="0"/>
              <a:t> </a:t>
            </a:r>
            <a:r>
              <a:rPr dirty="0"/>
              <a:t>available</a:t>
            </a:r>
            <a:r>
              <a:rPr spc="65" dirty="0"/>
              <a:t> </a:t>
            </a:r>
            <a:r>
              <a:rPr dirty="0"/>
              <a:t>in</a:t>
            </a:r>
            <a:r>
              <a:rPr spc="-25" dirty="0"/>
              <a:t> </a:t>
            </a:r>
            <a:r>
              <a:rPr dirty="0"/>
              <a:t>a</a:t>
            </a:r>
            <a:r>
              <a:rPr spc="-40" dirty="0"/>
              <a:t> </a:t>
            </a:r>
            <a:r>
              <a:rPr dirty="0"/>
              <a:t>buffer</a:t>
            </a:r>
            <a:r>
              <a:rPr spc="-60" dirty="0"/>
              <a:t> </a:t>
            </a:r>
            <a:r>
              <a:rPr dirty="0"/>
              <a:t>register</a:t>
            </a:r>
            <a:r>
              <a:rPr spc="-40" dirty="0"/>
              <a:t> </a:t>
            </a:r>
            <a:r>
              <a:rPr dirty="0"/>
              <a:t>in</a:t>
            </a:r>
            <a:r>
              <a:rPr spc="-2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keyboard. Processor</a:t>
            </a:r>
            <a:r>
              <a:rPr spc="-40" dirty="0"/>
              <a:t> </a:t>
            </a:r>
            <a:r>
              <a:rPr dirty="0"/>
              <a:t>reads</a:t>
            </a:r>
            <a:r>
              <a:rPr spc="-35" dirty="0"/>
              <a:t> </a:t>
            </a:r>
            <a:r>
              <a:rPr spc="-20" dirty="0"/>
              <a:t>that code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43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/>
              <a:t>Program-</a:t>
            </a:r>
            <a:r>
              <a:rPr sz="3000" dirty="0"/>
              <a:t>Controlled</a:t>
            </a:r>
            <a:r>
              <a:rPr sz="3000" spc="-65" dirty="0"/>
              <a:t> </a:t>
            </a:r>
            <a:r>
              <a:rPr sz="3000" dirty="0"/>
              <a:t>I/O</a:t>
            </a:r>
            <a:r>
              <a:rPr sz="3000" spc="-60" dirty="0"/>
              <a:t> </a:t>
            </a:r>
            <a:r>
              <a:rPr sz="3000" spc="-10" dirty="0"/>
              <a:t>Example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672795" y="4332858"/>
            <a:ext cx="180911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765" indent="-139065">
              <a:lnSpc>
                <a:spcPct val="100000"/>
              </a:lnSpc>
              <a:spcBef>
                <a:spcPts val="100"/>
              </a:spcBef>
              <a:buChar char="-"/>
              <a:tabLst>
                <a:tab pos="15176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Registers</a:t>
            </a:r>
            <a:endParaRPr sz="1800">
              <a:latin typeface="Microsoft Sans Serif"/>
              <a:cs typeface="Microsoft Sans Serif"/>
            </a:endParaRPr>
          </a:p>
          <a:p>
            <a:pPr marL="151765" indent="-139065">
              <a:lnSpc>
                <a:spcPct val="100000"/>
              </a:lnSpc>
              <a:buChar char="-"/>
              <a:tabLst>
                <a:tab pos="15176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Flags</a:t>
            </a:r>
            <a:endParaRPr sz="1800">
              <a:latin typeface="Microsoft Sans Serif"/>
              <a:cs typeface="Microsoft Sans Serif"/>
            </a:endParaRPr>
          </a:p>
          <a:p>
            <a:pPr marL="151765" indent="-139065">
              <a:lnSpc>
                <a:spcPct val="100000"/>
              </a:lnSpc>
              <a:buChar char="-"/>
              <a:tabLst>
                <a:tab pos="151765" algn="l"/>
              </a:tabLst>
            </a:pPr>
            <a:r>
              <a:rPr sz="1800" dirty="0">
                <a:latin typeface="Microsoft Sans Serif"/>
                <a:cs typeface="Microsoft Sans Serif"/>
              </a:rPr>
              <a:t>Device</a:t>
            </a:r>
            <a:r>
              <a:rPr sz="1800" spc="-10" dirty="0">
                <a:latin typeface="Microsoft Sans Serif"/>
                <a:cs typeface="Microsoft Sans Serif"/>
              </a:rPr>
              <a:t> interface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0059" y="1470660"/>
            <a:ext cx="7580630" cy="3175"/>
          </a:xfrm>
          <a:custGeom>
            <a:avLst/>
            <a:gdLst/>
            <a:ahLst/>
            <a:cxnLst/>
            <a:rect l="l" t="t" r="r" b="b"/>
            <a:pathLst>
              <a:path w="7580630" h="3175">
                <a:moveTo>
                  <a:pt x="7580376" y="0"/>
                </a:moveTo>
                <a:lnTo>
                  <a:pt x="0" y="304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85971" y="3744467"/>
            <a:ext cx="299085" cy="335280"/>
          </a:xfrm>
          <a:custGeom>
            <a:avLst/>
            <a:gdLst/>
            <a:ahLst/>
            <a:cxnLst/>
            <a:rect l="l" t="t" r="r" b="b"/>
            <a:pathLst>
              <a:path w="299085" h="335279">
                <a:moveTo>
                  <a:pt x="0" y="335279"/>
                </a:moveTo>
                <a:lnTo>
                  <a:pt x="298703" y="335279"/>
                </a:lnTo>
                <a:lnTo>
                  <a:pt x="298703" y="0"/>
                </a:lnTo>
                <a:lnTo>
                  <a:pt x="0" y="0"/>
                </a:lnTo>
                <a:lnTo>
                  <a:pt x="0" y="335279"/>
                </a:lnTo>
                <a:close/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40779" y="3744467"/>
            <a:ext cx="299085" cy="335280"/>
          </a:xfrm>
          <a:custGeom>
            <a:avLst/>
            <a:gdLst/>
            <a:ahLst/>
            <a:cxnLst/>
            <a:rect l="l" t="t" r="r" b="b"/>
            <a:pathLst>
              <a:path w="299084" h="335279">
                <a:moveTo>
                  <a:pt x="0" y="335279"/>
                </a:moveTo>
                <a:lnTo>
                  <a:pt x="298703" y="335279"/>
                </a:lnTo>
                <a:lnTo>
                  <a:pt x="298703" y="0"/>
                </a:lnTo>
                <a:lnTo>
                  <a:pt x="0" y="0"/>
                </a:lnTo>
                <a:lnTo>
                  <a:pt x="0" y="335279"/>
                </a:lnTo>
                <a:close/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585971" y="2714244"/>
            <a:ext cx="1219200" cy="695325"/>
          </a:xfrm>
          <a:prstGeom prst="rect">
            <a:avLst/>
          </a:prstGeom>
          <a:ln w="3175">
            <a:solidFill>
              <a:srgbClr val="FF0000"/>
            </a:solidFill>
          </a:ln>
        </p:spPr>
        <p:txBody>
          <a:bodyPr vert="horz" wrap="square" lIns="0" tIns="187325" rIns="0" bIns="0" rtlCol="0">
            <a:spAutoFit/>
          </a:bodyPr>
          <a:lstStyle/>
          <a:p>
            <a:pPr marL="255270">
              <a:lnSpc>
                <a:spcPct val="100000"/>
              </a:lnSpc>
              <a:spcBef>
                <a:spcPts val="1475"/>
              </a:spcBef>
            </a:pPr>
            <a:r>
              <a:rPr sz="1500" spc="-10" dirty="0">
                <a:latin typeface="Microsoft Sans Serif"/>
                <a:cs typeface="Microsoft Sans Serif"/>
              </a:rPr>
              <a:t>DATAIN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40779" y="2714244"/>
            <a:ext cx="1219200" cy="695325"/>
          </a:xfrm>
          <a:prstGeom prst="rect">
            <a:avLst/>
          </a:prstGeom>
          <a:ln w="3175">
            <a:solidFill>
              <a:srgbClr val="FF0000"/>
            </a:solidFill>
          </a:ln>
        </p:spPr>
        <p:txBody>
          <a:bodyPr vert="horz" wrap="square" lIns="0" tIns="187325" rIns="0" bIns="0" rtlCol="0">
            <a:spAutoFit/>
          </a:bodyPr>
          <a:lstStyle/>
          <a:p>
            <a:pPr marL="171450">
              <a:lnSpc>
                <a:spcPct val="100000"/>
              </a:lnSpc>
              <a:spcBef>
                <a:spcPts val="1475"/>
              </a:spcBef>
            </a:pPr>
            <a:r>
              <a:rPr sz="1500" spc="-10" dirty="0">
                <a:latin typeface="Microsoft Sans Serif"/>
                <a:cs typeface="Microsoft Sans Serif"/>
              </a:rPr>
              <a:t>DATAOUT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87267" y="2378964"/>
            <a:ext cx="1816735" cy="237172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endParaRPr sz="15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500" spc="-25" dirty="0">
                <a:latin typeface="Microsoft Sans Serif"/>
                <a:cs typeface="Microsoft Sans Serif"/>
              </a:rPr>
              <a:t>SIN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35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50165" algn="ctr">
              <a:lnSpc>
                <a:spcPct val="100000"/>
              </a:lnSpc>
            </a:pPr>
            <a:r>
              <a:rPr sz="1500" spc="-10" dirty="0">
                <a:latin typeface="Microsoft Sans Serif"/>
                <a:cs typeface="Microsoft Sans Serif"/>
              </a:rPr>
              <a:t>Keyboard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39028" y="2378964"/>
            <a:ext cx="1823085" cy="237172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endParaRPr sz="1500">
              <a:latin typeface="Times New Roman"/>
              <a:cs typeface="Times New Roman"/>
            </a:endParaRPr>
          </a:p>
          <a:p>
            <a:pPr marL="773430">
              <a:lnSpc>
                <a:spcPct val="100000"/>
              </a:lnSpc>
            </a:pPr>
            <a:r>
              <a:rPr sz="1500" spc="-20" dirty="0">
                <a:latin typeface="Microsoft Sans Serif"/>
                <a:cs typeface="Microsoft Sans Serif"/>
              </a:rPr>
              <a:t>SOUT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35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622300">
              <a:lnSpc>
                <a:spcPct val="100000"/>
              </a:lnSpc>
            </a:pPr>
            <a:r>
              <a:rPr sz="1500" spc="-10" dirty="0">
                <a:latin typeface="Microsoft Sans Serif"/>
                <a:cs typeface="Microsoft Sans Serif"/>
              </a:rPr>
              <a:t>Display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505710" y="1444750"/>
            <a:ext cx="5379720" cy="960119"/>
            <a:chOff x="1505710" y="1444750"/>
            <a:chExt cx="5379720" cy="960119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63566" y="1444750"/>
              <a:ext cx="64011" cy="14630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63566" y="2258566"/>
              <a:ext cx="64011" cy="14630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207763" y="1589531"/>
              <a:ext cx="0" cy="646430"/>
            </a:xfrm>
            <a:custGeom>
              <a:avLst/>
              <a:gdLst/>
              <a:ahLst/>
              <a:cxnLst/>
              <a:rect l="l" t="t" r="r" b="b"/>
              <a:pathLst>
                <a:path h="646430">
                  <a:moveTo>
                    <a:pt x="0" y="64617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5710" y="1444750"/>
              <a:ext cx="67059" cy="14630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05710" y="2258566"/>
              <a:ext cx="67059" cy="14630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549908" y="1589531"/>
              <a:ext cx="3175" cy="646430"/>
            </a:xfrm>
            <a:custGeom>
              <a:avLst/>
              <a:gdLst/>
              <a:ahLst/>
              <a:cxnLst/>
              <a:rect l="l" t="t" r="r" b="b"/>
              <a:pathLst>
                <a:path w="3175" h="646430">
                  <a:moveTo>
                    <a:pt x="0" y="646176"/>
                  </a:moveTo>
                  <a:lnTo>
                    <a:pt x="304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5326" y="1444750"/>
              <a:ext cx="70107" cy="14630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15326" y="2258566"/>
              <a:ext cx="70107" cy="14630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862571" y="1589531"/>
              <a:ext cx="0" cy="646430"/>
            </a:xfrm>
            <a:custGeom>
              <a:avLst/>
              <a:gdLst/>
              <a:ahLst/>
              <a:cxnLst/>
              <a:rect l="l" t="t" r="r" b="b"/>
              <a:pathLst>
                <a:path h="646430">
                  <a:moveTo>
                    <a:pt x="0" y="64617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257547" y="972438"/>
            <a:ext cx="35623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-25" dirty="0">
                <a:latin typeface="Microsoft Sans Serif"/>
                <a:cs typeface="Microsoft Sans Serif"/>
              </a:rPr>
              <a:t>Bus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57908" y="5448401"/>
            <a:ext cx="623887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latin typeface="Microsoft Sans Serif"/>
                <a:cs typeface="Microsoft Sans Serif"/>
              </a:rPr>
              <a:t>Figure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2.19</a:t>
            </a:r>
            <a:r>
              <a:rPr sz="1700" spc="29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Bus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connection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for</a:t>
            </a:r>
            <a:r>
              <a:rPr sz="1700" spc="-5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processor,</a:t>
            </a:r>
            <a:r>
              <a:rPr sz="1700" spc="-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keyboard,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and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d.isplay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8763" y="2378964"/>
            <a:ext cx="1521460" cy="103060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593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5"/>
              </a:spcBef>
            </a:pPr>
            <a:endParaRPr sz="1500">
              <a:latin typeface="Times New Roman"/>
              <a:cs typeface="Times New Roman"/>
            </a:endParaRPr>
          </a:p>
          <a:p>
            <a:pPr marL="384810">
              <a:lnSpc>
                <a:spcPct val="100000"/>
              </a:lnSpc>
            </a:pPr>
            <a:r>
              <a:rPr sz="1500" spc="-10" dirty="0">
                <a:latin typeface="Microsoft Sans Serif"/>
                <a:cs typeface="Microsoft Sans Serif"/>
              </a:rPr>
              <a:t>Processor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/>
              <a:t>Program-</a:t>
            </a:r>
            <a:r>
              <a:rPr sz="3000" dirty="0"/>
              <a:t>Controlled</a:t>
            </a:r>
            <a:r>
              <a:rPr sz="3000" spc="-65" dirty="0"/>
              <a:t> </a:t>
            </a:r>
            <a:r>
              <a:rPr sz="3000" dirty="0"/>
              <a:t>I/O</a:t>
            </a:r>
            <a:r>
              <a:rPr sz="3000" spc="-60" dirty="0"/>
              <a:t> </a:t>
            </a:r>
            <a:r>
              <a:rPr sz="3000" spc="-10" dirty="0"/>
              <a:t>Example</a:t>
            </a:r>
            <a:endParaRPr sz="30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dirty="0"/>
              <a:t>In</a:t>
            </a:r>
            <a:r>
              <a:rPr spc="-40" dirty="0"/>
              <a:t> </a:t>
            </a:r>
            <a:r>
              <a:rPr dirty="0"/>
              <a:t>order</a:t>
            </a:r>
            <a:r>
              <a:rPr spc="-20" dirty="0"/>
              <a:t> </a:t>
            </a:r>
            <a:r>
              <a:rPr dirty="0"/>
              <a:t>to</a:t>
            </a:r>
            <a:r>
              <a:rPr spc="-20" dirty="0"/>
              <a:t> </a:t>
            </a:r>
            <a:r>
              <a:rPr dirty="0"/>
              <a:t>perform</a:t>
            </a:r>
            <a:r>
              <a:rPr spc="-50" dirty="0"/>
              <a:t> </a:t>
            </a:r>
            <a:r>
              <a:rPr dirty="0"/>
              <a:t>I/O</a:t>
            </a:r>
            <a:r>
              <a:rPr spc="-45" dirty="0"/>
              <a:t> </a:t>
            </a:r>
            <a:r>
              <a:rPr dirty="0"/>
              <a:t>transfers,</a:t>
            </a:r>
            <a:r>
              <a:rPr spc="-55" dirty="0"/>
              <a:t> </a:t>
            </a:r>
            <a:r>
              <a:rPr dirty="0"/>
              <a:t>we</a:t>
            </a:r>
            <a:r>
              <a:rPr spc="-10" dirty="0"/>
              <a:t> </a:t>
            </a:r>
            <a:r>
              <a:rPr dirty="0"/>
              <a:t>need</a:t>
            </a:r>
            <a:r>
              <a:rPr spc="5" dirty="0"/>
              <a:t> </a:t>
            </a:r>
            <a:r>
              <a:rPr dirty="0"/>
              <a:t>machine</a:t>
            </a:r>
            <a:r>
              <a:rPr spc="-40" dirty="0"/>
              <a:t> </a:t>
            </a:r>
            <a:r>
              <a:rPr dirty="0"/>
              <a:t>instructions </a:t>
            </a:r>
            <a:r>
              <a:rPr spc="-20" dirty="0"/>
              <a:t>that </a:t>
            </a:r>
            <a:r>
              <a:rPr dirty="0"/>
              <a:t>can</a:t>
            </a:r>
            <a:r>
              <a:rPr spc="-40" dirty="0"/>
              <a:t> </a:t>
            </a:r>
            <a:r>
              <a:rPr dirty="0"/>
              <a:t>check</a:t>
            </a:r>
            <a:r>
              <a:rPr spc="-1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state</a:t>
            </a:r>
            <a:r>
              <a:rPr spc="-1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status</a:t>
            </a:r>
            <a:r>
              <a:rPr spc="-25" dirty="0"/>
              <a:t> </a:t>
            </a:r>
            <a:r>
              <a:rPr dirty="0"/>
              <a:t>flags</a:t>
            </a:r>
            <a:r>
              <a:rPr spc="-15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transfer</a:t>
            </a:r>
            <a:r>
              <a:rPr spc="-45" dirty="0"/>
              <a:t> </a:t>
            </a:r>
            <a:r>
              <a:rPr dirty="0"/>
              <a:t>data</a:t>
            </a:r>
            <a:r>
              <a:rPr spc="-15" dirty="0"/>
              <a:t> </a:t>
            </a:r>
            <a:r>
              <a:rPr dirty="0"/>
              <a:t>between</a:t>
            </a:r>
            <a:r>
              <a:rPr spc="35" dirty="0"/>
              <a:t> </a:t>
            </a:r>
            <a:r>
              <a:rPr spc="-25" dirty="0"/>
              <a:t>the </a:t>
            </a:r>
            <a:r>
              <a:rPr dirty="0"/>
              <a:t>processor</a:t>
            </a:r>
            <a:r>
              <a:rPr spc="-20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dirty="0"/>
              <a:t>I/O</a:t>
            </a:r>
            <a:r>
              <a:rPr spc="-35" dirty="0"/>
              <a:t> </a:t>
            </a:r>
            <a:r>
              <a:rPr spc="-10" dirty="0"/>
              <a:t>device.</a:t>
            </a:r>
          </a:p>
          <a:p>
            <a:pPr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Font typeface="Wingdings"/>
              <a:buChar char=""/>
            </a:pPr>
            <a:endParaRPr spc="-10" dirty="0"/>
          </a:p>
          <a:p>
            <a:pPr marL="356870">
              <a:lnSpc>
                <a:spcPct val="100000"/>
              </a:lnSpc>
              <a:tabLst>
                <a:tab pos="1841500" algn="l"/>
                <a:tab pos="4476750" algn="l"/>
                <a:tab pos="4744720" algn="l"/>
              </a:tabLst>
            </a:pPr>
            <a:r>
              <a:rPr spc="-10" dirty="0"/>
              <a:t>READWAIT</a:t>
            </a:r>
            <a:r>
              <a:rPr dirty="0"/>
              <a:t>	Branch</a:t>
            </a:r>
            <a:r>
              <a:rPr spc="-25" dirty="0"/>
              <a:t> </a:t>
            </a:r>
            <a:r>
              <a:rPr dirty="0"/>
              <a:t>to</a:t>
            </a:r>
            <a:r>
              <a:rPr spc="-10" dirty="0"/>
              <a:t> READWAIT</a:t>
            </a:r>
            <a:r>
              <a:rPr dirty="0"/>
              <a:t>	</a:t>
            </a:r>
            <a:r>
              <a:rPr spc="-25" dirty="0"/>
              <a:t>if</a:t>
            </a:r>
            <a:r>
              <a:rPr dirty="0"/>
              <a:t>	SIN</a:t>
            </a:r>
            <a:r>
              <a:rPr spc="15" dirty="0"/>
              <a:t> </a:t>
            </a:r>
            <a:r>
              <a:rPr dirty="0"/>
              <a:t>=</a:t>
            </a:r>
            <a:r>
              <a:rPr spc="-15" dirty="0"/>
              <a:t> </a:t>
            </a:r>
            <a:r>
              <a:rPr spc="-50" dirty="0"/>
              <a:t>0</a:t>
            </a:r>
          </a:p>
          <a:p>
            <a:pPr marL="1823720">
              <a:lnSpc>
                <a:spcPct val="100000"/>
              </a:lnSpc>
            </a:pPr>
            <a:r>
              <a:rPr dirty="0"/>
              <a:t>Input</a:t>
            </a:r>
            <a:r>
              <a:rPr spc="5" dirty="0"/>
              <a:t> </a:t>
            </a:r>
            <a:r>
              <a:rPr dirty="0"/>
              <a:t>from</a:t>
            </a:r>
            <a:r>
              <a:rPr spc="-50" dirty="0"/>
              <a:t> </a:t>
            </a:r>
            <a:r>
              <a:rPr dirty="0"/>
              <a:t>DATAIN</a:t>
            </a:r>
            <a:r>
              <a:rPr spc="5" dirty="0"/>
              <a:t> </a:t>
            </a:r>
            <a:r>
              <a:rPr dirty="0"/>
              <a:t>to</a:t>
            </a:r>
            <a:r>
              <a:rPr spc="-20" dirty="0"/>
              <a:t> </a:t>
            </a:r>
            <a:r>
              <a:rPr spc="-25" dirty="0"/>
              <a:t>R1</a:t>
            </a: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pc="-25" dirty="0"/>
          </a:p>
          <a:p>
            <a:pPr marL="356870">
              <a:lnSpc>
                <a:spcPct val="100000"/>
              </a:lnSpc>
              <a:tabLst>
                <a:tab pos="4628515" algn="l"/>
                <a:tab pos="4896485" algn="l"/>
              </a:tabLst>
            </a:pPr>
            <a:r>
              <a:rPr dirty="0"/>
              <a:t>WRITEWAIT</a:t>
            </a:r>
            <a:r>
              <a:rPr spc="-70" dirty="0"/>
              <a:t> </a:t>
            </a:r>
            <a:r>
              <a:rPr dirty="0"/>
              <a:t>Branch</a:t>
            </a:r>
            <a:r>
              <a:rPr spc="-10" dirty="0"/>
              <a:t> </a:t>
            </a:r>
            <a:r>
              <a:rPr dirty="0"/>
              <a:t>to</a:t>
            </a:r>
            <a:r>
              <a:rPr spc="-35" dirty="0"/>
              <a:t> </a:t>
            </a:r>
            <a:r>
              <a:rPr spc="-10" dirty="0"/>
              <a:t>WRITEWAIT</a:t>
            </a:r>
            <a:r>
              <a:rPr dirty="0"/>
              <a:t>	</a:t>
            </a:r>
            <a:r>
              <a:rPr spc="-25" dirty="0"/>
              <a:t>if</a:t>
            </a:r>
            <a:r>
              <a:rPr dirty="0"/>
              <a:t>	SOUT</a:t>
            </a:r>
            <a:r>
              <a:rPr spc="-5" dirty="0"/>
              <a:t> </a:t>
            </a:r>
            <a:r>
              <a:rPr dirty="0"/>
              <a:t>= </a:t>
            </a:r>
            <a:r>
              <a:rPr spc="-50" dirty="0"/>
              <a:t>0</a:t>
            </a:r>
          </a:p>
          <a:p>
            <a:pPr marL="1893570">
              <a:lnSpc>
                <a:spcPct val="100000"/>
              </a:lnSpc>
            </a:pPr>
            <a:r>
              <a:rPr dirty="0"/>
              <a:t>Output from</a:t>
            </a:r>
            <a:r>
              <a:rPr spc="-45" dirty="0"/>
              <a:t> </a:t>
            </a:r>
            <a:r>
              <a:rPr dirty="0"/>
              <a:t>R1</a:t>
            </a:r>
            <a:r>
              <a:rPr spc="-10" dirty="0"/>
              <a:t> </a:t>
            </a:r>
            <a:r>
              <a:rPr dirty="0"/>
              <a:t>to </a:t>
            </a:r>
            <a:r>
              <a:rPr spc="-10" dirty="0"/>
              <a:t>DATAOUT</a:t>
            </a: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pc="-10" dirty="0"/>
          </a:p>
          <a:p>
            <a:pPr marL="356870" marR="95885" indent="-344805">
              <a:lnSpc>
                <a:spcPct val="100000"/>
              </a:lnSpc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dirty="0"/>
              <a:t>We</a:t>
            </a:r>
            <a:r>
              <a:rPr spc="-95" dirty="0"/>
              <a:t> </a:t>
            </a:r>
            <a:r>
              <a:rPr dirty="0"/>
              <a:t>assume</a:t>
            </a:r>
            <a:r>
              <a:rPr spc="-45" dirty="0"/>
              <a:t> </a:t>
            </a:r>
            <a:r>
              <a:rPr dirty="0"/>
              <a:t>that</a:t>
            </a:r>
            <a:r>
              <a:rPr spc="-15" dirty="0"/>
              <a:t> </a:t>
            </a:r>
            <a:r>
              <a:rPr dirty="0"/>
              <a:t>the initial</a:t>
            </a:r>
            <a:r>
              <a:rPr spc="35" dirty="0"/>
              <a:t> </a:t>
            </a:r>
            <a:r>
              <a:rPr dirty="0"/>
              <a:t>state</a:t>
            </a:r>
            <a:r>
              <a:rPr spc="-2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SIN</a:t>
            </a:r>
            <a:r>
              <a:rPr spc="5" dirty="0"/>
              <a:t> </a:t>
            </a:r>
            <a:r>
              <a:rPr dirty="0"/>
              <a:t>is</a:t>
            </a:r>
            <a:r>
              <a:rPr spc="10" dirty="0"/>
              <a:t> </a:t>
            </a:r>
            <a:r>
              <a:rPr dirty="0"/>
              <a:t>0</a:t>
            </a:r>
            <a:r>
              <a:rPr spc="-15" dirty="0"/>
              <a:t> </a:t>
            </a:r>
            <a:r>
              <a:rPr dirty="0"/>
              <a:t>and</a:t>
            </a:r>
            <a:r>
              <a:rPr spc="-10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dirty="0"/>
              <a:t>initial</a:t>
            </a:r>
            <a:r>
              <a:rPr spc="55" dirty="0"/>
              <a:t> </a:t>
            </a:r>
            <a:r>
              <a:rPr dirty="0"/>
              <a:t>state</a:t>
            </a:r>
            <a:r>
              <a:rPr spc="-15" dirty="0"/>
              <a:t> </a:t>
            </a:r>
            <a:r>
              <a:rPr spc="-25" dirty="0"/>
              <a:t>of </a:t>
            </a:r>
            <a:r>
              <a:rPr dirty="0"/>
              <a:t>SOUT</a:t>
            </a:r>
            <a:r>
              <a:rPr spc="-10" dirty="0"/>
              <a:t> </a:t>
            </a:r>
            <a:r>
              <a:rPr dirty="0"/>
              <a:t>is</a:t>
            </a:r>
            <a:r>
              <a:rPr spc="-25" dirty="0"/>
              <a:t> </a:t>
            </a:r>
            <a:r>
              <a:rPr dirty="0"/>
              <a:t>1.</a:t>
            </a:r>
            <a:r>
              <a:rPr spc="-35" dirty="0"/>
              <a:t> </a:t>
            </a:r>
            <a:r>
              <a:rPr dirty="0"/>
              <a:t>This</a:t>
            </a:r>
            <a:r>
              <a:rPr spc="-25" dirty="0"/>
              <a:t> </a:t>
            </a:r>
            <a:r>
              <a:rPr dirty="0"/>
              <a:t>initialization</a:t>
            </a:r>
            <a:r>
              <a:rPr spc="65" dirty="0"/>
              <a:t> </a:t>
            </a:r>
            <a:r>
              <a:rPr dirty="0"/>
              <a:t>is</a:t>
            </a:r>
            <a:r>
              <a:rPr spc="-25" dirty="0"/>
              <a:t> </a:t>
            </a:r>
            <a:r>
              <a:rPr dirty="0"/>
              <a:t>normally</a:t>
            </a:r>
            <a:r>
              <a:rPr spc="-30" dirty="0"/>
              <a:t> </a:t>
            </a:r>
            <a:r>
              <a:rPr dirty="0"/>
              <a:t>performed</a:t>
            </a:r>
            <a:r>
              <a:rPr spc="-90" dirty="0"/>
              <a:t> </a:t>
            </a:r>
            <a:r>
              <a:rPr dirty="0"/>
              <a:t>by</a:t>
            </a:r>
            <a:r>
              <a:rPr spc="-30" dirty="0"/>
              <a:t> </a:t>
            </a:r>
            <a:r>
              <a:rPr dirty="0"/>
              <a:t>the</a:t>
            </a:r>
            <a:r>
              <a:rPr spc="-20" dirty="0"/>
              <a:t> </a:t>
            </a:r>
            <a:r>
              <a:rPr spc="-10" dirty="0"/>
              <a:t>device </a:t>
            </a:r>
            <a:r>
              <a:rPr dirty="0"/>
              <a:t>control</a:t>
            </a:r>
            <a:r>
              <a:rPr spc="-45" dirty="0"/>
              <a:t> </a:t>
            </a:r>
            <a:r>
              <a:rPr dirty="0"/>
              <a:t>circuits</a:t>
            </a:r>
            <a:r>
              <a:rPr spc="-35" dirty="0"/>
              <a:t> </a:t>
            </a:r>
            <a:r>
              <a:rPr dirty="0"/>
              <a:t>when</a:t>
            </a:r>
            <a:r>
              <a:rPr spc="10" dirty="0"/>
              <a:t> </a:t>
            </a:r>
            <a:r>
              <a:rPr dirty="0"/>
              <a:t>the</a:t>
            </a:r>
            <a:r>
              <a:rPr spc="-50" dirty="0"/>
              <a:t> </a:t>
            </a:r>
            <a:r>
              <a:rPr dirty="0"/>
              <a:t>devices</a:t>
            </a:r>
            <a:r>
              <a:rPr spc="-5" dirty="0"/>
              <a:t> </a:t>
            </a:r>
            <a:r>
              <a:rPr dirty="0"/>
              <a:t>are</a:t>
            </a:r>
            <a:r>
              <a:rPr spc="-45" dirty="0"/>
              <a:t> </a:t>
            </a:r>
            <a:r>
              <a:rPr dirty="0"/>
              <a:t>placed</a:t>
            </a:r>
            <a:r>
              <a:rPr spc="-15" dirty="0"/>
              <a:t> </a:t>
            </a:r>
            <a:r>
              <a:rPr dirty="0"/>
              <a:t>under</a:t>
            </a:r>
            <a:r>
              <a:rPr spc="-20" dirty="0"/>
              <a:t> </a:t>
            </a:r>
            <a:r>
              <a:rPr dirty="0"/>
              <a:t>computer</a:t>
            </a:r>
            <a:r>
              <a:rPr spc="-65" dirty="0"/>
              <a:t> </a:t>
            </a:r>
            <a:r>
              <a:rPr spc="-10" dirty="0"/>
              <a:t>control </a:t>
            </a:r>
            <a:r>
              <a:rPr dirty="0"/>
              <a:t>before</a:t>
            </a:r>
            <a:r>
              <a:rPr spc="-60" dirty="0"/>
              <a:t> </a:t>
            </a:r>
            <a:r>
              <a:rPr dirty="0"/>
              <a:t>program</a:t>
            </a:r>
            <a:r>
              <a:rPr spc="-50" dirty="0"/>
              <a:t> </a:t>
            </a:r>
            <a:r>
              <a:rPr dirty="0"/>
              <a:t>execution</a:t>
            </a:r>
            <a:r>
              <a:rPr spc="-55" dirty="0"/>
              <a:t> </a:t>
            </a:r>
            <a:r>
              <a:rPr spc="-10" dirty="0"/>
              <a:t>begins.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0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/>
              <a:t>Program-</a:t>
            </a:r>
            <a:r>
              <a:rPr sz="3000" dirty="0"/>
              <a:t>Controlled</a:t>
            </a:r>
            <a:r>
              <a:rPr sz="3000" spc="-65" dirty="0"/>
              <a:t> </a:t>
            </a:r>
            <a:r>
              <a:rPr sz="3000" dirty="0"/>
              <a:t>I/O</a:t>
            </a:r>
            <a:r>
              <a:rPr sz="3000" spc="-60" dirty="0"/>
              <a:t> </a:t>
            </a:r>
            <a:r>
              <a:rPr sz="3000" spc="-10" dirty="0"/>
              <a:t>Example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307340" y="1018159"/>
            <a:ext cx="7991475" cy="4691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3070" marR="161925" indent="-34480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433070" algn="l"/>
              </a:tabLst>
            </a:pPr>
            <a:r>
              <a:rPr sz="1800" spc="-20" dirty="0">
                <a:latin typeface="Microsoft Sans Serif"/>
                <a:cs typeface="Microsoft Sans Serif"/>
              </a:rPr>
              <a:t>Memory-</a:t>
            </a:r>
            <a:r>
              <a:rPr sz="1800" dirty="0">
                <a:latin typeface="Microsoft Sans Serif"/>
                <a:cs typeface="Microsoft Sans Serif"/>
              </a:rPr>
              <a:t>Mapped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I/O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470" dirty="0">
                <a:latin typeface="Microsoft Sans Serif"/>
                <a:cs typeface="Microsoft Sans Serif"/>
              </a:rPr>
              <a:t>–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some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memory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address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values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are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used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refer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to </a:t>
            </a:r>
            <a:r>
              <a:rPr sz="1800" dirty="0">
                <a:latin typeface="Microsoft Sans Serif"/>
                <a:cs typeface="Microsoft Sans Serif"/>
              </a:rPr>
              <a:t>peripheral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device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buffer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registers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such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as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DATAIN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,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DATAOUT.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No </a:t>
            </a:r>
            <a:r>
              <a:rPr sz="1800" dirty="0">
                <a:latin typeface="Microsoft Sans Serif"/>
                <a:cs typeface="Microsoft Sans Serif"/>
              </a:rPr>
              <a:t>special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instructions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are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needed.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Also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device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status</a:t>
            </a:r>
            <a:r>
              <a:rPr sz="1800" spc="-10" dirty="0">
                <a:latin typeface="Microsoft Sans Serif"/>
                <a:cs typeface="Microsoft Sans Serif"/>
              </a:rPr>
              <a:t> registers.</a:t>
            </a:r>
            <a:endParaRPr sz="1800">
              <a:latin typeface="Microsoft Sans Serif"/>
              <a:cs typeface="Microsoft Sans Serif"/>
            </a:endParaRPr>
          </a:p>
          <a:p>
            <a:pPr marL="405765" marR="4991100" indent="27305">
              <a:lnSpc>
                <a:spcPct val="120000"/>
              </a:lnSpc>
              <a:spcBef>
                <a:spcPts val="1730"/>
              </a:spcBef>
            </a:pPr>
            <a:r>
              <a:rPr sz="1800" dirty="0">
                <a:latin typeface="Microsoft Sans Serif"/>
                <a:cs typeface="Microsoft Sans Serif"/>
              </a:rPr>
              <a:t>MoveByte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DATAIN, </a:t>
            </a:r>
            <a:r>
              <a:rPr sz="1800" spc="-25" dirty="0">
                <a:latin typeface="Microsoft Sans Serif"/>
                <a:cs typeface="Microsoft Sans Serif"/>
              </a:rPr>
              <a:t>R1 </a:t>
            </a:r>
            <a:r>
              <a:rPr sz="1800" dirty="0">
                <a:latin typeface="Microsoft Sans Serif"/>
                <a:cs typeface="Microsoft Sans Serif"/>
              </a:rPr>
              <a:t>MoveByte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R1,</a:t>
            </a:r>
            <a:r>
              <a:rPr sz="1800" spc="-10" dirty="0">
                <a:latin typeface="Microsoft Sans Serif"/>
                <a:cs typeface="Microsoft Sans Serif"/>
              </a:rPr>
              <a:t> DATAOUT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9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433070" marR="81280" indent="-344805">
              <a:lnSpc>
                <a:spcPct val="100000"/>
              </a:lnSpc>
              <a:buClr>
                <a:srgbClr val="330066"/>
              </a:buClr>
              <a:buSzPct val="69444"/>
              <a:buFont typeface="Wingdings"/>
              <a:buChar char=""/>
              <a:tabLst>
                <a:tab pos="433070" algn="l"/>
                <a:tab pos="1311275" algn="l"/>
                <a:tab pos="5574665" algn="l"/>
              </a:tabLst>
            </a:pPr>
            <a:r>
              <a:rPr sz="1800" dirty="0">
                <a:latin typeface="Microsoft Sans Serif"/>
                <a:cs typeface="Microsoft Sans Serif"/>
              </a:rPr>
              <a:t>Let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assume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that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INSTATUS</a:t>
            </a:r>
            <a:r>
              <a:rPr sz="1800" spc="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OUTSTATUS</a:t>
            </a:r>
            <a:r>
              <a:rPr sz="1800" dirty="0">
                <a:latin typeface="Microsoft Sans Serif"/>
                <a:cs typeface="Microsoft Sans Serif"/>
              </a:rPr>
              <a:t>	are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status</a:t>
            </a:r>
            <a:r>
              <a:rPr sz="1800" spc="-10" dirty="0">
                <a:latin typeface="Microsoft Sans Serif"/>
                <a:cs typeface="Microsoft Sans Serif"/>
              </a:rPr>
              <a:t> registers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50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bit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b="1" i="1" dirty="0">
                <a:latin typeface="Arial"/>
                <a:cs typeface="Arial"/>
              </a:rPr>
              <a:t>b</a:t>
            </a:r>
            <a:r>
              <a:rPr sz="1800" b="1" i="1" baseline="-20833" dirty="0">
                <a:latin typeface="Arial"/>
                <a:cs typeface="Arial"/>
              </a:rPr>
              <a:t>3</a:t>
            </a:r>
            <a:r>
              <a:rPr sz="1800" b="1" i="1" spc="195" baseline="-20833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in</a:t>
            </a:r>
            <a:r>
              <a:rPr sz="1800" i="1" spc="-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registers</a:t>
            </a:r>
            <a:r>
              <a:rPr sz="1800" i="1" spc="-55" dirty="0"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INSTATUS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OUTSTATUS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corresponds</a:t>
            </a:r>
            <a:r>
              <a:rPr sz="1800" spc="-7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SIN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SOUT,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respectively.</a:t>
            </a:r>
            <a:endParaRPr sz="1800">
              <a:latin typeface="Microsoft Sans Serif"/>
              <a:cs typeface="Microsoft Sans Serif"/>
            </a:endParaRPr>
          </a:p>
          <a:p>
            <a:pPr marR="2767330" algn="r">
              <a:lnSpc>
                <a:spcPct val="100000"/>
              </a:lnSpc>
              <a:spcBef>
                <a:spcPts val="434"/>
              </a:spcBef>
              <a:tabLst>
                <a:tab pos="1828800" algn="l"/>
                <a:tab pos="270573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READWAIT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Testbit</a:t>
            </a:r>
            <a:r>
              <a:rPr sz="1800" dirty="0">
                <a:latin typeface="Microsoft Sans Serif"/>
                <a:cs typeface="Microsoft Sans Serif"/>
              </a:rPr>
              <a:t>	#3,</a:t>
            </a:r>
            <a:r>
              <a:rPr sz="1800" spc="-10" dirty="0">
                <a:latin typeface="Microsoft Sans Serif"/>
                <a:cs typeface="Microsoft Sans Serif"/>
              </a:rPr>
              <a:t> INSTATUS</a:t>
            </a:r>
            <a:endParaRPr sz="1800">
              <a:latin typeface="Microsoft Sans Serif"/>
              <a:cs typeface="Microsoft Sans Serif"/>
            </a:endParaRPr>
          </a:p>
          <a:p>
            <a:pPr marR="2823845" algn="r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Branch=0</a:t>
            </a:r>
            <a:r>
              <a:rPr sz="1800" spc="5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READWAIT</a:t>
            </a:r>
            <a:endParaRPr sz="1800">
              <a:latin typeface="Microsoft Sans Serif"/>
              <a:cs typeface="Microsoft Sans Serif"/>
            </a:endParaRPr>
          </a:p>
          <a:p>
            <a:pPr marR="2749550" algn="r">
              <a:lnSpc>
                <a:spcPct val="100000"/>
              </a:lnSpc>
              <a:tabLst>
                <a:tab pos="114109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MoveByte</a:t>
            </a:r>
            <a:r>
              <a:rPr sz="1800" dirty="0">
                <a:latin typeface="Microsoft Sans Serif"/>
                <a:cs typeface="Microsoft Sans Serif"/>
              </a:rPr>
              <a:t>	DATAIN,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R1</a:t>
            </a:r>
            <a:endParaRPr sz="1800">
              <a:latin typeface="Microsoft Sans Serif"/>
              <a:cs typeface="Microsoft Sans Serif"/>
            </a:endParaRPr>
          </a:p>
          <a:p>
            <a:pPr marL="1003935">
              <a:lnSpc>
                <a:spcPct val="100000"/>
              </a:lnSpc>
              <a:spcBef>
                <a:spcPts val="434"/>
              </a:spcBef>
              <a:tabLst>
                <a:tab pos="2832735" algn="l"/>
                <a:tab pos="3709670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WRITEWAIT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Testbit</a:t>
            </a:r>
            <a:r>
              <a:rPr sz="1800" dirty="0">
                <a:latin typeface="Microsoft Sans Serif"/>
                <a:cs typeface="Microsoft Sans Serif"/>
              </a:rPr>
              <a:t>	#3,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OUTSTATUS</a:t>
            </a:r>
            <a:endParaRPr sz="1800">
              <a:latin typeface="Microsoft Sans Serif"/>
              <a:cs typeface="Microsoft Sans Serif"/>
            </a:endParaRPr>
          </a:p>
          <a:p>
            <a:pPr marL="283337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Branch=0 </a:t>
            </a:r>
            <a:r>
              <a:rPr sz="1800" spc="-10" dirty="0">
                <a:latin typeface="Microsoft Sans Serif"/>
                <a:cs typeface="Microsoft Sans Serif"/>
              </a:rPr>
              <a:t>WRITEWAIT</a:t>
            </a:r>
            <a:endParaRPr sz="1800">
              <a:latin typeface="Microsoft Sans Serif"/>
              <a:cs typeface="Microsoft Sans Serif"/>
            </a:endParaRPr>
          </a:p>
          <a:p>
            <a:pPr marL="2833370">
              <a:lnSpc>
                <a:spcPct val="100000"/>
              </a:lnSpc>
              <a:spcBef>
                <a:spcPts val="5"/>
              </a:spcBef>
              <a:tabLst>
                <a:tab pos="397446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MoveByte</a:t>
            </a:r>
            <a:r>
              <a:rPr sz="1800" dirty="0">
                <a:latin typeface="Microsoft Sans Serif"/>
                <a:cs typeface="Microsoft Sans Serif"/>
              </a:rPr>
              <a:t>	R1,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DATAOUT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2444" y="115315"/>
            <a:ext cx="15925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0" dirty="0">
                <a:solidFill>
                  <a:srgbClr val="330066"/>
                </a:solidFill>
                <a:latin typeface="Arial"/>
                <a:cs typeface="Arial"/>
              </a:rPr>
              <a:t>Example</a:t>
            </a:r>
            <a:endParaRPr sz="30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8721" y="1635251"/>
            <a:ext cx="7532124" cy="467563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3540" y="789559"/>
            <a:ext cx="81495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Program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read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line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characters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typed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at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keyboard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send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them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out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a </a:t>
            </a:r>
            <a:r>
              <a:rPr sz="1800" dirty="0">
                <a:latin typeface="Microsoft Sans Serif"/>
                <a:cs typeface="Microsoft Sans Serif"/>
              </a:rPr>
              <a:t>display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device.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program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finishes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when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 carriage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return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character,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CR,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is </a:t>
            </a:r>
            <a:r>
              <a:rPr sz="1800" dirty="0">
                <a:latin typeface="Microsoft Sans Serif"/>
                <a:cs typeface="Microsoft Sans Serif"/>
              </a:rPr>
              <a:t>read,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stored,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sent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display.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3526" y="1917903"/>
            <a:ext cx="471678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dirty="0"/>
              <a:t>Stacks</a:t>
            </a:r>
            <a:r>
              <a:rPr sz="4000" spc="-35" dirty="0"/>
              <a:t> </a:t>
            </a:r>
            <a:r>
              <a:rPr sz="4000" dirty="0"/>
              <a:t>and</a:t>
            </a:r>
            <a:r>
              <a:rPr sz="4000" spc="-35" dirty="0"/>
              <a:t> </a:t>
            </a:r>
            <a:r>
              <a:rPr sz="4000" spc="-10" dirty="0"/>
              <a:t>Queues</a:t>
            </a:r>
            <a:endParaRPr sz="400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" y="120900"/>
            <a:ext cx="4288155" cy="1944370"/>
          </a:xfrm>
          <a:prstGeom prst="rect">
            <a:avLst/>
          </a:prstGeom>
        </p:spPr>
        <p:txBody>
          <a:bodyPr vert="horz" wrap="square" lIns="0" tIns="202565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595"/>
              </a:spcBef>
            </a:pPr>
            <a:r>
              <a:rPr sz="3500" dirty="0"/>
              <a:t>Stack</a:t>
            </a:r>
            <a:r>
              <a:rPr sz="3500" spc="-15" dirty="0"/>
              <a:t> </a:t>
            </a:r>
            <a:r>
              <a:rPr sz="3500" spc="-10" dirty="0"/>
              <a:t>Organization</a:t>
            </a:r>
            <a:endParaRPr sz="3500"/>
          </a:p>
          <a:p>
            <a:pPr marL="12700" marR="125730">
              <a:lnSpc>
                <a:spcPct val="100000"/>
              </a:lnSpc>
              <a:spcBef>
                <a:spcPts val="770"/>
              </a:spcBef>
            </a:pPr>
            <a:r>
              <a:rPr sz="18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A</a:t>
            </a:r>
            <a:r>
              <a:rPr sz="1800" b="0" spc="-6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800" b="0" i="1" dirty="0">
                <a:solidFill>
                  <a:srgbClr val="000000"/>
                </a:solidFill>
                <a:latin typeface="Arial"/>
                <a:cs typeface="Arial"/>
              </a:rPr>
              <a:t>stack</a:t>
            </a:r>
            <a:r>
              <a:rPr sz="1800" b="0" i="1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i="1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1800" b="0" i="1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i="1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800" b="0" i="1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i="1" dirty="0">
                <a:solidFill>
                  <a:srgbClr val="000000"/>
                </a:solidFill>
                <a:latin typeface="Arial"/>
                <a:cs typeface="Arial"/>
              </a:rPr>
              <a:t>list</a:t>
            </a:r>
            <a:r>
              <a:rPr sz="1800" b="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i="1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1800" b="0" i="1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i="1" dirty="0">
                <a:solidFill>
                  <a:srgbClr val="000000"/>
                </a:solidFill>
                <a:latin typeface="Arial"/>
                <a:cs typeface="Arial"/>
              </a:rPr>
              <a:t>data</a:t>
            </a:r>
            <a:r>
              <a:rPr sz="1800" b="0" i="1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i="1" dirty="0">
                <a:solidFill>
                  <a:srgbClr val="000000"/>
                </a:solidFill>
                <a:latin typeface="Arial"/>
                <a:cs typeface="Arial"/>
              </a:rPr>
              <a:t>elements,</a:t>
            </a:r>
            <a:r>
              <a:rPr sz="1800" b="0" i="1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i="1" spc="-10" dirty="0">
                <a:solidFill>
                  <a:srgbClr val="000000"/>
                </a:solidFill>
                <a:latin typeface="Arial"/>
                <a:cs typeface="Arial"/>
              </a:rPr>
              <a:t>usually </a:t>
            </a:r>
            <a:r>
              <a:rPr sz="1800" b="0" i="1" dirty="0">
                <a:solidFill>
                  <a:srgbClr val="000000"/>
                </a:solidFill>
                <a:latin typeface="Arial"/>
                <a:cs typeface="Arial"/>
              </a:rPr>
              <a:t>words or</a:t>
            </a:r>
            <a:r>
              <a:rPr sz="1800" b="0" i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i="1" dirty="0">
                <a:solidFill>
                  <a:srgbClr val="000000"/>
                </a:solidFill>
                <a:latin typeface="Arial"/>
                <a:cs typeface="Arial"/>
              </a:rPr>
              <a:t>bytes,</a:t>
            </a:r>
            <a:r>
              <a:rPr sz="1800" b="0" i="1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i="1" dirty="0">
                <a:solidFill>
                  <a:srgbClr val="000000"/>
                </a:solidFill>
                <a:latin typeface="Arial"/>
                <a:cs typeface="Arial"/>
              </a:rPr>
              <a:t>with</a:t>
            </a:r>
            <a:r>
              <a:rPr sz="1800" b="0" i="1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the</a:t>
            </a:r>
            <a:r>
              <a:rPr sz="1800" b="0" spc="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8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accessing </a:t>
            </a:r>
            <a:r>
              <a:rPr sz="18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restriction</a:t>
            </a:r>
            <a:r>
              <a:rPr sz="1800" b="0" spc="-3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8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that</a:t>
            </a:r>
            <a:r>
              <a:rPr sz="1800" b="0" spc="1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8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elements</a:t>
            </a:r>
            <a:r>
              <a:rPr sz="18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8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can</a:t>
            </a:r>
            <a:r>
              <a:rPr sz="18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8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be</a:t>
            </a:r>
            <a:r>
              <a:rPr sz="1800" b="0" spc="3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8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added</a:t>
            </a:r>
            <a:r>
              <a:rPr sz="18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8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or </a:t>
            </a:r>
            <a:r>
              <a:rPr sz="18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removed</a:t>
            </a:r>
            <a:r>
              <a:rPr sz="1800" b="0" spc="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8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at</a:t>
            </a:r>
            <a:r>
              <a:rPr sz="1800" b="0" spc="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8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one</a:t>
            </a:r>
            <a:r>
              <a:rPr sz="1800" b="0" spc="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8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end</a:t>
            </a:r>
            <a:r>
              <a:rPr sz="1800" b="0" spc="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8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of</a:t>
            </a:r>
            <a:r>
              <a:rPr sz="1800" b="0" spc="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8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the</a:t>
            </a:r>
            <a:r>
              <a:rPr sz="1800" b="0" spc="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8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list</a:t>
            </a:r>
            <a:r>
              <a:rPr sz="1800" b="0" spc="-1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8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only.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7340" y="2314194"/>
            <a:ext cx="4331970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8105">
              <a:lnSpc>
                <a:spcPct val="100000"/>
              </a:lnSpc>
              <a:spcBef>
                <a:spcPts val="100"/>
              </a:spcBef>
              <a:tabLst>
                <a:tab pos="1536700" algn="l"/>
              </a:tabLst>
            </a:pPr>
            <a:r>
              <a:rPr sz="1800" dirty="0">
                <a:latin typeface="Microsoft Sans Serif"/>
                <a:cs typeface="Microsoft Sans Serif"/>
              </a:rPr>
              <a:t>Use of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stack-</a:t>
            </a:r>
            <a:r>
              <a:rPr sz="1800" dirty="0">
                <a:latin typeface="Microsoft Sans Serif"/>
                <a:cs typeface="Microsoft Sans Serif"/>
              </a:rPr>
              <a:t>	to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organize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control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and </a:t>
            </a:r>
            <a:r>
              <a:rPr sz="1800" dirty="0">
                <a:latin typeface="Microsoft Sans Serif"/>
                <a:cs typeface="Microsoft Sans Serif"/>
              </a:rPr>
              <a:t>information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linkage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between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main </a:t>
            </a:r>
            <a:r>
              <a:rPr sz="1800" dirty="0">
                <a:latin typeface="Microsoft Sans Serif"/>
                <a:cs typeface="Microsoft Sans Serif"/>
              </a:rPr>
              <a:t>program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subroutine.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Microsoft Sans Serif"/>
                <a:cs typeface="Microsoft Sans Serif"/>
              </a:rPr>
              <a:t>LIFO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PUSH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&amp;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POP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Stack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Pointer: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9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processor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register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used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keep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track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address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the</a:t>
            </a:r>
            <a:r>
              <a:rPr sz="1800" spc="50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element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stack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that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at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top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at </a:t>
            </a:r>
            <a:r>
              <a:rPr sz="1800" dirty="0">
                <a:latin typeface="Microsoft Sans Serif"/>
                <a:cs typeface="Microsoft Sans Serif"/>
              </a:rPr>
              <a:t>any given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time.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This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register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called</a:t>
            </a:r>
            <a:r>
              <a:rPr sz="1800" spc="-25" dirty="0">
                <a:latin typeface="Microsoft Sans Serif"/>
                <a:cs typeface="Microsoft Sans Serif"/>
              </a:rPr>
              <a:t> the </a:t>
            </a:r>
            <a:r>
              <a:rPr sz="1800" i="1" dirty="0">
                <a:latin typeface="Arial"/>
                <a:cs typeface="Arial"/>
              </a:rPr>
              <a:t>stack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pointer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(SP).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95102" y="988335"/>
            <a:ext cx="4390040" cy="4231931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190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Stack</a:t>
            </a:r>
            <a:r>
              <a:rPr sz="3500" spc="-15" dirty="0"/>
              <a:t> </a:t>
            </a:r>
            <a:r>
              <a:rPr sz="3500" spc="-10" dirty="0"/>
              <a:t>Organization</a:t>
            </a:r>
            <a:endParaRPr sz="3500"/>
          </a:p>
        </p:txBody>
      </p:sp>
      <p:sp>
        <p:nvSpPr>
          <p:cNvPr id="3" name="object 3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3540" y="941958"/>
            <a:ext cx="4945380" cy="49034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push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operation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implemented</a:t>
            </a:r>
            <a:r>
              <a:rPr sz="2000" spc="-25" dirty="0">
                <a:latin typeface="Microsoft Sans Serif"/>
                <a:cs typeface="Microsoft Sans Serif"/>
              </a:rPr>
              <a:t> as</a:t>
            </a:r>
            <a:endParaRPr sz="2000">
              <a:latin typeface="Microsoft Sans Serif"/>
              <a:cs typeface="Microsoft Sans Serif"/>
            </a:endParaRPr>
          </a:p>
          <a:p>
            <a:pPr marL="927735">
              <a:lnSpc>
                <a:spcPct val="100000"/>
              </a:lnSpc>
              <a:tabLst>
                <a:tab pos="2012314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Subtract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20" dirty="0">
                <a:latin typeface="Microsoft Sans Serif"/>
                <a:cs typeface="Microsoft Sans Serif"/>
              </a:rPr>
              <a:t>#4,SP</a:t>
            </a:r>
            <a:endParaRPr sz="2000">
              <a:latin typeface="Microsoft Sans Serif"/>
              <a:cs typeface="Microsoft Sans Serif"/>
            </a:endParaRPr>
          </a:p>
          <a:p>
            <a:pPr marL="927735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Move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NEWITEM,(SP)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pop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operation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implemented</a:t>
            </a:r>
            <a:r>
              <a:rPr sz="2000" spc="-25" dirty="0">
                <a:latin typeface="Microsoft Sans Serif"/>
                <a:cs typeface="Microsoft Sans Serif"/>
              </a:rPr>
              <a:t> as</a:t>
            </a:r>
            <a:endParaRPr sz="2000">
              <a:latin typeface="Microsoft Sans Serif"/>
              <a:cs typeface="Microsoft Sans Serif"/>
            </a:endParaRPr>
          </a:p>
          <a:p>
            <a:pPr marL="927735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Move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(SP),ITEM</a:t>
            </a:r>
            <a:endParaRPr sz="2000">
              <a:latin typeface="Microsoft Sans Serif"/>
              <a:cs typeface="Microsoft Sans Serif"/>
            </a:endParaRPr>
          </a:p>
          <a:p>
            <a:pPr marL="927735">
              <a:lnSpc>
                <a:spcPct val="100000"/>
              </a:lnSpc>
              <a:spcBef>
                <a:spcPts val="5"/>
              </a:spcBef>
              <a:tabLst>
                <a:tab pos="158877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Add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20" dirty="0">
                <a:latin typeface="Microsoft Sans Serif"/>
                <a:cs typeface="Microsoft Sans Serif"/>
              </a:rPr>
              <a:t>#4,SP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If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processor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the</a:t>
            </a:r>
            <a:r>
              <a:rPr sz="2000" spc="-1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Autoincrement </a:t>
            </a:r>
            <a:r>
              <a:rPr sz="2000" spc="-25" dirty="0">
                <a:latin typeface="Microsoft Sans Serif"/>
                <a:cs typeface="Microsoft Sans Serif"/>
              </a:rPr>
              <a:t>and </a:t>
            </a:r>
            <a:r>
              <a:rPr sz="2000" dirty="0">
                <a:latin typeface="Microsoft Sans Serif"/>
                <a:cs typeface="Microsoft Sans Serif"/>
              </a:rPr>
              <a:t>Autodecrement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addressing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modes,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then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</a:t>
            </a:r>
            <a:r>
              <a:rPr sz="2000" dirty="0">
                <a:latin typeface="Microsoft Sans Serif"/>
                <a:cs typeface="Microsoft Sans Serif"/>
              </a:rPr>
              <a:t>push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operation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performed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by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</a:t>
            </a:r>
            <a:r>
              <a:rPr sz="2000" dirty="0">
                <a:latin typeface="Microsoft Sans Serif"/>
                <a:cs typeface="Microsoft Sans Serif"/>
              </a:rPr>
              <a:t>single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instruction</a:t>
            </a:r>
            <a:endParaRPr sz="2000">
              <a:latin typeface="Microsoft Sans Serif"/>
              <a:cs typeface="Microsoft Sans Serif"/>
            </a:endParaRPr>
          </a:p>
          <a:p>
            <a:pPr marL="92773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Microsoft Sans Serif"/>
                <a:cs typeface="Microsoft Sans Serif"/>
              </a:rPr>
              <a:t>Move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NEWITEM,−(SP)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pop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operation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performed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by</a:t>
            </a:r>
            <a:endParaRPr sz="2000">
              <a:latin typeface="Microsoft Sans Serif"/>
              <a:cs typeface="Microsoft Sans Serif"/>
            </a:endParaRPr>
          </a:p>
          <a:p>
            <a:pPr marL="927735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Move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(SP)+,ITEM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810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Stack</a:t>
            </a:r>
            <a:r>
              <a:rPr sz="3500" spc="-15" dirty="0"/>
              <a:t> </a:t>
            </a:r>
            <a:r>
              <a:rPr sz="3500" spc="-10" dirty="0"/>
              <a:t>Organization</a:t>
            </a:r>
            <a:endParaRPr sz="3500"/>
          </a:p>
        </p:txBody>
      </p:sp>
      <p:sp>
        <p:nvSpPr>
          <p:cNvPr id="3" name="object 3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838200"/>
            <a:ext cx="7467600" cy="5492496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71600"/>
            <a:ext cx="9058006" cy="365256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6244" y="389585"/>
            <a:ext cx="669290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Checking</a:t>
            </a:r>
            <a:r>
              <a:rPr sz="3000" spc="-65" dirty="0"/>
              <a:t> </a:t>
            </a:r>
            <a:r>
              <a:rPr sz="3000" dirty="0"/>
              <a:t>for</a:t>
            </a:r>
            <a:r>
              <a:rPr sz="3000" spc="-15" dirty="0"/>
              <a:t> </a:t>
            </a:r>
            <a:r>
              <a:rPr sz="3000" dirty="0"/>
              <a:t>empty</a:t>
            </a:r>
            <a:r>
              <a:rPr sz="3000" spc="-30" dirty="0"/>
              <a:t> </a:t>
            </a:r>
            <a:r>
              <a:rPr sz="3000" dirty="0"/>
              <a:t>and</a:t>
            </a:r>
            <a:r>
              <a:rPr sz="3000" spc="-35" dirty="0"/>
              <a:t> </a:t>
            </a:r>
            <a:r>
              <a:rPr sz="3000" dirty="0"/>
              <a:t>full</a:t>
            </a:r>
            <a:r>
              <a:rPr sz="3000" spc="-20" dirty="0"/>
              <a:t> </a:t>
            </a:r>
            <a:r>
              <a:rPr sz="3000" dirty="0"/>
              <a:t>errors</a:t>
            </a:r>
            <a:r>
              <a:rPr sz="3000" spc="-75" dirty="0"/>
              <a:t> </a:t>
            </a:r>
            <a:r>
              <a:rPr sz="3000" spc="-25" dirty="0"/>
              <a:t>in </a:t>
            </a:r>
            <a:r>
              <a:rPr sz="3000" dirty="0"/>
              <a:t>pop</a:t>
            </a:r>
            <a:r>
              <a:rPr sz="3000" spc="-25" dirty="0"/>
              <a:t> </a:t>
            </a:r>
            <a:r>
              <a:rPr sz="3000" dirty="0"/>
              <a:t>and</a:t>
            </a:r>
            <a:r>
              <a:rPr sz="3000" spc="-70" dirty="0"/>
              <a:t> </a:t>
            </a:r>
            <a:r>
              <a:rPr sz="3000" dirty="0"/>
              <a:t>push</a:t>
            </a:r>
            <a:r>
              <a:rPr sz="3000" spc="-45" dirty="0"/>
              <a:t> </a:t>
            </a:r>
            <a:r>
              <a:rPr sz="3000" spc="-10" dirty="0"/>
              <a:t>operations</a:t>
            </a:r>
            <a:endParaRPr sz="300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465785"/>
            <a:ext cx="669290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Checking</a:t>
            </a:r>
            <a:r>
              <a:rPr sz="3000" spc="-65" dirty="0"/>
              <a:t> </a:t>
            </a:r>
            <a:r>
              <a:rPr sz="3000" dirty="0"/>
              <a:t>for</a:t>
            </a:r>
            <a:r>
              <a:rPr sz="3000" spc="-15" dirty="0"/>
              <a:t> </a:t>
            </a:r>
            <a:r>
              <a:rPr sz="3000" dirty="0"/>
              <a:t>empty</a:t>
            </a:r>
            <a:r>
              <a:rPr sz="3000" spc="-30" dirty="0"/>
              <a:t> </a:t>
            </a:r>
            <a:r>
              <a:rPr sz="3000" dirty="0"/>
              <a:t>and</a:t>
            </a:r>
            <a:r>
              <a:rPr sz="3000" spc="-35" dirty="0"/>
              <a:t> </a:t>
            </a:r>
            <a:r>
              <a:rPr sz="3000" dirty="0"/>
              <a:t>full</a:t>
            </a:r>
            <a:r>
              <a:rPr sz="3000" spc="-20" dirty="0"/>
              <a:t> </a:t>
            </a:r>
            <a:r>
              <a:rPr sz="3000" dirty="0"/>
              <a:t>errors</a:t>
            </a:r>
            <a:r>
              <a:rPr sz="3000" spc="-75" dirty="0"/>
              <a:t> </a:t>
            </a:r>
            <a:r>
              <a:rPr sz="3000" spc="-25" dirty="0"/>
              <a:t>in </a:t>
            </a:r>
            <a:r>
              <a:rPr sz="3000" dirty="0"/>
              <a:t>pop</a:t>
            </a:r>
            <a:r>
              <a:rPr sz="3000" spc="-25" dirty="0"/>
              <a:t> </a:t>
            </a:r>
            <a:r>
              <a:rPr sz="3000" dirty="0"/>
              <a:t>and</a:t>
            </a:r>
            <a:r>
              <a:rPr sz="3000" spc="-70" dirty="0"/>
              <a:t> </a:t>
            </a:r>
            <a:r>
              <a:rPr sz="3000" dirty="0"/>
              <a:t>push</a:t>
            </a:r>
            <a:r>
              <a:rPr sz="3000" spc="-45" dirty="0"/>
              <a:t> </a:t>
            </a:r>
            <a:r>
              <a:rPr sz="3000" spc="-10" dirty="0"/>
              <a:t>operations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1447800"/>
            <a:ext cx="7985494" cy="3534276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386537"/>
            <a:ext cx="1656714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spc="-10" dirty="0"/>
              <a:t>Queues</a:t>
            </a:r>
            <a:endParaRPr sz="3500"/>
          </a:p>
        </p:txBody>
      </p:sp>
      <p:sp>
        <p:nvSpPr>
          <p:cNvPr id="3" name="object 3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8644" y="1094358"/>
            <a:ext cx="7369809" cy="18542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latin typeface="Microsoft Sans Serif"/>
                <a:cs typeface="Microsoft Sans Serif"/>
              </a:rPr>
              <a:t>Queue: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structure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similar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stack.</a:t>
            </a:r>
            <a:r>
              <a:rPr sz="2000" spc="-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stored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and </a:t>
            </a:r>
            <a:r>
              <a:rPr sz="2000" dirty="0">
                <a:latin typeface="Microsoft Sans Serif"/>
                <a:cs typeface="Microsoft Sans Serif"/>
              </a:rPr>
              <a:t>retrieved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from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queue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 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first-</a:t>
            </a:r>
            <a:r>
              <a:rPr sz="2000" spc="50" dirty="0">
                <a:latin typeface="Microsoft Sans Serif"/>
                <a:cs typeface="Microsoft Sans Serif"/>
              </a:rPr>
              <a:t>in–first-</a:t>
            </a:r>
            <a:r>
              <a:rPr sz="2000" dirty="0">
                <a:latin typeface="Microsoft Sans Serif"/>
                <a:cs typeface="Microsoft Sans Serif"/>
              </a:rPr>
              <a:t>out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(FIFO)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basis.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Addition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Deletion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Microsoft Sans Serif"/>
                <a:cs typeface="Microsoft Sans Serif"/>
              </a:rPr>
              <a:t>Difference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between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stack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queue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54782" y="389585"/>
            <a:ext cx="224599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/>
              <a:t>Subroutines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78739" y="865759"/>
            <a:ext cx="4798695" cy="5459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425450" indent="-34480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b="1" dirty="0">
                <a:latin typeface="Arial"/>
                <a:cs typeface="Arial"/>
              </a:rPr>
              <a:t>Subroutine: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It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also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called</a:t>
            </a:r>
            <a:r>
              <a:rPr sz="1800" spc="50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procedure,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method, function,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or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routine.</a:t>
            </a:r>
            <a:endParaRPr sz="1800">
              <a:latin typeface="Microsoft Sans Serif"/>
              <a:cs typeface="Microsoft Sans Serif"/>
            </a:endParaRPr>
          </a:p>
          <a:p>
            <a:pPr marL="356870" marR="508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It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sequence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program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instructions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that </a:t>
            </a:r>
            <a:r>
              <a:rPr sz="1800" dirty="0">
                <a:latin typeface="Microsoft Sans Serif"/>
                <a:cs typeface="Microsoft Sans Serif"/>
              </a:rPr>
              <a:t>perform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specific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task.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It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packaged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a </a:t>
            </a:r>
            <a:r>
              <a:rPr sz="1800" dirty="0">
                <a:latin typeface="Microsoft Sans Serif"/>
                <a:cs typeface="Microsoft Sans Serif"/>
              </a:rPr>
              <a:t>unit and this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unit can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then be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used </a:t>
            </a:r>
            <a:r>
              <a:rPr sz="1800" spc="-25" dirty="0">
                <a:latin typeface="Microsoft Sans Serif"/>
                <a:cs typeface="Microsoft Sans Serif"/>
              </a:rPr>
              <a:t>in </a:t>
            </a:r>
            <a:r>
              <a:rPr sz="1800" dirty="0">
                <a:latin typeface="Microsoft Sans Serif"/>
                <a:cs typeface="Microsoft Sans Serif"/>
              </a:rPr>
              <a:t>programs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wherever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that particular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task </a:t>
            </a:r>
            <a:r>
              <a:rPr sz="1800" dirty="0">
                <a:latin typeface="Microsoft Sans Serif"/>
                <a:cs typeface="Microsoft Sans Serif"/>
              </a:rPr>
              <a:t>should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 </a:t>
            </a:r>
            <a:r>
              <a:rPr sz="1800" spc="-10" dirty="0">
                <a:latin typeface="Microsoft Sans Serif"/>
                <a:cs typeface="Microsoft Sans Serif"/>
              </a:rPr>
              <a:t>performed.</a:t>
            </a:r>
            <a:endParaRPr sz="1800">
              <a:latin typeface="Microsoft Sans Serif"/>
              <a:cs typeface="Microsoft Sans Serif"/>
            </a:endParaRPr>
          </a:p>
          <a:p>
            <a:pPr marL="356870" marR="156210" indent="-344805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dirty="0">
                <a:latin typeface="Microsoft Sans Serif"/>
                <a:cs typeface="Microsoft Sans Serif"/>
              </a:rPr>
              <a:t>Only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one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copy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instructions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that </a:t>
            </a:r>
            <a:r>
              <a:rPr sz="1800" dirty="0">
                <a:latin typeface="Microsoft Sans Serif"/>
                <a:cs typeface="Microsoft Sans Serif"/>
              </a:rPr>
              <a:t>constitute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subroutine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are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placed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the </a:t>
            </a:r>
            <a:r>
              <a:rPr sz="1800" dirty="0">
                <a:latin typeface="Microsoft Sans Serif"/>
                <a:cs typeface="Microsoft Sans Serif"/>
              </a:rPr>
              <a:t>memory.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Any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program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that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requires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of </a:t>
            </a:r>
            <a:r>
              <a:rPr sz="1800" dirty="0">
                <a:latin typeface="Microsoft Sans Serif"/>
                <a:cs typeface="Microsoft Sans Serif"/>
              </a:rPr>
              <a:t>subroutine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simply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branches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its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starting location.</a:t>
            </a:r>
            <a:endParaRPr sz="18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4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dirty="0">
                <a:latin typeface="Microsoft Sans Serif"/>
                <a:cs typeface="Microsoft Sans Serif"/>
              </a:rPr>
              <a:t>Content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PC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saved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by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Call</a:t>
            </a:r>
            <a:endParaRPr sz="18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instruction</a:t>
            </a:r>
            <a:endParaRPr sz="1800">
              <a:latin typeface="Microsoft Sans Serif"/>
              <a:cs typeface="Microsoft Sans Serif"/>
            </a:endParaRPr>
          </a:p>
          <a:p>
            <a:pPr marL="356870" marR="462915" indent="-344805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possibility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call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return </a:t>
            </a:r>
            <a:r>
              <a:rPr sz="1800" spc="-20" dirty="0">
                <a:latin typeface="Microsoft Sans Serif"/>
                <a:cs typeface="Microsoft Sans Serif"/>
              </a:rPr>
              <a:t>from </a:t>
            </a:r>
            <a:r>
              <a:rPr sz="1800" dirty="0">
                <a:latin typeface="Microsoft Sans Serif"/>
                <a:cs typeface="Microsoft Sans Serif"/>
              </a:rPr>
              <a:t>subroutines</a:t>
            </a:r>
            <a:r>
              <a:rPr sz="1800" spc="-7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 referred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as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i="1" spc="-10" dirty="0">
                <a:latin typeface="Arial"/>
                <a:cs typeface="Arial"/>
              </a:rPr>
              <a:t>subroutine linkage.</a:t>
            </a:r>
            <a:endParaRPr sz="18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Register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used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store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return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address</a:t>
            </a:r>
            <a:endParaRPr sz="18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called</a:t>
            </a:r>
            <a:r>
              <a:rPr sz="1800" spc="495" dirty="0">
                <a:latin typeface="Microsoft Sans Serif"/>
                <a:cs typeface="Microsoft Sans Serif"/>
              </a:rPr>
              <a:t> </a:t>
            </a:r>
            <a:r>
              <a:rPr sz="1800" i="1" dirty="0">
                <a:latin typeface="Arial"/>
                <a:cs typeface="Arial"/>
              </a:rPr>
              <a:t>Iink</a:t>
            </a:r>
            <a:r>
              <a:rPr sz="1800" i="1" spc="-4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register.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04595" y="1534390"/>
            <a:ext cx="3897811" cy="2415886"/>
          </a:xfrm>
          <a:prstGeom prst="rect">
            <a:avLst/>
          </a:prstGeom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Subroutine</a:t>
            </a:r>
            <a:r>
              <a:rPr sz="3000" spc="-40" dirty="0"/>
              <a:t> </a:t>
            </a:r>
            <a:r>
              <a:rPr sz="3000" dirty="0"/>
              <a:t>linkage</a:t>
            </a:r>
            <a:r>
              <a:rPr sz="3000" spc="-75" dirty="0"/>
              <a:t> </a:t>
            </a:r>
            <a:r>
              <a:rPr sz="3000" dirty="0"/>
              <a:t>using</a:t>
            </a:r>
            <a:r>
              <a:rPr sz="3000" spc="-60" dirty="0"/>
              <a:t> </a:t>
            </a:r>
            <a:r>
              <a:rPr sz="3000" dirty="0"/>
              <a:t>a</a:t>
            </a:r>
            <a:r>
              <a:rPr sz="3000" spc="-75" dirty="0"/>
              <a:t> </a:t>
            </a:r>
            <a:r>
              <a:rPr sz="3000" dirty="0"/>
              <a:t>link</a:t>
            </a:r>
            <a:r>
              <a:rPr sz="3000" spc="-75" dirty="0"/>
              <a:t> </a:t>
            </a:r>
            <a:r>
              <a:rPr sz="3000" spc="-10" dirty="0"/>
              <a:t>register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6140" y="1075607"/>
            <a:ext cx="5578928" cy="237171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3540" y="3783139"/>
            <a:ext cx="6130290" cy="2002789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1800" dirty="0">
                <a:latin typeface="Microsoft Sans Serif"/>
                <a:cs typeface="Microsoft Sans Serif"/>
              </a:rPr>
              <a:t>Call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instruction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performs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-10" dirty="0">
                <a:latin typeface="Microsoft Sans Serif"/>
                <a:cs typeface="Microsoft Sans Serif"/>
              </a:rPr>
              <a:t> following-</a:t>
            </a:r>
            <a:endParaRPr sz="180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"/>
              <a:tabLst>
                <a:tab pos="469900" algn="l"/>
              </a:tabLst>
            </a:pPr>
            <a:r>
              <a:rPr sz="1800" i="1" dirty="0">
                <a:latin typeface="Arial"/>
                <a:cs typeface="Arial"/>
              </a:rPr>
              <a:t>Store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the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contents</a:t>
            </a:r>
            <a:r>
              <a:rPr sz="1800" i="1" spc="-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of</a:t>
            </a:r>
            <a:r>
              <a:rPr sz="1800" i="1" spc="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the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PC</a:t>
            </a:r>
            <a:r>
              <a:rPr sz="1800" i="1" spc="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in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the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link</a:t>
            </a:r>
            <a:r>
              <a:rPr sz="1800" i="1" spc="-2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register</a:t>
            </a:r>
            <a:endParaRPr sz="18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"/>
              <a:tabLst>
                <a:tab pos="469900" algn="l"/>
              </a:tabLst>
            </a:pPr>
            <a:r>
              <a:rPr sz="1800" i="1" dirty="0">
                <a:latin typeface="Arial"/>
                <a:cs typeface="Arial"/>
              </a:rPr>
              <a:t>Branch</a:t>
            </a:r>
            <a:r>
              <a:rPr sz="1800" i="1" spc="-4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to</a:t>
            </a:r>
            <a:r>
              <a:rPr sz="1800" i="1" spc="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the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target</a:t>
            </a:r>
            <a:r>
              <a:rPr sz="1800" i="1" spc="-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address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specified</a:t>
            </a:r>
            <a:r>
              <a:rPr sz="1800" i="1" spc="-6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by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the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instruction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5"/>
              </a:spcBef>
              <a:buClr>
                <a:srgbClr val="330066"/>
              </a:buClr>
              <a:buFont typeface="Wingdings"/>
              <a:buChar char=""/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Return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instruction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performs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following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operation</a:t>
            </a:r>
            <a:endParaRPr sz="180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"/>
              <a:tabLst>
                <a:tab pos="469900" algn="l"/>
              </a:tabLst>
            </a:pPr>
            <a:r>
              <a:rPr sz="1800" i="1" dirty="0">
                <a:latin typeface="Arial"/>
                <a:cs typeface="Arial"/>
              </a:rPr>
              <a:t>Branch</a:t>
            </a:r>
            <a:r>
              <a:rPr sz="1800" i="1" spc="-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to</a:t>
            </a:r>
            <a:r>
              <a:rPr sz="1800" i="1" spc="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the</a:t>
            </a:r>
            <a:r>
              <a:rPr sz="1800" i="1" spc="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address</a:t>
            </a:r>
            <a:r>
              <a:rPr sz="1800" i="1" spc="-4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contained</a:t>
            </a:r>
            <a:r>
              <a:rPr sz="1800" i="1" spc="-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in the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link</a:t>
            </a:r>
            <a:r>
              <a:rPr sz="1800" i="1" spc="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register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4133" y="1820129"/>
            <a:ext cx="3406581" cy="20445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6244" y="618871"/>
            <a:ext cx="71659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Subroutine</a:t>
            </a:r>
            <a:r>
              <a:rPr sz="3000" spc="-35" dirty="0"/>
              <a:t> </a:t>
            </a:r>
            <a:r>
              <a:rPr sz="3000" dirty="0"/>
              <a:t>linkage</a:t>
            </a:r>
            <a:r>
              <a:rPr sz="3000" spc="-75" dirty="0"/>
              <a:t> </a:t>
            </a:r>
            <a:r>
              <a:rPr sz="3000" dirty="0"/>
              <a:t>using</a:t>
            </a:r>
            <a:r>
              <a:rPr sz="3000" spc="-50" dirty="0"/>
              <a:t> </a:t>
            </a:r>
            <a:r>
              <a:rPr sz="3000" dirty="0"/>
              <a:t>a</a:t>
            </a:r>
            <a:r>
              <a:rPr sz="3000" spc="-75" dirty="0"/>
              <a:t> </a:t>
            </a:r>
            <a:r>
              <a:rPr sz="3000" dirty="0"/>
              <a:t>link</a:t>
            </a:r>
            <a:r>
              <a:rPr sz="3000" spc="-75" dirty="0"/>
              <a:t> </a:t>
            </a:r>
            <a:r>
              <a:rPr sz="3000" spc="-10" dirty="0"/>
              <a:t>register</a:t>
            </a:r>
            <a:endParaRPr sz="30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2893" y="1696686"/>
            <a:ext cx="4686300" cy="2691987"/>
          </a:xfrm>
          <a:prstGeom prst="rect">
            <a:avLst/>
          </a:prstGeo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140" y="465785"/>
            <a:ext cx="873823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Subroutine</a:t>
            </a:r>
            <a:r>
              <a:rPr sz="3000" spc="-5" dirty="0"/>
              <a:t> </a:t>
            </a:r>
            <a:r>
              <a:rPr sz="3000" dirty="0"/>
              <a:t>nesting</a:t>
            </a:r>
            <a:r>
              <a:rPr sz="3000" spc="-45" dirty="0"/>
              <a:t> </a:t>
            </a:r>
            <a:r>
              <a:rPr sz="3000" dirty="0"/>
              <a:t>and</a:t>
            </a:r>
            <a:r>
              <a:rPr sz="3000" spc="-45" dirty="0"/>
              <a:t> </a:t>
            </a:r>
            <a:r>
              <a:rPr sz="3000" dirty="0"/>
              <a:t>the</a:t>
            </a:r>
            <a:r>
              <a:rPr sz="3000" spc="-25" dirty="0"/>
              <a:t> </a:t>
            </a:r>
            <a:r>
              <a:rPr sz="3000" dirty="0"/>
              <a:t>processor</a:t>
            </a:r>
            <a:r>
              <a:rPr sz="3000" spc="-90" dirty="0"/>
              <a:t> </a:t>
            </a:r>
            <a:r>
              <a:rPr sz="3000" dirty="0"/>
              <a:t>call</a:t>
            </a:r>
            <a:r>
              <a:rPr sz="3000" spc="-65" dirty="0"/>
              <a:t> </a:t>
            </a:r>
            <a:r>
              <a:rPr sz="3000" spc="-10" dirty="0"/>
              <a:t>stack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8532876" y="6705600"/>
            <a:ext cx="542925" cy="76200"/>
          </a:xfrm>
          <a:custGeom>
            <a:avLst/>
            <a:gdLst/>
            <a:ahLst/>
            <a:cxnLst/>
            <a:rect l="l" t="t" r="r" b="b"/>
            <a:pathLst>
              <a:path w="542925" h="76200">
                <a:moveTo>
                  <a:pt x="466344" y="0"/>
                </a:moveTo>
                <a:lnTo>
                  <a:pt x="466344" y="76197"/>
                </a:lnTo>
                <a:lnTo>
                  <a:pt x="529843" y="44448"/>
                </a:lnTo>
                <a:lnTo>
                  <a:pt x="479044" y="44448"/>
                </a:lnTo>
                <a:lnTo>
                  <a:pt x="479044" y="31748"/>
                </a:lnTo>
                <a:lnTo>
                  <a:pt x="529843" y="31748"/>
                </a:lnTo>
                <a:lnTo>
                  <a:pt x="466344" y="0"/>
                </a:lnTo>
                <a:close/>
              </a:path>
              <a:path w="542925" h="76200">
                <a:moveTo>
                  <a:pt x="466344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6344" y="44448"/>
                </a:lnTo>
                <a:lnTo>
                  <a:pt x="466344" y="31748"/>
                </a:lnTo>
                <a:close/>
              </a:path>
              <a:path w="542925" h="76200">
                <a:moveTo>
                  <a:pt x="529843" y="31748"/>
                </a:moveTo>
                <a:lnTo>
                  <a:pt x="479044" y="31748"/>
                </a:lnTo>
                <a:lnTo>
                  <a:pt x="479044" y="44448"/>
                </a:lnTo>
                <a:lnTo>
                  <a:pt x="529843" y="44448"/>
                </a:lnTo>
                <a:lnTo>
                  <a:pt x="542544" y="38098"/>
                </a:lnTo>
                <a:lnTo>
                  <a:pt x="529843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6244" y="1246454"/>
            <a:ext cx="8305800" cy="4417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Subroutine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nesting: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One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subroutine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calling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another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subroutine.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nested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Microsoft Sans Serif"/>
                <a:cs typeface="Microsoft Sans Serif"/>
              </a:rPr>
              <a:t>subroutines,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last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subroutine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that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completes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task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returns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its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caller.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2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original</a:t>
            </a:r>
            <a:r>
              <a:rPr sz="1800" spc="2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content</a:t>
            </a:r>
            <a:r>
              <a:rPr sz="1800" spc="2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2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link</a:t>
            </a:r>
            <a:r>
              <a:rPr sz="1800" spc="2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register</a:t>
            </a:r>
            <a:r>
              <a:rPr sz="1800" spc="2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need</a:t>
            </a:r>
            <a:r>
              <a:rPr sz="1800" spc="229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2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saved</a:t>
            </a:r>
            <a:r>
              <a:rPr sz="1800" spc="2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before</a:t>
            </a:r>
            <a:r>
              <a:rPr sz="1800" spc="229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20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nesting</a:t>
            </a:r>
            <a:r>
              <a:rPr sz="1800" spc="229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call</a:t>
            </a:r>
            <a:r>
              <a:rPr sz="1800" spc="229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occurs, </a:t>
            </a:r>
            <a:r>
              <a:rPr sz="1800" dirty="0">
                <a:latin typeface="Microsoft Sans Serif"/>
                <a:cs typeface="Microsoft Sans Serif"/>
              </a:rPr>
              <a:t>otherwise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 return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address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 first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subroutine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will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lost.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Microsoft Sans Serif"/>
                <a:cs typeface="Microsoft Sans Serif"/>
              </a:rPr>
              <a:t>Return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addresses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are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generated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used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LIFO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order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hence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stacks</a:t>
            </a:r>
            <a:r>
              <a:rPr sz="1800" spc="-25" dirty="0">
                <a:latin typeface="Microsoft Sans Serif"/>
                <a:cs typeface="Microsoft Sans Serif"/>
              </a:rPr>
              <a:t> are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used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store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them.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particular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register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designated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stack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pointer,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60" dirty="0">
                <a:latin typeface="Microsoft Sans Serif"/>
                <a:cs typeface="Microsoft Sans Serif"/>
              </a:rPr>
              <a:t>SP,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 used in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for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this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operation.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 marR="140335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stack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pointer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SP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points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stack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called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i="1" dirty="0">
                <a:latin typeface="Arial"/>
                <a:cs typeface="Arial"/>
              </a:rPr>
              <a:t>processor</a:t>
            </a:r>
            <a:r>
              <a:rPr sz="1800" i="1" spc="-7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stack.</a:t>
            </a:r>
            <a:r>
              <a:rPr sz="1800" i="1" spc="-4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The</a:t>
            </a:r>
            <a:r>
              <a:rPr sz="1800" i="1" spc="15" dirty="0">
                <a:latin typeface="Arial"/>
                <a:cs typeface="Arial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Call </a:t>
            </a:r>
            <a:r>
              <a:rPr sz="1800" dirty="0">
                <a:latin typeface="Microsoft Sans Serif"/>
                <a:cs typeface="Microsoft Sans Serif"/>
              </a:rPr>
              <a:t>instruction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pushes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contents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PC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onto the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processor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stack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loads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the </a:t>
            </a:r>
            <a:r>
              <a:rPr sz="1800" dirty="0">
                <a:latin typeface="Microsoft Sans Serif"/>
                <a:cs typeface="Microsoft Sans Serif"/>
              </a:rPr>
              <a:t>subroutine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address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into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PC.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Return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instruction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pops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return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address </a:t>
            </a:r>
            <a:r>
              <a:rPr sz="1800" dirty="0">
                <a:latin typeface="Microsoft Sans Serif"/>
                <a:cs typeface="Microsoft Sans Serif"/>
              </a:rPr>
              <a:t>from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 processor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stack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into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 </a:t>
            </a:r>
            <a:r>
              <a:rPr sz="1800" spc="-25" dirty="0">
                <a:latin typeface="Microsoft Sans Serif"/>
                <a:cs typeface="Microsoft Sans Serif"/>
              </a:rPr>
              <a:t>PC.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5736" y="511505"/>
            <a:ext cx="591756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Subroutines:</a:t>
            </a:r>
            <a:r>
              <a:rPr sz="3000" spc="-50" dirty="0"/>
              <a:t> </a:t>
            </a:r>
            <a:r>
              <a:rPr sz="3000" dirty="0"/>
              <a:t>Parameter</a:t>
            </a:r>
            <a:r>
              <a:rPr sz="3000" spc="-140" dirty="0"/>
              <a:t> </a:t>
            </a:r>
            <a:r>
              <a:rPr sz="3000" spc="-10" dirty="0"/>
              <a:t>Passing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4118864" y="1322654"/>
            <a:ext cx="31242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  <a:tab pos="1582420" algn="l"/>
                <a:tab pos="198183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Exchange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25" dirty="0">
                <a:latin typeface="Microsoft Sans Serif"/>
                <a:cs typeface="Microsoft Sans Serif"/>
              </a:rPr>
              <a:t>of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information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3288" y="1597533"/>
            <a:ext cx="2778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7725" algn="l"/>
                <a:tab pos="1881505" algn="l"/>
                <a:tab pos="2448560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calling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program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25" dirty="0">
                <a:latin typeface="Microsoft Sans Serif"/>
                <a:cs typeface="Microsoft Sans Serif"/>
              </a:rPr>
              <a:t>and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25" dirty="0">
                <a:latin typeface="Microsoft Sans Serif"/>
                <a:cs typeface="Microsoft Sans Serif"/>
              </a:rPr>
              <a:t>the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99401" y="1322654"/>
            <a:ext cx="14427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100"/>
              </a:spcBef>
              <a:tabLst>
                <a:tab pos="1109980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between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25" dirty="0">
                <a:latin typeface="Microsoft Sans Serif"/>
                <a:cs typeface="Microsoft Sans Serif"/>
              </a:rPr>
              <a:t>the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26555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subroutine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25" dirty="0">
                <a:latin typeface="Microsoft Sans Serif"/>
                <a:cs typeface="Microsoft Sans Serif"/>
              </a:rPr>
              <a:t>is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18864" y="1816291"/>
            <a:ext cx="4723765" cy="216725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6870">
              <a:lnSpc>
                <a:spcPct val="100000"/>
              </a:lnSpc>
              <a:spcBef>
                <a:spcPts val="535"/>
              </a:spcBef>
            </a:pPr>
            <a:r>
              <a:rPr sz="1800" dirty="0">
                <a:latin typeface="Microsoft Sans Serif"/>
                <a:cs typeface="Microsoft Sans Serif"/>
              </a:rPr>
              <a:t>called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i="1" dirty="0">
                <a:latin typeface="Arial"/>
                <a:cs typeface="Arial"/>
              </a:rPr>
              <a:t>Parameter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passing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endParaRPr sz="1800">
              <a:latin typeface="Microsoft Sans Serif"/>
              <a:cs typeface="Microsoft Sans Serif"/>
            </a:endParaRPr>
          </a:p>
          <a:p>
            <a:pPr marL="356870" marR="5080" indent="-344805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  <a:tab pos="1369060" algn="l"/>
                <a:tab pos="2726055" algn="l"/>
                <a:tab pos="3467100" algn="l"/>
                <a:tab pos="454342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Passing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parameters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20" dirty="0">
                <a:latin typeface="Microsoft Sans Serif"/>
                <a:cs typeface="Microsoft Sans Serif"/>
              </a:rPr>
              <a:t>using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registers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25" dirty="0">
                <a:latin typeface="Microsoft Sans Serif"/>
                <a:cs typeface="Microsoft Sans Serif"/>
              </a:rPr>
              <a:t>is </a:t>
            </a:r>
            <a:r>
              <a:rPr sz="1800" dirty="0">
                <a:latin typeface="Microsoft Sans Serif"/>
                <a:cs typeface="Microsoft Sans Serif"/>
              </a:rPr>
              <a:t>straightforward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and</a:t>
            </a:r>
            <a:r>
              <a:rPr sz="1800" spc="-10" dirty="0">
                <a:latin typeface="Microsoft Sans Serif"/>
                <a:cs typeface="Microsoft Sans Serif"/>
              </a:rPr>
              <a:t> efficient.</a:t>
            </a:r>
            <a:endParaRPr sz="1800">
              <a:latin typeface="Microsoft Sans Serif"/>
              <a:cs typeface="Microsoft Sans Serif"/>
            </a:endParaRPr>
          </a:p>
          <a:p>
            <a:pPr marL="356870" marR="5715" indent="-344805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  <a:tab pos="612775" algn="l"/>
              </a:tabLst>
            </a:pPr>
            <a:r>
              <a:rPr sz="1800" spc="-25" dirty="0">
                <a:latin typeface="Microsoft Sans Serif"/>
                <a:cs typeface="Microsoft Sans Serif"/>
              </a:rPr>
              <a:t>If</a:t>
            </a:r>
            <a:r>
              <a:rPr sz="1800" dirty="0">
                <a:latin typeface="Microsoft Sans Serif"/>
                <a:cs typeface="Microsoft Sans Serif"/>
              </a:rPr>
              <a:t>	number</a:t>
            </a:r>
            <a:r>
              <a:rPr sz="1800" spc="484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49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parameter</a:t>
            </a:r>
            <a:r>
              <a:rPr sz="1800" spc="49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49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huge</a:t>
            </a:r>
            <a:r>
              <a:rPr sz="1800" spc="10" dirty="0">
                <a:latin typeface="Microsoft Sans Serif"/>
                <a:cs typeface="Microsoft Sans Serif"/>
              </a:rPr>
              <a:t>  </a:t>
            </a:r>
            <a:r>
              <a:rPr sz="1800" spc="470" dirty="0">
                <a:latin typeface="Microsoft Sans Serif"/>
                <a:cs typeface="Microsoft Sans Serif"/>
              </a:rPr>
              <a:t>–</a:t>
            </a:r>
            <a:r>
              <a:rPr sz="1800" spc="49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stack </a:t>
            </a:r>
            <a:r>
              <a:rPr sz="1800" dirty="0">
                <a:latin typeface="Microsoft Sans Serif"/>
                <a:cs typeface="Microsoft Sans Serif"/>
              </a:rPr>
              <a:t>may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used.</a:t>
            </a:r>
            <a:endParaRPr sz="1800">
              <a:latin typeface="Microsoft Sans Serif"/>
              <a:cs typeface="Microsoft Sans Serif"/>
            </a:endParaRPr>
          </a:p>
          <a:p>
            <a:pPr marL="356870" marR="8255" indent="-344805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dirty="0">
                <a:latin typeface="Microsoft Sans Serif"/>
                <a:cs typeface="Microsoft Sans Serif"/>
              </a:rPr>
              <a:t>Two</a:t>
            </a:r>
            <a:r>
              <a:rPr sz="1800" spc="1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types</a:t>
            </a:r>
            <a:r>
              <a:rPr sz="1800" spc="1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1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parameter</a:t>
            </a:r>
            <a:r>
              <a:rPr sz="1800" spc="1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passing</a:t>
            </a:r>
            <a:r>
              <a:rPr sz="1800" spc="1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:</a:t>
            </a:r>
            <a:r>
              <a:rPr sz="1800" spc="125" dirty="0">
                <a:latin typeface="Microsoft Sans Serif"/>
                <a:cs typeface="Microsoft Sans Serif"/>
              </a:rPr>
              <a:t> </a:t>
            </a:r>
            <a:r>
              <a:rPr sz="1800" i="1" dirty="0">
                <a:latin typeface="Arial"/>
                <a:cs typeface="Arial"/>
              </a:rPr>
              <a:t>pass</a:t>
            </a:r>
            <a:r>
              <a:rPr sz="1800" i="1" spc="114" dirty="0">
                <a:latin typeface="Arial"/>
                <a:cs typeface="Arial"/>
              </a:rPr>
              <a:t> </a:t>
            </a:r>
            <a:r>
              <a:rPr sz="1800" i="1" spc="-25" dirty="0">
                <a:latin typeface="Arial"/>
                <a:cs typeface="Arial"/>
              </a:rPr>
              <a:t>by </a:t>
            </a:r>
            <a:r>
              <a:rPr sz="1800" i="1" dirty="0">
                <a:latin typeface="Arial"/>
                <a:cs typeface="Arial"/>
              </a:rPr>
              <a:t>reference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and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pass</a:t>
            </a:r>
            <a:r>
              <a:rPr sz="1800" i="1" spc="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by</a:t>
            </a:r>
            <a:r>
              <a:rPr sz="1800" i="1" spc="10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value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264617"/>
            <a:ext cx="792988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Subroutines:</a:t>
            </a:r>
            <a:r>
              <a:rPr b="0" spc="-4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Parameter</a:t>
            </a:r>
            <a:r>
              <a:rPr b="0" spc="-1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Passing</a:t>
            </a:r>
            <a:r>
              <a:rPr b="0" spc="-5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through</a:t>
            </a:r>
            <a:r>
              <a:rPr b="0" spc="-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registers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0" y="762000"/>
            <a:ext cx="5925989" cy="5010257"/>
          </a:xfrm>
          <a:prstGeom prst="rect">
            <a:avLst/>
          </a:prstGeom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36322"/>
            <a:ext cx="650176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Subroutines:</a:t>
            </a:r>
            <a:r>
              <a:rPr b="0" spc="-5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Parameter</a:t>
            </a:r>
            <a:r>
              <a:rPr b="0" spc="-4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Passed</a:t>
            </a:r>
            <a:r>
              <a:rPr b="0" spc="-6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on</a:t>
            </a:r>
            <a:r>
              <a:rPr b="0" spc="-4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stack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38140" y="1362749"/>
            <a:ext cx="2595610" cy="29044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343" y="691895"/>
            <a:ext cx="5705855" cy="5474208"/>
          </a:xfrm>
          <a:prstGeom prst="rect">
            <a:avLst/>
          </a:prstGeom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7392" y="151891"/>
            <a:ext cx="36506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THE</a:t>
            </a:r>
            <a:r>
              <a:rPr sz="3000" spc="-50" dirty="0"/>
              <a:t> </a:t>
            </a:r>
            <a:r>
              <a:rPr sz="3000" dirty="0"/>
              <a:t>STACK</a:t>
            </a:r>
            <a:r>
              <a:rPr sz="3000" spc="-5" dirty="0"/>
              <a:t> </a:t>
            </a:r>
            <a:r>
              <a:rPr sz="3000" spc="-10" dirty="0"/>
              <a:t>FRAME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612444" y="1018158"/>
            <a:ext cx="8076565" cy="25857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9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4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locations</a:t>
            </a:r>
            <a:r>
              <a:rPr sz="2000" spc="-1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(in</a:t>
            </a:r>
            <a:r>
              <a:rPr sz="2000" spc="-1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processor</a:t>
            </a:r>
            <a:r>
              <a:rPr sz="2000" spc="-1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stack)</a:t>
            </a:r>
            <a:r>
              <a:rPr sz="2000" spc="-1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1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constitute</a:t>
            </a:r>
            <a:r>
              <a:rPr sz="2000" spc="-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1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private</a:t>
            </a:r>
            <a:r>
              <a:rPr sz="2000" spc="-10" dirty="0">
                <a:latin typeface="Microsoft Sans Serif"/>
                <a:cs typeface="Microsoft Sans Serif"/>
              </a:rPr>
              <a:t>  </a:t>
            </a:r>
            <a:r>
              <a:rPr sz="2000" spc="-20" dirty="0">
                <a:latin typeface="Microsoft Sans Serif"/>
                <a:cs typeface="Microsoft Sans Serif"/>
              </a:rPr>
              <a:t>work 	</a:t>
            </a:r>
            <a:r>
              <a:rPr sz="2000" dirty="0">
                <a:latin typeface="Microsoft Sans Serif"/>
                <a:cs typeface="Microsoft Sans Serif"/>
              </a:rPr>
              <a:t>space</a:t>
            </a:r>
            <a:r>
              <a:rPr sz="2000" spc="30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30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2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subroutine,</a:t>
            </a:r>
            <a:r>
              <a:rPr sz="2000" spc="3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created</a:t>
            </a:r>
            <a:r>
              <a:rPr sz="2000" spc="3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when</a:t>
            </a:r>
            <a:r>
              <a:rPr sz="2000" spc="2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subroutine</a:t>
            </a:r>
            <a:r>
              <a:rPr sz="2000" spc="30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3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entered</a:t>
            </a:r>
            <a:r>
              <a:rPr sz="2000" spc="30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and 	</a:t>
            </a:r>
            <a:r>
              <a:rPr sz="2000" dirty="0">
                <a:latin typeface="Microsoft Sans Serif"/>
                <a:cs typeface="Microsoft Sans Serif"/>
              </a:rPr>
              <a:t>freed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when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subroutine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returns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called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i="1" dirty="0">
                <a:latin typeface="Arial"/>
                <a:cs typeface="Arial"/>
              </a:rPr>
              <a:t>Stack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frame</a:t>
            </a:r>
            <a:r>
              <a:rPr sz="2000" spc="-10" dirty="0">
                <a:latin typeface="Microsoft Sans Serif"/>
                <a:cs typeface="Microsoft Sans Serif"/>
              </a:rPr>
              <a:t>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 algn="just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6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addition</a:t>
            </a:r>
            <a:r>
              <a:rPr sz="2000" spc="7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7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SP,</a:t>
            </a:r>
            <a:r>
              <a:rPr sz="2000" spc="7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another</a:t>
            </a:r>
            <a:r>
              <a:rPr sz="2000" spc="7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pointer</a:t>
            </a:r>
            <a:r>
              <a:rPr sz="2000" spc="7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called</a:t>
            </a:r>
            <a:r>
              <a:rPr sz="2000" spc="7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FP</a:t>
            </a:r>
            <a:r>
              <a:rPr sz="2000" spc="6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(frame</a:t>
            </a:r>
            <a:r>
              <a:rPr sz="2000" spc="5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pointer)</a:t>
            </a:r>
            <a:r>
              <a:rPr sz="2000" spc="70" dirty="0">
                <a:latin typeface="Microsoft Sans Serif"/>
                <a:cs typeface="Microsoft Sans Serif"/>
              </a:rPr>
              <a:t>  </a:t>
            </a:r>
            <a:r>
              <a:rPr sz="2000" spc="-25" dirty="0">
                <a:latin typeface="Microsoft Sans Serif"/>
                <a:cs typeface="Microsoft Sans Serif"/>
              </a:rPr>
              <a:t>is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spc="-10" dirty="0">
                <a:latin typeface="Microsoft Sans Serif"/>
                <a:cs typeface="Microsoft Sans Serif"/>
              </a:rPr>
              <a:t>maintained.</a:t>
            </a:r>
            <a:endParaRPr sz="2000">
              <a:latin typeface="Microsoft Sans Serif"/>
              <a:cs typeface="Microsoft Sans Serif"/>
            </a:endParaRPr>
          </a:p>
          <a:p>
            <a:pPr marL="356870" marR="116205" indent="-34480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i="1" dirty="0">
                <a:latin typeface="Arial"/>
                <a:cs typeface="Arial"/>
              </a:rPr>
              <a:t>frame</a:t>
            </a:r>
            <a:r>
              <a:rPr sz="2000" i="1" spc="-7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pointer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(FP),</a:t>
            </a:r>
            <a:r>
              <a:rPr sz="2000" i="1" spc="-45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used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convenient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access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parameters </a:t>
            </a:r>
            <a:r>
              <a:rPr sz="2000" dirty="0">
                <a:latin typeface="Microsoft Sans Serif"/>
                <a:cs typeface="Microsoft Sans Serif"/>
              </a:rPr>
              <a:t>passed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subroutine and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local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10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variables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used</a:t>
            </a:r>
            <a:r>
              <a:rPr sz="2000" spc="-25" dirty="0">
                <a:latin typeface="Microsoft Sans Serif"/>
                <a:cs typeface="Microsoft Sans Serif"/>
              </a:rPr>
              <a:t> by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subroutine.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7392" y="151891"/>
            <a:ext cx="36506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THE</a:t>
            </a:r>
            <a:r>
              <a:rPr sz="3000" spc="-50" dirty="0"/>
              <a:t> </a:t>
            </a:r>
            <a:r>
              <a:rPr sz="3000" dirty="0"/>
              <a:t>STACK</a:t>
            </a:r>
            <a:r>
              <a:rPr sz="3000" spc="-5" dirty="0"/>
              <a:t> </a:t>
            </a:r>
            <a:r>
              <a:rPr sz="3000" spc="-10" dirty="0"/>
              <a:t>FRAME</a:t>
            </a:r>
            <a:endParaRPr sz="3000"/>
          </a:p>
        </p:txBody>
      </p:sp>
      <p:grpSp>
        <p:nvGrpSpPr>
          <p:cNvPr id="3" name="object 3"/>
          <p:cNvGrpSpPr/>
          <p:nvPr/>
        </p:nvGrpSpPr>
        <p:grpSpPr>
          <a:xfrm>
            <a:off x="0" y="914400"/>
            <a:ext cx="9144000" cy="5069205"/>
            <a:chOff x="0" y="914400"/>
            <a:chExt cx="9144000" cy="50692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343400"/>
              <a:ext cx="4223922" cy="102041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8432" y="914400"/>
              <a:ext cx="4925568" cy="5068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1505"/>
            <a:ext cx="7259320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Stack</a:t>
            </a:r>
            <a:r>
              <a:rPr sz="3200" spc="-80" dirty="0"/>
              <a:t> </a:t>
            </a:r>
            <a:r>
              <a:rPr sz="3200" dirty="0"/>
              <a:t>Frames</a:t>
            </a:r>
            <a:r>
              <a:rPr sz="3200" spc="-65" dirty="0"/>
              <a:t> </a:t>
            </a:r>
            <a:r>
              <a:rPr sz="3200" dirty="0"/>
              <a:t>for</a:t>
            </a:r>
            <a:r>
              <a:rPr sz="3200" spc="-55" dirty="0"/>
              <a:t> </a:t>
            </a:r>
            <a:r>
              <a:rPr sz="3200" dirty="0"/>
              <a:t>Nested</a:t>
            </a:r>
            <a:r>
              <a:rPr sz="3200" spc="-80" dirty="0"/>
              <a:t> </a:t>
            </a:r>
            <a:r>
              <a:rPr sz="3200" spc="-10" dirty="0"/>
              <a:t>Subroutines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319606"/>
            <a:ext cx="7700645" cy="21742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1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complete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stack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frames</a:t>
            </a:r>
            <a:r>
              <a:rPr sz="2200" spc="-6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for</a:t>
            </a:r>
            <a:r>
              <a:rPr sz="2200" spc="-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nested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subroutines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build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up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on</a:t>
            </a:r>
            <a:endParaRPr sz="22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processor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stack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as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they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are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called.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10"/>
              </a:spcBef>
            </a:pPr>
            <a:endParaRPr sz="2200">
              <a:latin typeface="Microsoft Sans Serif"/>
              <a:cs typeface="Microsoft Sans Serif"/>
            </a:endParaRPr>
          </a:p>
          <a:p>
            <a:pPr marL="356870" marR="5080" indent="-344805">
              <a:lnSpc>
                <a:spcPct val="100000"/>
              </a:lnSpc>
              <a:buClr>
                <a:srgbClr val="330066"/>
              </a:buClr>
              <a:buSzPct val="68181"/>
              <a:buFont typeface="Wingdings"/>
              <a:buChar char=""/>
              <a:tabLst>
                <a:tab pos="356870" algn="l"/>
              </a:tabLst>
            </a:pP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saved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contents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FP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current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frame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at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top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of </a:t>
            </a:r>
            <a:r>
              <a:rPr sz="2200" dirty="0">
                <a:latin typeface="Microsoft Sans Serif"/>
                <a:cs typeface="Microsoft Sans Serif"/>
              </a:rPr>
              <a:t>the stack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are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frame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pointer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contents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for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 stack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frame </a:t>
            </a:r>
            <a:r>
              <a:rPr sz="2200" dirty="0">
                <a:latin typeface="Microsoft Sans Serif"/>
                <a:cs typeface="Microsoft Sans Serif"/>
              </a:rPr>
              <a:t>of</a:t>
            </a:r>
            <a:r>
              <a:rPr sz="2200" spc="-1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subroutine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that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called the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current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subroutine.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5625" y="567959"/>
            <a:ext cx="8719820" cy="6269355"/>
            <a:chOff x="195625" y="567959"/>
            <a:chExt cx="8719820" cy="62693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5625" y="567959"/>
              <a:ext cx="5256194" cy="62693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4000" y="838199"/>
              <a:ext cx="3581400" cy="5105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2667" y="1414043"/>
            <a:ext cx="4459605" cy="1885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46430">
              <a:lnSpc>
                <a:spcPct val="100000"/>
              </a:lnSpc>
              <a:spcBef>
                <a:spcPts val="100"/>
              </a:spcBef>
            </a:pPr>
            <a:r>
              <a:rPr sz="6100" spc="-10" dirty="0"/>
              <a:t>Additional Instructions</a:t>
            </a:r>
            <a:endParaRPr sz="610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941958"/>
            <a:ext cx="7832725" cy="1365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Logic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operations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such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AND,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OR,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NOT,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applied</a:t>
            </a:r>
            <a:r>
              <a:rPr sz="2000" spc="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individual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bits,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basic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building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blocks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digital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circuits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927735">
              <a:lnSpc>
                <a:spcPct val="100000"/>
              </a:lnSpc>
              <a:tabLst>
                <a:tab pos="1842135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Not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25" dirty="0">
                <a:latin typeface="Microsoft Sans Serif"/>
                <a:cs typeface="Microsoft Sans Serif"/>
              </a:rPr>
              <a:t>dst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8575" y="2648508"/>
            <a:ext cx="4749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000" spc="-25" dirty="0">
                <a:latin typeface="Microsoft Sans Serif"/>
                <a:cs typeface="Microsoft Sans Serif"/>
              </a:rPr>
              <a:t>Not </a:t>
            </a:r>
            <a:r>
              <a:rPr sz="2000" spc="-30" dirty="0">
                <a:latin typeface="Microsoft Sans Serif"/>
                <a:cs typeface="Microsoft Sans Serif"/>
              </a:rPr>
              <a:t>Add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3229" y="2648508"/>
            <a:ext cx="7696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0" marR="5080" indent="-70485">
              <a:lnSpc>
                <a:spcPct val="120000"/>
              </a:lnSpc>
              <a:spcBef>
                <a:spcPts val="100"/>
              </a:spcBef>
            </a:pPr>
            <a:r>
              <a:rPr sz="2000" spc="-25" dirty="0">
                <a:latin typeface="Microsoft Sans Serif"/>
                <a:cs typeface="Microsoft Sans Serif"/>
              </a:rPr>
              <a:t>R0 </a:t>
            </a:r>
            <a:r>
              <a:rPr sz="2000" spc="-20" dirty="0">
                <a:latin typeface="Microsoft Sans Serif"/>
                <a:cs typeface="Microsoft Sans Serif"/>
              </a:rPr>
              <a:t>#1,R0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98575" y="3807917"/>
            <a:ext cx="130937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7218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Negate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25" dirty="0">
                <a:latin typeface="Microsoft Sans Serif"/>
                <a:cs typeface="Microsoft Sans Serif"/>
              </a:rPr>
              <a:t>R0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426" rIns="0" bIns="0" rtlCol="0">
            <a:spAutoFit/>
          </a:bodyPr>
          <a:lstStyle/>
          <a:p>
            <a:pPr marL="546100">
              <a:lnSpc>
                <a:spcPct val="100000"/>
              </a:lnSpc>
              <a:spcBef>
                <a:spcPts val="95"/>
              </a:spcBef>
            </a:pPr>
            <a:r>
              <a:rPr sz="3200" dirty="0">
                <a:solidFill>
                  <a:srgbClr val="000000"/>
                </a:solidFill>
              </a:rPr>
              <a:t>LOGIC</a:t>
            </a:r>
            <a:r>
              <a:rPr sz="3200" spc="-95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INSTRUCTIONS</a:t>
            </a:r>
            <a:endParaRPr sz="320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941958"/>
            <a:ext cx="7571740" cy="13049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Suppose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four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ASCII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characters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contained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32-</a:t>
            </a:r>
            <a:r>
              <a:rPr sz="2000" spc="-25" dirty="0">
                <a:latin typeface="Microsoft Sans Serif"/>
                <a:cs typeface="Microsoft Sans Serif"/>
              </a:rPr>
              <a:t>bit </a:t>
            </a:r>
            <a:r>
              <a:rPr sz="2000" dirty="0">
                <a:latin typeface="Microsoft Sans Serif"/>
                <a:cs typeface="Microsoft Sans Serif"/>
              </a:rPr>
              <a:t>register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R0.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some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task,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we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wish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determine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if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 </a:t>
            </a:r>
            <a:r>
              <a:rPr sz="2000" spc="-10" dirty="0">
                <a:latin typeface="Microsoft Sans Serif"/>
                <a:cs typeface="Microsoft Sans Serif"/>
              </a:rPr>
              <a:t>leftmost </a:t>
            </a:r>
            <a:r>
              <a:rPr sz="2000" dirty="0">
                <a:latin typeface="Microsoft Sans Serif"/>
                <a:cs typeface="Microsoft Sans Serif"/>
              </a:rPr>
              <a:t>character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Z.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If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it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is,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conditional</a:t>
            </a:r>
            <a:r>
              <a:rPr sz="2000" spc="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branch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YES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10" dirty="0">
                <a:latin typeface="Microsoft Sans Serif"/>
                <a:cs typeface="Microsoft Sans Serif"/>
              </a:rPr>
              <a:t> made.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ASCII code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Z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01011010,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hexadecimal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notation it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5" dirty="0">
                <a:latin typeface="Microsoft Sans Serif"/>
                <a:cs typeface="Microsoft Sans Serif"/>
              </a:rPr>
              <a:t> 5A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8575" y="2586722"/>
            <a:ext cx="111379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100"/>
              </a:lnSpc>
              <a:spcBef>
                <a:spcPts val="100"/>
              </a:spcBef>
            </a:pPr>
            <a:r>
              <a:rPr sz="2000" spc="-25" dirty="0">
                <a:latin typeface="Microsoft Sans Serif"/>
                <a:cs typeface="Microsoft Sans Serif"/>
              </a:rPr>
              <a:t>And </a:t>
            </a:r>
            <a:r>
              <a:rPr sz="2000" spc="-10" dirty="0">
                <a:latin typeface="Microsoft Sans Serif"/>
                <a:cs typeface="Microsoft Sans Serif"/>
              </a:rPr>
              <a:t>Compare </a:t>
            </a:r>
            <a:r>
              <a:rPr sz="2000" spc="-20" dirty="0">
                <a:latin typeface="Microsoft Sans Serif"/>
                <a:cs typeface="Microsoft Sans Serif"/>
              </a:rPr>
              <a:t>Branch=0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02746" y="2586722"/>
            <a:ext cx="1958975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480" algn="just">
              <a:lnSpc>
                <a:spcPct val="120100"/>
              </a:lnSpc>
              <a:spcBef>
                <a:spcPts val="100"/>
              </a:spcBef>
            </a:pPr>
            <a:r>
              <a:rPr sz="2000" dirty="0">
                <a:latin typeface="Microsoft Sans Serif"/>
                <a:cs typeface="Microsoft Sans Serif"/>
              </a:rPr>
              <a:t>#$FF000000,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R0 </a:t>
            </a:r>
            <a:r>
              <a:rPr sz="2000" dirty="0">
                <a:latin typeface="Microsoft Sans Serif"/>
                <a:cs typeface="Microsoft Sans Serif"/>
              </a:rPr>
              <a:t>#$5A000000,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R0 YES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426" rIns="0" bIns="0" rtlCol="0">
            <a:spAutoFit/>
          </a:bodyPr>
          <a:lstStyle/>
          <a:p>
            <a:pPr marL="1308100">
              <a:lnSpc>
                <a:spcPct val="100000"/>
              </a:lnSpc>
              <a:spcBef>
                <a:spcPts val="95"/>
              </a:spcBef>
            </a:pPr>
            <a:r>
              <a:rPr sz="3200" dirty="0">
                <a:solidFill>
                  <a:srgbClr val="000000"/>
                </a:solidFill>
              </a:rPr>
              <a:t>LOGIC</a:t>
            </a:r>
            <a:r>
              <a:rPr sz="3200" spc="-105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INSTRUCTIONS</a:t>
            </a:r>
            <a:endParaRPr sz="3200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880158"/>
            <a:ext cx="7967345" cy="313563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000" b="1" dirty="0">
                <a:latin typeface="Arial"/>
                <a:cs typeface="Arial"/>
              </a:rPr>
              <a:t>Logical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Shifts</a:t>
            </a:r>
            <a:endParaRPr sz="2000">
              <a:latin typeface="Arial"/>
              <a:cs typeface="Arial"/>
            </a:endParaRPr>
          </a:p>
          <a:p>
            <a:pPr marL="344170" indent="-344170" algn="ctr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441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logical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shift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bits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will</a:t>
            </a:r>
            <a:r>
              <a:rPr sz="2000" spc="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shifted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right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or</a:t>
            </a:r>
            <a:endParaRPr sz="2000">
              <a:latin typeface="Microsoft Sans Serif"/>
              <a:cs typeface="Microsoft Sans Serif"/>
            </a:endParaRPr>
          </a:p>
          <a:p>
            <a:pPr marR="2459990" algn="ctr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Microsoft Sans Serif"/>
                <a:cs typeface="Microsoft Sans Serif"/>
              </a:rPr>
              <a:t>left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some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specified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number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bit </a:t>
            </a:r>
            <a:r>
              <a:rPr sz="2000" spc="-10" dirty="0">
                <a:latin typeface="Microsoft Sans Serif"/>
                <a:cs typeface="Microsoft Sans Serif"/>
              </a:rPr>
              <a:t>positions.</a:t>
            </a:r>
            <a:endParaRPr sz="2000">
              <a:latin typeface="Microsoft Sans Serif"/>
              <a:cs typeface="Microsoft Sans Serif"/>
            </a:endParaRPr>
          </a:p>
          <a:p>
            <a:pPr marL="344170" marR="866140" indent="-344170" algn="ctr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441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Two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logical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shift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needed,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shifting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left</a:t>
            </a:r>
            <a:endParaRPr sz="2000">
              <a:latin typeface="Microsoft Sans Serif"/>
              <a:cs typeface="Microsoft Sans Serif"/>
            </a:endParaRPr>
          </a:p>
          <a:p>
            <a:pPr marR="1923414" algn="ctr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(LShiftL)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another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shifting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right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(LShiftR).</a:t>
            </a:r>
            <a:endParaRPr sz="2000">
              <a:latin typeface="Microsoft Sans Serif"/>
              <a:cs typeface="Microsoft Sans Serif"/>
            </a:endParaRPr>
          </a:p>
          <a:p>
            <a:pPr marL="344170" marR="1953895" indent="-344170" algn="ctr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441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general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form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logical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left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shift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is</a:t>
            </a:r>
            <a:endParaRPr sz="2000">
              <a:latin typeface="Microsoft Sans Serif"/>
              <a:cs typeface="Microsoft Sans Serif"/>
            </a:endParaRPr>
          </a:p>
          <a:p>
            <a:pPr marR="5206365" algn="ctr">
              <a:lnSpc>
                <a:spcPct val="100000"/>
              </a:lnSpc>
              <a:spcBef>
                <a:spcPts val="484"/>
              </a:spcBef>
              <a:tabLst>
                <a:tab pos="92900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LShiftL</a:t>
            </a:r>
            <a:r>
              <a:rPr sz="2000" dirty="0">
                <a:latin typeface="Microsoft Sans Serif"/>
                <a:cs typeface="Microsoft Sans Serif"/>
              </a:rPr>
              <a:t>	count,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dst</a:t>
            </a:r>
            <a:endParaRPr sz="2000">
              <a:latin typeface="Microsoft Sans Serif"/>
              <a:cs typeface="Microsoft Sans Serif"/>
            </a:endParaRPr>
          </a:p>
          <a:p>
            <a:pPr marL="356870" marR="843280" indent="-34480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general form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logical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right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shift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LShiftR, </a:t>
            </a:r>
            <a:r>
              <a:rPr sz="2000" dirty="0">
                <a:latin typeface="Microsoft Sans Serif"/>
                <a:cs typeface="Microsoft Sans Serif"/>
              </a:rPr>
              <a:t>count,d</a:t>
            </a:r>
            <a:r>
              <a:rPr sz="2000" spc="-25" dirty="0">
                <a:latin typeface="Microsoft Sans Serif"/>
                <a:cs typeface="Microsoft Sans Serif"/>
              </a:rPr>
              <a:t> st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715" rIns="0" bIns="0" rtlCol="0">
            <a:spAutoFit/>
          </a:bodyPr>
          <a:lstStyle/>
          <a:p>
            <a:pPr marL="774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SHIFT</a:t>
            </a:r>
            <a:r>
              <a:rPr sz="3000" spc="-100" dirty="0"/>
              <a:t> </a:t>
            </a:r>
            <a:r>
              <a:rPr sz="3000" dirty="0"/>
              <a:t>AND</a:t>
            </a:r>
            <a:r>
              <a:rPr sz="3000" spc="-20" dirty="0"/>
              <a:t> </a:t>
            </a:r>
            <a:r>
              <a:rPr sz="3000" dirty="0"/>
              <a:t>ROTATE</a:t>
            </a:r>
            <a:r>
              <a:rPr sz="3000" spc="-15" dirty="0"/>
              <a:t> </a:t>
            </a:r>
            <a:r>
              <a:rPr sz="3000" spc="-10" dirty="0"/>
              <a:t>INSTRUCTIONS</a:t>
            </a:r>
            <a:endParaRPr sz="3000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4540" rIns="0" bIns="0" rtlCol="0">
            <a:spAutoFit/>
          </a:bodyPr>
          <a:lstStyle/>
          <a:p>
            <a:pPr marL="6223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SHIFT</a:t>
            </a:r>
            <a:r>
              <a:rPr sz="3000" spc="-90" dirty="0"/>
              <a:t> </a:t>
            </a:r>
            <a:r>
              <a:rPr sz="3000" dirty="0"/>
              <a:t>AND ROTATE</a:t>
            </a:r>
            <a:r>
              <a:rPr sz="3000" spc="-10" dirty="0"/>
              <a:t> INSTRUCTIONS</a:t>
            </a:r>
            <a:endParaRPr sz="3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2155" y="1037470"/>
            <a:ext cx="4818726" cy="200377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24065" y="3725394"/>
            <a:ext cx="4929502" cy="1938386"/>
          </a:xfrm>
          <a:prstGeom prst="rect">
            <a:avLst/>
          </a:prstGeom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4540" rIns="0" bIns="0" rtlCol="0">
            <a:spAutoFit/>
          </a:bodyPr>
          <a:lstStyle/>
          <a:p>
            <a:pPr marL="774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SHIFT</a:t>
            </a:r>
            <a:r>
              <a:rPr sz="3000" spc="-100" dirty="0"/>
              <a:t> </a:t>
            </a:r>
            <a:r>
              <a:rPr sz="3000" dirty="0"/>
              <a:t>AND</a:t>
            </a:r>
            <a:r>
              <a:rPr sz="3000" spc="-20" dirty="0"/>
              <a:t> </a:t>
            </a:r>
            <a:r>
              <a:rPr sz="3000" dirty="0"/>
              <a:t>ROTATE</a:t>
            </a:r>
            <a:r>
              <a:rPr sz="3000" spc="-15" dirty="0"/>
              <a:t> </a:t>
            </a:r>
            <a:r>
              <a:rPr sz="3000" spc="-10" dirty="0"/>
              <a:t>INSTRUCTIONS</a:t>
            </a:r>
            <a:endParaRPr sz="3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99157" y="1211317"/>
            <a:ext cx="4686914" cy="206002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3540" y="4293235"/>
            <a:ext cx="819467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arithmetic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left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shift</a:t>
            </a:r>
            <a:r>
              <a:rPr sz="2200" spc="-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is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exactly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same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as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the</a:t>
            </a:r>
            <a:r>
              <a:rPr sz="2200" spc="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logical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left </a:t>
            </a:r>
            <a:r>
              <a:rPr sz="2200" spc="-10" dirty="0">
                <a:latin typeface="Microsoft Sans Serif"/>
                <a:cs typeface="Microsoft Sans Serif"/>
              </a:rPr>
              <a:t>Shift.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426" rIns="0" bIns="0" rtlCol="0">
            <a:spAutoFit/>
          </a:bodyPr>
          <a:lstStyle/>
          <a:p>
            <a:pPr marL="1460500">
              <a:lnSpc>
                <a:spcPct val="100000"/>
              </a:lnSpc>
              <a:spcBef>
                <a:spcPts val="95"/>
              </a:spcBef>
            </a:pPr>
            <a:r>
              <a:rPr sz="3200" dirty="0">
                <a:solidFill>
                  <a:srgbClr val="000000"/>
                </a:solidFill>
              </a:rPr>
              <a:t>Rotate</a:t>
            </a:r>
            <a:r>
              <a:rPr sz="3200" spc="-55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Operations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060575" y="1018158"/>
            <a:ext cx="6313805" cy="21590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dirty="0">
                <a:latin typeface="Arial"/>
                <a:cs typeface="Arial"/>
              </a:rPr>
              <a:t>Rotate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Operations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move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bits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shifted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out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of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one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back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into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other </a:t>
            </a:r>
            <a:r>
              <a:rPr sz="2000" spc="-20" dirty="0">
                <a:latin typeface="Microsoft Sans Serif"/>
                <a:cs typeface="Microsoft Sans Serif"/>
              </a:rPr>
              <a:t>end.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Two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versions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both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left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right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rotate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instructions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usually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provided.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version,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bits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</a:t>
            </a:r>
            <a:r>
              <a:rPr sz="2000" dirty="0">
                <a:latin typeface="Microsoft Sans Serif"/>
                <a:cs typeface="Microsoft Sans Serif"/>
              </a:rPr>
              <a:t>operand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simply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rotated.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other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version,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 </a:t>
            </a:r>
            <a:r>
              <a:rPr sz="2000" dirty="0">
                <a:latin typeface="Microsoft Sans Serif"/>
                <a:cs typeface="Microsoft Sans Serif"/>
              </a:rPr>
              <a:t>rotation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includes 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</a:t>
            </a:r>
            <a:r>
              <a:rPr sz="2000" spc="-20" dirty="0">
                <a:latin typeface="Microsoft Sans Serif"/>
                <a:cs typeface="Microsoft Sans Serif"/>
              </a:rPr>
              <a:t> flag.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400" rIns="0" bIns="0" rtlCol="0">
            <a:spAutoFit/>
          </a:bodyPr>
          <a:lstStyle/>
          <a:p>
            <a:pPr marL="1003300">
              <a:lnSpc>
                <a:spcPct val="100000"/>
              </a:lnSpc>
              <a:spcBef>
                <a:spcPts val="95"/>
              </a:spcBef>
            </a:pPr>
            <a:r>
              <a:rPr sz="3200" dirty="0">
                <a:solidFill>
                  <a:srgbClr val="000000"/>
                </a:solidFill>
              </a:rPr>
              <a:t>Rotate</a:t>
            </a:r>
            <a:r>
              <a:rPr sz="3200" spc="-60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Operations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18365" y="1056221"/>
            <a:ext cx="5117268" cy="4578454"/>
          </a:xfrm>
          <a:prstGeom prst="rect">
            <a:avLst/>
          </a:prstGeom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3200" rIns="0" bIns="0" rtlCol="0">
            <a:spAutoFit/>
          </a:bodyPr>
          <a:lstStyle/>
          <a:p>
            <a:pPr marL="1308100">
              <a:lnSpc>
                <a:spcPct val="100000"/>
              </a:lnSpc>
              <a:spcBef>
                <a:spcPts val="95"/>
              </a:spcBef>
            </a:pPr>
            <a:r>
              <a:rPr sz="3200" dirty="0">
                <a:solidFill>
                  <a:srgbClr val="000000"/>
                </a:solidFill>
              </a:rPr>
              <a:t>Rotate</a:t>
            </a:r>
            <a:r>
              <a:rPr sz="3200" spc="-60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Operations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10062" y="1010187"/>
            <a:ext cx="4840688" cy="4950772"/>
          </a:xfrm>
          <a:prstGeom prst="rect">
            <a:avLst/>
          </a:prstGeom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7932" y="2420188"/>
            <a:ext cx="73717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Encoding</a:t>
            </a:r>
            <a:r>
              <a:rPr sz="3600" spc="-45" dirty="0"/>
              <a:t> </a:t>
            </a:r>
            <a:r>
              <a:rPr sz="3600" dirty="0"/>
              <a:t>of</a:t>
            </a:r>
            <a:r>
              <a:rPr sz="3600" spc="5" dirty="0"/>
              <a:t> </a:t>
            </a:r>
            <a:r>
              <a:rPr sz="3600" dirty="0"/>
              <a:t>Machine</a:t>
            </a:r>
            <a:r>
              <a:rPr sz="3600" spc="10" dirty="0"/>
              <a:t> </a:t>
            </a:r>
            <a:r>
              <a:rPr sz="3600" spc="-10" dirty="0"/>
              <a:t>Instructions</a:t>
            </a:r>
            <a:endParaRPr sz="3600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541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Encoding</a:t>
            </a:r>
            <a:r>
              <a:rPr spc="-4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Machine</a:t>
            </a:r>
            <a:r>
              <a:rPr spc="-65" dirty="0"/>
              <a:t> </a:t>
            </a:r>
            <a:r>
              <a:rPr spc="-10" dirty="0"/>
              <a:t>Instructions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033399"/>
            <a:ext cx="7957820" cy="4964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170">
              <a:lnSpc>
                <a:spcPts val="2160"/>
              </a:lnSpc>
              <a:spcBef>
                <a:spcPts val="9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Assembly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language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program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needs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converted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into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machine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ts val="2160"/>
              </a:lnSpc>
            </a:pPr>
            <a:r>
              <a:rPr sz="2000" dirty="0">
                <a:latin typeface="Microsoft Sans Serif"/>
                <a:cs typeface="Microsoft Sans Serif"/>
              </a:rPr>
              <a:t>instructions.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(ADD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=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0100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ARM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set)</a:t>
            </a:r>
            <a:endParaRPr sz="2000">
              <a:latin typeface="Microsoft Sans Serif"/>
              <a:cs typeface="Microsoft Sans Serif"/>
            </a:endParaRPr>
          </a:p>
          <a:p>
            <a:pPr marL="356870" marR="42545" indent="-344805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executed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processor,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must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encoded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a </a:t>
            </a:r>
            <a:r>
              <a:rPr sz="2000" dirty="0">
                <a:latin typeface="Microsoft Sans Serif"/>
                <a:cs typeface="Microsoft Sans Serif"/>
              </a:rPr>
              <a:t>compact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binary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pattern.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Such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encoded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properly </a:t>
            </a:r>
            <a:r>
              <a:rPr sz="2000" dirty="0">
                <a:latin typeface="Microsoft Sans Serif"/>
                <a:cs typeface="Microsoft Sans Serif"/>
              </a:rPr>
              <a:t>referred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i="1" dirty="0">
                <a:latin typeface="Arial"/>
                <a:cs typeface="Arial"/>
              </a:rPr>
              <a:t>machine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instructions.</a:t>
            </a:r>
            <a:endParaRPr sz="2000">
              <a:latin typeface="Arial"/>
              <a:cs typeface="Arial"/>
            </a:endParaRPr>
          </a:p>
          <a:p>
            <a:pPr marL="356870" indent="-344170">
              <a:lnSpc>
                <a:spcPts val="2160"/>
              </a:lnSpc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previous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section,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assumption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was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made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all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ts val="2160"/>
              </a:lnSpc>
            </a:pPr>
            <a:r>
              <a:rPr sz="2000" dirty="0">
                <a:latin typeface="Microsoft Sans Serif"/>
                <a:cs typeface="Microsoft Sans Serif"/>
              </a:rPr>
              <a:t>instructions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one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length.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ts val="2160"/>
              </a:lnSpc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OP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code: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encoded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binary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pattern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indicating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type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operation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ts val="2160"/>
              </a:lnSpc>
            </a:pP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performed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type</a:t>
            </a:r>
            <a:r>
              <a:rPr sz="2000" spc="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used</a:t>
            </a:r>
            <a:endParaRPr sz="2000">
              <a:latin typeface="Microsoft Sans Serif"/>
              <a:cs typeface="Microsoft Sans Serif"/>
            </a:endParaRPr>
          </a:p>
          <a:p>
            <a:pPr marL="356870" marR="153670" indent="-344805">
              <a:lnSpc>
                <a:spcPct val="801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Suppose </a:t>
            </a:r>
            <a:r>
              <a:rPr sz="2000" spc="-10" dirty="0">
                <a:latin typeface="Microsoft Sans Serif"/>
                <a:cs typeface="Microsoft Sans Serif"/>
              </a:rPr>
              <a:t>32-</a:t>
            </a:r>
            <a:r>
              <a:rPr sz="2000" dirty="0">
                <a:latin typeface="Microsoft Sans Serif"/>
                <a:cs typeface="Microsoft Sans Serif"/>
              </a:rPr>
              <a:t>bit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length,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8-</a:t>
            </a:r>
            <a:r>
              <a:rPr sz="2000" dirty="0">
                <a:latin typeface="Microsoft Sans Serif"/>
                <a:cs typeface="Microsoft Sans Serif"/>
              </a:rPr>
              <a:t>bit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code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(how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many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instructions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we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have?),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16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registers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total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(how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many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bits?),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3-</a:t>
            </a:r>
            <a:r>
              <a:rPr sz="2000" spc="-25" dirty="0">
                <a:latin typeface="Microsoft Sans Serif"/>
                <a:cs typeface="Microsoft Sans Serif"/>
              </a:rPr>
              <a:t>bit </a:t>
            </a:r>
            <a:r>
              <a:rPr sz="2000" dirty="0">
                <a:latin typeface="Microsoft Sans Serif"/>
                <a:cs typeface="Microsoft Sans Serif"/>
              </a:rPr>
              <a:t>addressing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mode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indicator.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948055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Add</a:t>
            </a:r>
            <a:r>
              <a:rPr sz="2000" dirty="0">
                <a:latin typeface="Microsoft Sans Serif"/>
                <a:cs typeface="Microsoft Sans Serif"/>
              </a:rPr>
              <a:t>	R1, </a:t>
            </a:r>
            <a:r>
              <a:rPr sz="2000" spc="-25" dirty="0">
                <a:latin typeface="Microsoft Sans Serif"/>
                <a:cs typeface="Microsoft Sans Serif"/>
              </a:rPr>
              <a:t>R2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1115695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Move</a:t>
            </a:r>
            <a:r>
              <a:rPr sz="2000" dirty="0">
                <a:latin typeface="Microsoft Sans Serif"/>
                <a:cs typeface="Microsoft Sans Serif"/>
              </a:rPr>
              <a:t>	24(R0),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R5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128587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LshiftR</a:t>
            </a:r>
            <a:r>
              <a:rPr sz="2000" dirty="0">
                <a:latin typeface="Microsoft Sans Serif"/>
                <a:cs typeface="Microsoft Sans Serif"/>
              </a:rPr>
              <a:t>	#2,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R0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1115695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Move</a:t>
            </a:r>
            <a:r>
              <a:rPr sz="2000" dirty="0">
                <a:latin typeface="Microsoft Sans Serif"/>
                <a:cs typeface="Microsoft Sans Serif"/>
              </a:rPr>
              <a:t>	#$3A,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R1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159067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Branch&gt;0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20" dirty="0">
                <a:latin typeface="Microsoft Sans Serif"/>
                <a:cs typeface="Microsoft Sans Serif"/>
              </a:rPr>
              <a:t>LOOP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541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Encoding</a:t>
            </a:r>
            <a:r>
              <a:rPr spc="-4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Machine</a:t>
            </a:r>
            <a:r>
              <a:rPr spc="-65" dirty="0"/>
              <a:t> </a:t>
            </a:r>
            <a:r>
              <a:rPr spc="-10" dirty="0"/>
              <a:t>Instructions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033399"/>
            <a:ext cx="2369185" cy="15494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948055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Add</a:t>
            </a:r>
            <a:r>
              <a:rPr sz="2000" dirty="0">
                <a:latin typeface="Microsoft Sans Serif"/>
                <a:cs typeface="Microsoft Sans Serif"/>
              </a:rPr>
              <a:t>	R1, </a:t>
            </a:r>
            <a:r>
              <a:rPr sz="2000" spc="-25" dirty="0">
                <a:latin typeface="Microsoft Sans Serif"/>
                <a:cs typeface="Microsoft Sans Serif"/>
              </a:rPr>
              <a:t>R2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111506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Move</a:t>
            </a:r>
            <a:r>
              <a:rPr sz="2000" dirty="0">
                <a:latin typeface="Microsoft Sans Serif"/>
                <a:cs typeface="Microsoft Sans Serif"/>
              </a:rPr>
              <a:t>	24(R0),</a:t>
            </a:r>
            <a:r>
              <a:rPr sz="2000" spc="-25" dirty="0">
                <a:latin typeface="Microsoft Sans Serif"/>
                <a:cs typeface="Microsoft Sans Serif"/>
              </a:rPr>
              <a:t> R5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128587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LshiftR</a:t>
            </a:r>
            <a:r>
              <a:rPr sz="2000" dirty="0">
                <a:latin typeface="Microsoft Sans Serif"/>
                <a:cs typeface="Microsoft Sans Serif"/>
              </a:rPr>
              <a:t>	#2,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R0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111506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Move</a:t>
            </a:r>
            <a:r>
              <a:rPr sz="2000" dirty="0">
                <a:latin typeface="Microsoft Sans Serif"/>
                <a:cs typeface="Microsoft Sans Serif"/>
              </a:rPr>
              <a:t>	#$3A,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R1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159067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Branch&gt;0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20" dirty="0">
                <a:latin typeface="Microsoft Sans Serif"/>
                <a:cs typeface="Microsoft Sans Serif"/>
              </a:rPr>
              <a:t>LOOP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5064" y="1033399"/>
            <a:ext cx="373189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latin typeface="Microsoft Sans Serif"/>
                <a:cs typeface="Microsoft Sans Serif"/>
              </a:rPr>
              <a:t>8+7+7+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other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info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8+7+7+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other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info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index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value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90721" y="1947748"/>
            <a:ext cx="4573905" cy="1031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1180" algn="ctr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latin typeface="Microsoft Sans Serif"/>
                <a:cs typeface="Microsoft Sans Serif"/>
              </a:rPr>
              <a:t>18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bits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+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other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(immediate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value)</a:t>
            </a:r>
            <a:endParaRPr sz="2000">
              <a:latin typeface="Microsoft Sans Serif"/>
              <a:cs typeface="Microsoft Sans Serif"/>
            </a:endParaRPr>
          </a:p>
          <a:p>
            <a:pPr marR="55244" algn="ctr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8+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24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bits for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specifying</a:t>
            </a:r>
            <a:r>
              <a:rPr sz="2000" spc="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branch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address</a:t>
            </a:r>
            <a:endParaRPr sz="2000">
              <a:latin typeface="Microsoft Sans Serif"/>
              <a:cs typeface="Microsoft Sans Serif"/>
            </a:endParaRPr>
          </a:p>
          <a:p>
            <a:pPr marL="1028700">
              <a:lnSpc>
                <a:spcPct val="100000"/>
              </a:lnSpc>
              <a:spcBef>
                <a:spcPts val="1315"/>
              </a:spcBef>
              <a:tabLst>
                <a:tab pos="2127250" algn="l"/>
                <a:tab pos="3143885" algn="l"/>
                <a:tab pos="4347210" algn="l"/>
              </a:tabLst>
            </a:pPr>
            <a:r>
              <a:rPr sz="1500" spc="-50" dirty="0">
                <a:latin typeface="Microsoft Sans Serif"/>
                <a:cs typeface="Microsoft Sans Serif"/>
              </a:rPr>
              <a:t>8</a:t>
            </a:r>
            <a:r>
              <a:rPr sz="1500" dirty="0">
                <a:latin typeface="Microsoft Sans Serif"/>
                <a:cs typeface="Microsoft Sans Serif"/>
              </a:rPr>
              <a:t>	</a:t>
            </a:r>
            <a:r>
              <a:rPr sz="1500" spc="-50" dirty="0">
                <a:latin typeface="Microsoft Sans Serif"/>
                <a:cs typeface="Microsoft Sans Serif"/>
              </a:rPr>
              <a:t>7</a:t>
            </a:r>
            <a:r>
              <a:rPr sz="1500" dirty="0">
                <a:latin typeface="Microsoft Sans Serif"/>
                <a:cs typeface="Microsoft Sans Serif"/>
              </a:rPr>
              <a:t>	</a:t>
            </a:r>
            <a:r>
              <a:rPr sz="1500" spc="-50" dirty="0">
                <a:latin typeface="Microsoft Sans Serif"/>
                <a:cs typeface="Microsoft Sans Serif"/>
              </a:rPr>
              <a:t>7</a:t>
            </a:r>
            <a:r>
              <a:rPr sz="1500" dirty="0">
                <a:latin typeface="Microsoft Sans Serif"/>
                <a:cs typeface="Microsoft Sans Serif"/>
              </a:rPr>
              <a:t>	</a:t>
            </a:r>
            <a:r>
              <a:rPr sz="1500" spc="-25" dirty="0">
                <a:latin typeface="Microsoft Sans Serif"/>
                <a:cs typeface="Microsoft Sans Serif"/>
              </a:rPr>
              <a:t>10</a:t>
            </a:r>
            <a:endParaRPr sz="1500">
              <a:latin typeface="Microsoft Sans Serif"/>
              <a:cs typeface="Microsoft Sans Serif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968496" y="3066288"/>
          <a:ext cx="4709159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63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1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marL="26987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500" dirty="0">
                          <a:latin typeface="Microsoft Sans Serif"/>
                          <a:cs typeface="Microsoft Sans Serif"/>
                        </a:rPr>
                        <a:t>OP</a:t>
                      </a:r>
                      <a:r>
                        <a:rPr sz="1500" spc="-20" dirty="0">
                          <a:latin typeface="Microsoft Sans Serif"/>
                          <a:cs typeface="Microsoft Sans Serif"/>
                        </a:rPr>
                        <a:t> code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500" spc="-10" dirty="0">
                          <a:latin typeface="Microsoft Sans Serif"/>
                          <a:cs typeface="Microsoft Sans Serif"/>
                        </a:rPr>
                        <a:t>Source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115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500" spc="-20" dirty="0">
                          <a:latin typeface="Microsoft Sans Serif"/>
                          <a:cs typeface="Microsoft Sans Serif"/>
                        </a:rPr>
                        <a:t>Dest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242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500" dirty="0">
                          <a:latin typeface="Microsoft Sans Serif"/>
                          <a:cs typeface="Microsoft Sans Serif"/>
                        </a:rPr>
                        <a:t>Other</a:t>
                      </a:r>
                      <a:r>
                        <a:rPr sz="1500" spc="-20" dirty="0">
                          <a:latin typeface="Microsoft Sans Serif"/>
                          <a:cs typeface="Microsoft Sans Serif"/>
                        </a:rPr>
                        <a:t> info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165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5407278" y="3923538"/>
            <a:ext cx="207962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Microsoft Sans Serif"/>
                <a:cs typeface="Microsoft Sans Serif"/>
              </a:rPr>
              <a:t>(a)</a:t>
            </a:r>
            <a:r>
              <a:rPr sz="1500" spc="-1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One-</a:t>
            </a:r>
            <a:r>
              <a:rPr sz="1500" dirty="0">
                <a:latin typeface="Microsoft Sans Serif"/>
                <a:cs typeface="Microsoft Sans Serif"/>
              </a:rPr>
              <a:t>word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instruction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401777"/>
            <a:ext cx="6960870" cy="545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400" dirty="0"/>
              <a:t>Encoding</a:t>
            </a:r>
            <a:r>
              <a:rPr sz="3400" spc="-80" dirty="0"/>
              <a:t> </a:t>
            </a:r>
            <a:r>
              <a:rPr sz="3400" dirty="0"/>
              <a:t>of</a:t>
            </a:r>
            <a:r>
              <a:rPr sz="3400" spc="5" dirty="0"/>
              <a:t> </a:t>
            </a:r>
            <a:r>
              <a:rPr sz="3400" dirty="0"/>
              <a:t>Machine</a:t>
            </a:r>
            <a:r>
              <a:rPr sz="3400" spc="-35" dirty="0"/>
              <a:t> </a:t>
            </a:r>
            <a:r>
              <a:rPr sz="3400" spc="-10" dirty="0"/>
              <a:t>Instructions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536244" y="1170254"/>
            <a:ext cx="763905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What</a:t>
            </a:r>
            <a:r>
              <a:rPr sz="2000" spc="-1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happens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want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specify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memory</a:t>
            </a:r>
            <a:r>
              <a:rPr sz="2000" spc="-10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using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the</a:t>
            </a:r>
            <a:endParaRPr sz="20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Absolute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addressing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mode?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  <a:tab pos="111506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Move</a:t>
            </a:r>
            <a:r>
              <a:rPr sz="2000" dirty="0">
                <a:latin typeface="Microsoft Sans Serif"/>
                <a:cs typeface="Microsoft Sans Serif"/>
              </a:rPr>
              <a:t>	R2, </a:t>
            </a:r>
            <a:r>
              <a:rPr sz="2000" spc="-25" dirty="0">
                <a:latin typeface="Microsoft Sans Serif"/>
                <a:cs typeface="Microsoft Sans Serif"/>
              </a:rPr>
              <a:t>LOC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4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14-</a:t>
            </a:r>
            <a:r>
              <a:rPr sz="2000" dirty="0">
                <a:latin typeface="Microsoft Sans Serif"/>
                <a:cs typeface="Microsoft Sans Serif"/>
              </a:rPr>
              <a:t>bit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for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LOC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515" dirty="0">
                <a:latin typeface="Microsoft Sans Serif"/>
                <a:cs typeface="Microsoft Sans Serif"/>
              </a:rPr>
              <a:t>–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insufficient</a:t>
            </a:r>
            <a:endParaRPr sz="20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870" algn="l"/>
              </a:tabLst>
            </a:pPr>
            <a:r>
              <a:rPr sz="2000" dirty="0">
                <a:latin typeface="Microsoft Sans Serif"/>
                <a:cs typeface="Microsoft Sans Serif"/>
              </a:rPr>
              <a:t>Solution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515" dirty="0">
                <a:latin typeface="Microsoft Sans Serif"/>
                <a:cs typeface="Microsoft Sans Serif"/>
              </a:rPr>
              <a:t>–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two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words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40807" y="4309364"/>
            <a:ext cx="2069464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Microsoft Sans Serif"/>
                <a:cs typeface="Microsoft Sans Serif"/>
              </a:rPr>
              <a:t>(b)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45" dirty="0">
                <a:latin typeface="Microsoft Sans Serif"/>
                <a:cs typeface="Microsoft Sans Serif"/>
              </a:rPr>
              <a:t>Two-</a:t>
            </a:r>
            <a:r>
              <a:rPr sz="1500" dirty="0">
                <a:latin typeface="Microsoft Sans Serif"/>
                <a:cs typeface="Microsoft Sans Serif"/>
              </a:rPr>
              <a:t>word</a:t>
            </a:r>
            <a:r>
              <a:rPr sz="1500" spc="6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instruction</a:t>
            </a:r>
            <a:endParaRPr sz="1500">
              <a:latin typeface="Microsoft Sans Serif"/>
              <a:cs typeface="Microsoft Sans Serif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968496" y="2907792"/>
          <a:ext cx="4709159" cy="116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63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1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0390">
                <a:tc>
                  <a:txBody>
                    <a:bodyPr/>
                    <a:lstStyle/>
                    <a:p>
                      <a:pPr marL="311785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500" dirty="0">
                          <a:latin typeface="Microsoft Sans Serif"/>
                          <a:cs typeface="Microsoft Sans Serif"/>
                        </a:rPr>
                        <a:t>OP</a:t>
                      </a:r>
                      <a:r>
                        <a:rPr sz="1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20" dirty="0">
                          <a:latin typeface="Microsoft Sans Serif"/>
                          <a:cs typeface="Microsoft Sans Serif"/>
                        </a:rPr>
                        <a:t>code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6845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0195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500" spc="-10" dirty="0">
                          <a:latin typeface="Microsoft Sans Serif"/>
                          <a:cs typeface="Microsoft Sans Serif"/>
                        </a:rPr>
                        <a:t>Source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6845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065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500" spc="-20" dirty="0">
                          <a:latin typeface="Microsoft Sans Serif"/>
                          <a:cs typeface="Microsoft Sans Serif"/>
                        </a:rPr>
                        <a:t>Dest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6845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97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500" dirty="0">
                          <a:latin typeface="Microsoft Sans Serif"/>
                          <a:cs typeface="Microsoft Sans Serif"/>
                        </a:rPr>
                        <a:t>Other</a:t>
                      </a:r>
                      <a:r>
                        <a:rPr sz="1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20" dirty="0">
                          <a:latin typeface="Microsoft Sans Serif"/>
                          <a:cs typeface="Microsoft Sans Serif"/>
                        </a:rPr>
                        <a:t>info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6845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390">
                <a:tc gridSpan="4">
                  <a:txBody>
                    <a:bodyPr/>
                    <a:lstStyle/>
                    <a:p>
                      <a:pPr marL="321310" algn="ctr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500" dirty="0">
                          <a:latin typeface="Microsoft Sans Serif"/>
                          <a:cs typeface="Microsoft Sans Serif"/>
                        </a:rPr>
                        <a:t>Memory</a:t>
                      </a:r>
                      <a:r>
                        <a:rPr sz="15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10" dirty="0">
                          <a:latin typeface="Microsoft Sans Serif"/>
                          <a:cs typeface="Microsoft Sans Serif"/>
                        </a:rPr>
                        <a:t>address/Immediate</a:t>
                      </a:r>
                      <a:r>
                        <a:rPr sz="15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10" dirty="0">
                          <a:latin typeface="Microsoft Sans Serif"/>
                          <a:cs typeface="Microsoft Sans Serif"/>
                        </a:rPr>
                        <a:t>operand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6845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28575">
                      <a:solidFill>
                        <a:srgbClr val="C00000"/>
                      </a:solidFill>
                      <a:prstDash val="solid"/>
                    </a:lnT>
                    <a:lnB w="28575">
                      <a:solidFill>
                        <a:srgbClr val="C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554862"/>
            <a:ext cx="6960870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00" dirty="0"/>
              <a:t>Encoding</a:t>
            </a:r>
            <a:r>
              <a:rPr sz="3400" spc="-85" dirty="0"/>
              <a:t> </a:t>
            </a:r>
            <a:r>
              <a:rPr sz="3400" dirty="0"/>
              <a:t>of Machine</a:t>
            </a:r>
            <a:r>
              <a:rPr sz="3400" spc="-30" dirty="0"/>
              <a:t> </a:t>
            </a:r>
            <a:r>
              <a:rPr sz="3400" spc="-10" dirty="0"/>
              <a:t>Instructions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307340" y="1246454"/>
            <a:ext cx="8054975" cy="1233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dirty="0">
                <a:latin typeface="Microsoft Sans Serif"/>
                <a:cs typeface="Microsoft Sans Serif"/>
              </a:rPr>
              <a:t>Then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what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if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instruction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which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two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operands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can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specified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using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the</a:t>
            </a:r>
            <a:endParaRPr sz="18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Microsoft Sans Serif"/>
                <a:cs typeface="Microsoft Sans Serif"/>
              </a:rPr>
              <a:t>Absolute addressing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mode?</a:t>
            </a:r>
            <a:endParaRPr sz="18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3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  <a:tab pos="1041400" algn="l"/>
              </a:tabLst>
            </a:pPr>
            <a:r>
              <a:rPr sz="1800" spc="-20" dirty="0">
                <a:latin typeface="Microsoft Sans Serif"/>
                <a:cs typeface="Microsoft Sans Serif"/>
              </a:rPr>
              <a:t>Move</a:t>
            </a:r>
            <a:r>
              <a:rPr sz="1800" dirty="0">
                <a:latin typeface="Microsoft Sans Serif"/>
                <a:cs typeface="Microsoft Sans Serif"/>
              </a:rPr>
              <a:t>	LOC1,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LOC2</a:t>
            </a:r>
            <a:endParaRPr sz="18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dirty="0">
                <a:latin typeface="Microsoft Sans Serif"/>
                <a:cs typeface="Microsoft Sans Serif"/>
              </a:rPr>
              <a:t>Solution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470" dirty="0">
                <a:latin typeface="Microsoft Sans Serif"/>
                <a:cs typeface="Microsoft Sans Serif"/>
              </a:rPr>
              <a:t>–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use two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additional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words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0044" y="3610101"/>
            <a:ext cx="8011795" cy="15494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latin typeface="Microsoft Sans Serif"/>
                <a:cs typeface="Microsoft Sans Serif"/>
              </a:rPr>
              <a:t>This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approach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results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variable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length,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dependent</a:t>
            </a:r>
            <a:r>
              <a:rPr sz="2000" spc="-25" dirty="0">
                <a:latin typeface="Microsoft Sans Serif"/>
                <a:cs typeface="Microsoft Sans Serif"/>
              </a:rPr>
              <a:t> on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number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operands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type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addressing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modes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used.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Using </a:t>
            </a:r>
            <a:r>
              <a:rPr sz="2000" dirty="0">
                <a:latin typeface="Microsoft Sans Serif"/>
                <a:cs typeface="Microsoft Sans Serif"/>
              </a:rPr>
              <a:t>multiple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words,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we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can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implement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quite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complex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instructions.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term </a:t>
            </a:r>
            <a:r>
              <a:rPr sz="2000" i="1" dirty="0">
                <a:latin typeface="Arial"/>
                <a:cs typeface="Arial"/>
              </a:rPr>
              <a:t>complex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instruction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set</a:t>
            </a:r>
            <a:r>
              <a:rPr sz="2000" i="1" spc="-6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computer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(CISC)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has</a:t>
            </a:r>
            <a:r>
              <a:rPr sz="2000" i="1" spc="-5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been </a:t>
            </a:r>
            <a:r>
              <a:rPr sz="2000" dirty="0">
                <a:latin typeface="Microsoft Sans Serif"/>
                <a:cs typeface="Microsoft Sans Serif"/>
              </a:rPr>
              <a:t>used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refer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to </a:t>
            </a:r>
            <a:r>
              <a:rPr sz="2000" dirty="0">
                <a:latin typeface="Microsoft Sans Serif"/>
                <a:cs typeface="Microsoft Sans Serif"/>
              </a:rPr>
              <a:t>processors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that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instruction sets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this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type.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8170" y="1619237"/>
            <a:ext cx="4533147" cy="1713399"/>
          </a:xfrm>
          <a:prstGeom prst="rect">
            <a:avLst/>
          </a:prstGeom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0044" y="249377"/>
            <a:ext cx="6960870" cy="545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400" dirty="0"/>
              <a:t>Encoding</a:t>
            </a:r>
            <a:r>
              <a:rPr sz="3400" spc="-80" dirty="0"/>
              <a:t> </a:t>
            </a:r>
            <a:r>
              <a:rPr sz="3400" dirty="0"/>
              <a:t>of</a:t>
            </a:r>
            <a:r>
              <a:rPr sz="3400" spc="5" dirty="0"/>
              <a:t> </a:t>
            </a:r>
            <a:r>
              <a:rPr sz="3400" dirty="0"/>
              <a:t>Machine</a:t>
            </a:r>
            <a:r>
              <a:rPr sz="3400" spc="-35" dirty="0"/>
              <a:t> </a:t>
            </a:r>
            <a:r>
              <a:rPr sz="3400" spc="-10" dirty="0"/>
              <a:t>Instructions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383540" y="1018159"/>
            <a:ext cx="8209280" cy="4843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480695" indent="-34480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dirty="0">
                <a:latin typeface="Microsoft Sans Serif"/>
                <a:cs typeface="Microsoft Sans Serif"/>
              </a:rPr>
              <a:t>If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insist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that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all instructions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must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fit into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 single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32-bit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word,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it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not </a:t>
            </a:r>
            <a:r>
              <a:rPr sz="1800" dirty="0">
                <a:latin typeface="Microsoft Sans Serif"/>
                <a:cs typeface="Microsoft Sans Serif"/>
              </a:rPr>
              <a:t>possible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provide a 32-bit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address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or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32-bit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immediate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operand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within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instruction.</a:t>
            </a:r>
            <a:endParaRPr sz="18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3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</a:tabLst>
            </a:pPr>
            <a:r>
              <a:rPr sz="1800" dirty="0">
                <a:latin typeface="Microsoft Sans Serif"/>
                <a:cs typeface="Microsoft Sans Serif"/>
              </a:rPr>
              <a:t>It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still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possible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define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highly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functional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instruction</a:t>
            </a:r>
            <a:r>
              <a:rPr sz="1800" spc="-7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set,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which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makes</a:t>
            </a:r>
            <a:endParaRPr sz="18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Microsoft Sans Serif"/>
                <a:cs typeface="Microsoft Sans Serif"/>
              </a:rPr>
              <a:t>extensive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of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processor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registers.</a:t>
            </a:r>
            <a:endParaRPr sz="18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3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  <a:tab pos="1793239" algn="l"/>
              </a:tabLst>
            </a:pPr>
            <a:r>
              <a:rPr sz="1800" dirty="0">
                <a:latin typeface="Microsoft Sans Serif"/>
                <a:cs typeface="Microsoft Sans Serif"/>
              </a:rPr>
              <a:t>Add</a:t>
            </a:r>
            <a:r>
              <a:rPr sz="1800" spc="49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R1,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R2</a:t>
            </a:r>
            <a:r>
              <a:rPr sz="1800" dirty="0">
                <a:latin typeface="Microsoft Sans Serif"/>
                <a:cs typeface="Microsoft Sans Serif"/>
              </a:rPr>
              <a:t>	--</a:t>
            </a:r>
            <a:r>
              <a:rPr sz="1800" spc="-10" dirty="0">
                <a:latin typeface="Microsoft Sans Serif"/>
                <a:cs typeface="Microsoft Sans Serif"/>
              </a:rPr>
              <a:t>-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yes</a:t>
            </a:r>
            <a:endParaRPr sz="1800">
              <a:latin typeface="Microsoft Sans Serif"/>
              <a:cs typeface="Microsoft Sans Serif"/>
            </a:endParaRPr>
          </a:p>
          <a:p>
            <a:pPr marL="356870" indent="-344170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6870" algn="l"/>
                <a:tab pos="5674360" algn="l"/>
              </a:tabLst>
            </a:pPr>
            <a:r>
              <a:rPr sz="1800" dirty="0">
                <a:latin typeface="Microsoft Sans Serif"/>
                <a:cs typeface="Microsoft Sans Serif"/>
              </a:rPr>
              <a:t>Add</a:t>
            </a:r>
            <a:r>
              <a:rPr sz="1800" spc="1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LOC,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R2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---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no,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use</a:t>
            </a:r>
            <a:r>
              <a:rPr sz="1800" spc="1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Add</a:t>
            </a:r>
            <a:r>
              <a:rPr sz="1800" spc="1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(R3),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R2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---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yes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</a:pP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restriction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that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instruction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must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occupy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only one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word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seen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in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i="1" dirty="0">
                <a:latin typeface="Arial"/>
                <a:cs typeface="Arial"/>
              </a:rPr>
              <a:t>reduced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instruction</a:t>
            </a:r>
            <a:r>
              <a:rPr sz="1800" i="1" spc="-7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set</a:t>
            </a:r>
            <a:r>
              <a:rPr sz="1800" i="1" spc="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computers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(RISC).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RISC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approach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introduced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other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restrictions,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such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as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that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all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manipulation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of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Microsoft Sans Serif"/>
                <a:cs typeface="Microsoft Sans Serif"/>
              </a:rPr>
              <a:t>data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must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done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operands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that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are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already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processor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registers.</a:t>
            </a:r>
            <a:endParaRPr sz="1800">
              <a:latin typeface="Microsoft Sans Serif"/>
              <a:cs typeface="Microsoft Sans Serif"/>
            </a:endParaRPr>
          </a:p>
          <a:p>
            <a:pPr marL="165100">
              <a:lnSpc>
                <a:spcPct val="100000"/>
              </a:lnSpc>
              <a:spcBef>
                <a:spcPts val="1560"/>
              </a:spcBef>
            </a:pPr>
            <a:r>
              <a:rPr sz="1800" dirty="0">
                <a:latin typeface="Microsoft Sans Serif"/>
                <a:cs typeface="Microsoft Sans Serif"/>
              </a:rPr>
              <a:t>we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may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provide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more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powerful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instruction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that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uses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three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operands</a:t>
            </a:r>
            <a:endParaRPr sz="1800">
              <a:latin typeface="Microsoft Sans Serif"/>
              <a:cs typeface="Microsoft Sans Serif"/>
            </a:endParaRPr>
          </a:p>
          <a:p>
            <a:pPr marL="16510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Add R1,R2,R3,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which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performs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the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operation</a:t>
            </a:r>
            <a:r>
              <a:rPr sz="1800" spc="47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R3 ←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[R1]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+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[R2]</a:t>
            </a:r>
            <a:endParaRPr sz="1800">
              <a:latin typeface="Microsoft Sans Serif"/>
              <a:cs typeface="Microsoft Sans Serif"/>
            </a:endParaRPr>
          </a:p>
          <a:p>
            <a:pPr marL="241300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7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possible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format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for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such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an</a:t>
            </a:r>
            <a:endParaRPr sz="1800">
              <a:latin typeface="Microsoft Sans Serif"/>
              <a:cs typeface="Microsoft Sans Serif"/>
            </a:endParaRPr>
          </a:p>
          <a:p>
            <a:pPr marL="2413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Microsoft Sans Serif"/>
                <a:cs typeface="Microsoft Sans Serif"/>
              </a:rPr>
              <a:t>instruction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is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0493" y="5314984"/>
            <a:ext cx="4533159" cy="1172274"/>
          </a:xfrm>
          <a:prstGeom prst="rect">
            <a:avLst/>
          </a:prstGeom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0044" y="389585"/>
            <a:ext cx="8007984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Characteristics</a:t>
            </a:r>
            <a:r>
              <a:rPr sz="3000" spc="-105" dirty="0"/>
              <a:t> </a:t>
            </a:r>
            <a:r>
              <a:rPr sz="3000" dirty="0"/>
              <a:t>of</a:t>
            </a:r>
            <a:r>
              <a:rPr sz="3000" spc="15" dirty="0"/>
              <a:t> </a:t>
            </a:r>
            <a:r>
              <a:rPr sz="3000" dirty="0"/>
              <a:t>RISC</a:t>
            </a:r>
            <a:r>
              <a:rPr sz="3000" spc="-15" dirty="0"/>
              <a:t> </a:t>
            </a:r>
            <a:r>
              <a:rPr sz="3000" dirty="0"/>
              <a:t>Vs</a:t>
            </a:r>
            <a:r>
              <a:rPr sz="3000" spc="-25" dirty="0"/>
              <a:t> </a:t>
            </a:r>
            <a:r>
              <a:rPr sz="3000" dirty="0"/>
              <a:t>CISC </a:t>
            </a:r>
            <a:r>
              <a:rPr sz="3000" spc="-10" dirty="0"/>
              <a:t>processors</a:t>
            </a:r>
            <a:endParaRPr sz="30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74650" y="1136650"/>
          <a:ext cx="8533130" cy="5079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6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6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0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5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RISC</a:t>
                      </a:r>
                      <a:r>
                        <a:rPr sz="20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(Reduced</a:t>
                      </a: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Instruction</a:t>
                      </a:r>
                      <a:r>
                        <a:rPr sz="1800" spc="-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Set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Computer)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CISC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(Complex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Instruction</a:t>
                      </a:r>
                      <a:r>
                        <a:rPr sz="1800" spc="-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Set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Computer)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55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Simple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instructions</a:t>
                      </a:r>
                      <a:r>
                        <a:rPr sz="1800" spc="-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taking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one</a:t>
                      </a:r>
                      <a:r>
                        <a:rPr sz="1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cycle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Complex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instructions</a:t>
                      </a:r>
                      <a:r>
                        <a:rPr sz="18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taking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multiple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cycles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Few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instructions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Many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instructions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Fixed format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instructions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Variable</a:t>
                      </a:r>
                      <a:r>
                        <a:rPr sz="18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format</a:t>
                      </a: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instructions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615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Few</a:t>
                      </a:r>
                      <a:r>
                        <a:rPr sz="18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addressing</a:t>
                      </a:r>
                      <a:r>
                        <a:rPr sz="18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mode,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and</a:t>
                      </a:r>
                      <a:r>
                        <a:rPr sz="18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most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instructions</a:t>
                      </a:r>
                      <a:r>
                        <a:rPr sz="1800" spc="-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have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register</a:t>
                      </a:r>
                      <a:r>
                        <a:rPr sz="18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to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register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addressing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 mode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Many</a:t>
                      </a:r>
                      <a:r>
                        <a:rPr sz="180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addressing</a:t>
                      </a:r>
                      <a:r>
                        <a:rPr sz="18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modes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Multiple</a:t>
                      </a:r>
                      <a:r>
                        <a:rPr sz="18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register</a:t>
                      </a:r>
                      <a:r>
                        <a:rPr sz="1800" spc="-6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set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Single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register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set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055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6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Instructions</a:t>
                      </a:r>
                      <a:r>
                        <a:rPr sz="1800" spc="-6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are</a:t>
                      </a:r>
                      <a:r>
                        <a:rPr sz="1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executed</a:t>
                      </a:r>
                      <a:r>
                        <a:rPr sz="1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by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hardwired</a:t>
                      </a:r>
                      <a:r>
                        <a:rPr sz="18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control</a:t>
                      </a:r>
                      <a:r>
                        <a:rPr sz="18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unit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Instructions</a:t>
                      </a: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are</a:t>
                      </a:r>
                      <a:r>
                        <a:rPr sz="18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executed</a:t>
                      </a:r>
                      <a:r>
                        <a:rPr sz="18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by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microprogramed</a:t>
                      </a: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control</a:t>
                      </a:r>
                      <a:r>
                        <a:rPr sz="1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unit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6174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7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Examples: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Sun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WS-</a:t>
                      </a:r>
                      <a:r>
                        <a:rPr sz="1800" spc="-6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Ultra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SPARC</a:t>
                      </a:r>
                      <a:r>
                        <a:rPr sz="18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II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PowerPC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(collaboration</a:t>
                      </a:r>
                      <a:r>
                        <a:rPr sz="1800" spc="-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IBM,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Motorola,</a:t>
                      </a:r>
                      <a:r>
                        <a:rPr sz="1800" spc="-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Apple)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130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Examples: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Intel</a:t>
                      </a:r>
                      <a:r>
                        <a:rPr sz="18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x86</a:t>
                      </a:r>
                      <a:r>
                        <a:rPr sz="180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architecture</a:t>
                      </a: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based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processors.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69850" marR="185737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Motorola</a:t>
                      </a:r>
                      <a:r>
                        <a:rPr sz="18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68000</a:t>
                      </a: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family PDP-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11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9166" y="2060905"/>
            <a:ext cx="3190240" cy="124521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dirty="0"/>
              <a:t>End</a:t>
            </a:r>
            <a:r>
              <a:rPr sz="4000" spc="-20" dirty="0"/>
              <a:t> </a:t>
            </a:r>
            <a:br>
              <a:rPr lang="en-US" sz="4000" spc="-20" dirty="0"/>
            </a:br>
            <a:endParaRPr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10080</Words>
  <Application>Microsoft Office PowerPoint</Application>
  <PresentationFormat>On-screen Show (4:3)</PresentationFormat>
  <Paragraphs>1286</Paragraphs>
  <Slides>158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158</vt:i4>
      </vt:variant>
    </vt:vector>
  </HeadingPairs>
  <TitlesOfParts>
    <vt:vector size="167" baseType="lpstr">
      <vt:lpstr>Arial</vt:lpstr>
      <vt:lpstr>Calibri</vt:lpstr>
      <vt:lpstr>Cambria Math</vt:lpstr>
      <vt:lpstr>Microsoft Sans Serif</vt:lpstr>
      <vt:lpstr>Symbol</vt:lpstr>
      <vt:lpstr>Times New Roman</vt:lpstr>
      <vt:lpstr>Trebuchet MS</vt:lpstr>
      <vt:lpstr>Wingdings</vt:lpstr>
      <vt:lpstr>Office Theme</vt:lpstr>
      <vt:lpstr>COMPUTER ORGANIZATION</vt:lpstr>
      <vt:lpstr>PowerPoint Presentation</vt:lpstr>
      <vt:lpstr>PowerPoint Presentation</vt:lpstr>
      <vt:lpstr>PowerPoint Presentation</vt:lpstr>
      <vt:lpstr>PowerPoint Presentation</vt:lpstr>
      <vt:lpstr> MODULE-1    Chapter 1. Basic Structure of Computers</vt:lpstr>
      <vt:lpstr>Computer Types</vt:lpstr>
      <vt:lpstr>Functional Units</vt:lpstr>
      <vt:lpstr>Functional Units</vt:lpstr>
      <vt:lpstr>Information Handled by a Computer</vt:lpstr>
      <vt:lpstr>Input Unit</vt:lpstr>
      <vt:lpstr>Memory Unit</vt:lpstr>
      <vt:lpstr>Arithmetic and Logic Unit (ALU)</vt:lpstr>
      <vt:lpstr>Output Unit</vt:lpstr>
      <vt:lpstr>Control Unit</vt:lpstr>
      <vt:lpstr>Summary- Operations of a computer</vt:lpstr>
      <vt:lpstr>Basic Operational Concepts</vt:lpstr>
      <vt:lpstr>Basic Operational Concepts</vt:lpstr>
      <vt:lpstr>Basic Operational Concepts</vt:lpstr>
      <vt:lpstr>Basic Operational Concepts</vt:lpstr>
      <vt:lpstr>Connection Between the Processor and the Memory</vt:lpstr>
      <vt:lpstr>Registers</vt:lpstr>
      <vt:lpstr>Typical Operating Steps</vt:lpstr>
      <vt:lpstr>Typical Operating Steps (Contd’)</vt:lpstr>
      <vt:lpstr>Interrupt</vt:lpstr>
      <vt:lpstr>Exercise</vt:lpstr>
      <vt:lpstr>Bus Structures</vt:lpstr>
      <vt:lpstr>Bus Structures</vt:lpstr>
      <vt:lpstr>Speed Issue</vt:lpstr>
      <vt:lpstr>Performance</vt:lpstr>
      <vt:lpstr>Performance</vt:lpstr>
      <vt:lpstr>Performance: The processor cache</vt:lpstr>
      <vt:lpstr>Processor Clock</vt:lpstr>
      <vt:lpstr>Basic Performance Equation</vt:lpstr>
      <vt:lpstr>Exercise</vt:lpstr>
      <vt:lpstr>Clock Rate</vt:lpstr>
      <vt:lpstr>Performance Measurement</vt:lpstr>
      <vt:lpstr>Performance Measurement</vt:lpstr>
      <vt:lpstr>Exercise:</vt:lpstr>
      <vt:lpstr>Historical Perspective - Generation of Computers</vt:lpstr>
      <vt:lpstr>FIRST GENERATION (1945 –1955)</vt:lpstr>
      <vt:lpstr>SECOND GENERATION (1955 –1965)</vt:lpstr>
      <vt:lpstr>THIRD GENERATION (1965‐1975)</vt:lpstr>
      <vt:lpstr>FOURTH GENERATION (1975‐1985)</vt:lpstr>
      <vt:lpstr>BEYOND THE FOURTH GENERATION (1985 –till date)</vt:lpstr>
      <vt:lpstr>End of Chapter-1</vt:lpstr>
      <vt:lpstr>Chapter 2. Machine Instructions and Programs</vt:lpstr>
      <vt:lpstr>Objectives</vt:lpstr>
      <vt:lpstr>Memory Locations and Addresses</vt:lpstr>
      <vt:lpstr>Memory Locations and Addresses</vt:lpstr>
      <vt:lpstr>Memory Locations and Addresses</vt:lpstr>
      <vt:lpstr>Memory Locations and Addresses</vt:lpstr>
      <vt:lpstr>Memory Locations and Addresses</vt:lpstr>
      <vt:lpstr>Big-Endian and Little-Endian Assignments</vt:lpstr>
      <vt:lpstr>Exercise</vt:lpstr>
      <vt:lpstr>Memory Locations and Addresses</vt:lpstr>
      <vt:lpstr>Memory Operations</vt:lpstr>
      <vt:lpstr>Memory Operations</vt:lpstr>
      <vt:lpstr>Instructions and Instruction Sequencing</vt:lpstr>
      <vt:lpstr>Instructions and Instruction Sequencing</vt:lpstr>
      <vt:lpstr>Register Transfer Notation (RTN)</vt:lpstr>
      <vt:lpstr>Assembly Language Notation</vt:lpstr>
      <vt:lpstr>BASIC INSTRUCTION TYPES</vt:lpstr>
      <vt:lpstr>BASIC INSTRUCTION TYPES</vt:lpstr>
      <vt:lpstr>BASIC INSTRUCTION TYPES</vt:lpstr>
      <vt:lpstr>BASIC INSTRUCTION TYPES</vt:lpstr>
      <vt:lpstr>Exercise</vt:lpstr>
      <vt:lpstr>CPU Organization</vt:lpstr>
      <vt:lpstr>Instruction Formats</vt:lpstr>
      <vt:lpstr>Instruction Formats</vt:lpstr>
      <vt:lpstr>Instruction Formats</vt:lpstr>
      <vt:lpstr>Instruction Formats</vt:lpstr>
      <vt:lpstr>Instruction Formats</vt:lpstr>
      <vt:lpstr>Instruction Formats</vt:lpstr>
      <vt:lpstr>Using Registers</vt:lpstr>
      <vt:lpstr>Using Registers</vt:lpstr>
      <vt:lpstr>Using Registers</vt:lpstr>
      <vt:lpstr>Using Registers</vt:lpstr>
      <vt:lpstr>Using Registers</vt:lpstr>
      <vt:lpstr>Using Registers</vt:lpstr>
      <vt:lpstr>Instruction Execution and Straight-Line Sequencing</vt:lpstr>
      <vt:lpstr>PowerPoint Presentation</vt:lpstr>
      <vt:lpstr>PowerPoint Presentation</vt:lpstr>
      <vt:lpstr>Condition Codes</vt:lpstr>
      <vt:lpstr>Conditional Branch Instructions</vt:lpstr>
      <vt:lpstr>PowerPoint Presentation</vt:lpstr>
      <vt:lpstr>End of Unit-1</vt:lpstr>
      <vt:lpstr>Unit-2.</vt:lpstr>
      <vt:lpstr>Addressing Modes</vt:lpstr>
      <vt:lpstr>Generating Memory Addresses</vt:lpstr>
      <vt:lpstr>Addressing Modes</vt:lpstr>
      <vt:lpstr>Addressing Modes</vt:lpstr>
      <vt:lpstr>Register Mode</vt:lpstr>
      <vt:lpstr>Absolute Mode ( Direct mode)</vt:lpstr>
      <vt:lpstr>Register Mode and Direct(Absolute) Mode</vt:lpstr>
      <vt:lpstr>PowerPoint Presentation</vt:lpstr>
      <vt:lpstr>Immediate Mode</vt:lpstr>
      <vt:lpstr>Immediate Mode</vt:lpstr>
      <vt:lpstr>INDIRECTION AND POINTERS</vt:lpstr>
      <vt:lpstr>PowerPoint Presentation</vt:lpstr>
      <vt:lpstr>INDEXING AND ARRAYS</vt:lpstr>
      <vt:lpstr>PowerPoint Presentation</vt:lpstr>
      <vt:lpstr>INDEXING AND ARRAYS</vt:lpstr>
      <vt:lpstr>INDEXING AND ARRAYS</vt:lpstr>
      <vt:lpstr>Indexing and Arrays</vt:lpstr>
      <vt:lpstr>Indexing and Arrays</vt:lpstr>
      <vt:lpstr>Variations of index mode</vt:lpstr>
      <vt:lpstr>Relative Addressing</vt:lpstr>
      <vt:lpstr>Additional Modes</vt:lpstr>
      <vt:lpstr>Additional Modes</vt:lpstr>
      <vt:lpstr>Exercise</vt:lpstr>
      <vt:lpstr>Assembly Language</vt:lpstr>
      <vt:lpstr>Assembly Language</vt:lpstr>
      <vt:lpstr>Assembler Directives</vt:lpstr>
      <vt:lpstr>PowerPoint Presentation</vt:lpstr>
      <vt:lpstr>ASSEMBLY AND EXECUTION OF PROGRAMS</vt:lpstr>
      <vt:lpstr>Basic Input/Output Operations</vt:lpstr>
      <vt:lpstr>Basic Input/Output Operations</vt:lpstr>
      <vt:lpstr>Program-Controlled I/O Example</vt:lpstr>
      <vt:lpstr>Program-Controlled I/O Example</vt:lpstr>
      <vt:lpstr>Program-Controlled I/O Example</vt:lpstr>
      <vt:lpstr>Program-Controlled I/O Example</vt:lpstr>
      <vt:lpstr>PowerPoint Presentation</vt:lpstr>
      <vt:lpstr>Stacks and Queues</vt:lpstr>
      <vt:lpstr>Stack Organization A stack is a list of data elements, usually words or bytes, with the accessing restriction that elements can be added or removed at one end of the list only.</vt:lpstr>
      <vt:lpstr>Stack Organization</vt:lpstr>
      <vt:lpstr>Stack Organization</vt:lpstr>
      <vt:lpstr>Checking for empty and full errors in pop and push operations</vt:lpstr>
      <vt:lpstr>Checking for empty and full errors in pop and push operations</vt:lpstr>
      <vt:lpstr>Queues</vt:lpstr>
      <vt:lpstr>Subroutines</vt:lpstr>
      <vt:lpstr>Subroutine linkage using a link register</vt:lpstr>
      <vt:lpstr>Subroutine linkage using a link register</vt:lpstr>
      <vt:lpstr>Subroutine nesting and the processor call stack</vt:lpstr>
      <vt:lpstr>Subroutines: Parameter Passing</vt:lpstr>
      <vt:lpstr>Subroutines: Parameter Passing through registers</vt:lpstr>
      <vt:lpstr>Subroutines: Parameter Passed on stack</vt:lpstr>
      <vt:lpstr>THE STACK FRAME</vt:lpstr>
      <vt:lpstr>THE STACK FRAME</vt:lpstr>
      <vt:lpstr>Stack Frames for Nested Subroutines</vt:lpstr>
      <vt:lpstr>PowerPoint Presentation</vt:lpstr>
      <vt:lpstr>Additional Instructions</vt:lpstr>
      <vt:lpstr>LOGIC INSTRUCTIONS</vt:lpstr>
      <vt:lpstr>LOGIC INSTRUCTIONS</vt:lpstr>
      <vt:lpstr>SHIFT AND ROTATE INSTRUCTIONS</vt:lpstr>
      <vt:lpstr>SHIFT AND ROTATE INSTRUCTIONS</vt:lpstr>
      <vt:lpstr>SHIFT AND ROTATE INSTRUCTIONS</vt:lpstr>
      <vt:lpstr>Rotate Operations</vt:lpstr>
      <vt:lpstr>Rotate Operations</vt:lpstr>
      <vt:lpstr>Rotate Operations</vt:lpstr>
      <vt:lpstr>Encoding of Machine Instructions</vt:lpstr>
      <vt:lpstr>Encoding of Machine Instructions</vt:lpstr>
      <vt:lpstr>Encoding of Machine Instructions</vt:lpstr>
      <vt:lpstr>Encoding of Machine Instructions</vt:lpstr>
      <vt:lpstr>Encoding of Machine Instructions</vt:lpstr>
      <vt:lpstr>Encoding of Machine Instructions</vt:lpstr>
      <vt:lpstr>Characteristics of RISC Vs CISC processors</vt:lpstr>
      <vt:lpstr>End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NIKHITHA C</dc:creator>
  <cp:lastModifiedBy>HP</cp:lastModifiedBy>
  <cp:revision>2</cp:revision>
  <dcterms:created xsi:type="dcterms:W3CDTF">2025-04-28T13:16:01Z</dcterms:created>
  <dcterms:modified xsi:type="dcterms:W3CDTF">2025-04-28T13:23:00Z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2021-05-20T00:00:00Z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2025-04-28T00:00:00Z</vt:filetime>
  </property>
  <property fmtid="{D5CDD505-2E9C-101B-9397-08002B2CF9AE}" pid="5" name="Producer">
    <vt:lpwstr>www.ilovepdf.com</vt:lpwstr>
  </property>
</Properties>
</file>